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06" r:id="rId4"/>
    <p:sldId id="307" r:id="rId5"/>
    <p:sldId id="303" r:id="rId6"/>
    <p:sldId id="309" r:id="rId7"/>
    <p:sldId id="275" r:id="rId8"/>
    <p:sldId id="273" r:id="rId9"/>
    <p:sldId id="278" r:id="rId10"/>
    <p:sldId id="279" r:id="rId11"/>
    <p:sldId id="277" r:id="rId12"/>
    <p:sldId id="311" r:id="rId13"/>
    <p:sldId id="266" r:id="rId14"/>
    <p:sldId id="300" r:id="rId15"/>
    <p:sldId id="299" r:id="rId16"/>
    <p:sldId id="285" r:id="rId17"/>
    <p:sldId id="286" r:id="rId18"/>
    <p:sldId id="287" r:id="rId19"/>
    <p:sldId id="290" r:id="rId20"/>
    <p:sldId id="295" r:id="rId21"/>
    <p:sldId id="271" r:id="rId22"/>
    <p:sldId id="289" r:id="rId23"/>
    <p:sldId id="293" r:id="rId24"/>
    <p:sldId id="288" r:id="rId25"/>
    <p:sldId id="292" r:id="rId26"/>
    <p:sldId id="272" r:id="rId27"/>
    <p:sldId id="313" r:id="rId28"/>
    <p:sldId id="305" r:id="rId29"/>
    <p:sldId id="301" r:id="rId30"/>
    <p:sldId id="302" r:id="rId31"/>
    <p:sldId id="260" r:id="rId32"/>
    <p:sldId id="312" r:id="rId33"/>
    <p:sldId id="280" r:id="rId34"/>
  </p:sldIdLst>
  <p:sldSz cx="11522075" cy="6480175"/>
  <p:notesSz cx="6858000" cy="9144000"/>
  <p:embeddedFontLst>
    <p:embeddedFont>
      <p:font typeface="Tahoma" panose="020B060403050404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50" userDrawn="1">
          <p15:clr>
            <a:srgbClr val="000000"/>
          </p15:clr>
        </p15:guide>
        <p15:guide id="2" orient="horz" pos="1497" userDrawn="1">
          <p15:clr>
            <a:srgbClr val="000000"/>
          </p15:clr>
        </p15:guide>
        <p15:guide id="3" pos="2041" userDrawn="1">
          <p15:clr>
            <a:srgbClr val="000000"/>
          </p15:clr>
        </p15:guide>
        <p15:guide id="4" pos="5307" userDrawn="1">
          <p15:clr>
            <a:srgbClr val="000000"/>
          </p15:clr>
        </p15:guide>
        <p15:guide id="5" pos="3674" userDrawn="1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ULUVPBMg7V7cKgJud5ito9Zvo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0E5"/>
    <a:srgbClr val="C6E5D0"/>
    <a:srgbClr val="676767"/>
    <a:srgbClr val="F2F9F4"/>
    <a:srgbClr val="C5E6D1"/>
    <a:srgbClr val="000000"/>
    <a:srgbClr val="FFFFFF"/>
    <a:srgbClr val="6DACE2"/>
    <a:srgbClr val="22B573"/>
    <a:srgbClr val="1D3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6" autoAdjust="0"/>
    <p:restoredTop sz="96244" autoAdjust="0"/>
  </p:normalViewPr>
  <p:slideViewPr>
    <p:cSldViewPr snapToGrid="0">
      <p:cViewPr varScale="1">
        <p:scale>
          <a:sx n="98" d="100"/>
          <a:sy n="98" d="100"/>
        </p:scale>
        <p:origin x="88" y="251"/>
      </p:cViewPr>
      <p:guideLst>
        <p:guide orient="horz" pos="1950"/>
        <p:guide orient="horz" pos="1497"/>
        <p:guide pos="2041"/>
        <p:guide pos="5307"/>
        <p:guide pos="36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Thanks! Let’s have a look at ManiVault, a project by Thomas </a:t>
            </a:r>
            <a:r>
              <a:rPr lang="en-US" dirty="0" err="1"/>
              <a:t>Kroes</a:t>
            </a:r>
            <a:r>
              <a:rPr lang="en-US" dirty="0"/>
              <a:t>, Julian </a:t>
            </a:r>
            <a:r>
              <a:rPr lang="en-US" dirty="0" err="1"/>
              <a:t>Thijssen</a:t>
            </a:r>
            <a:r>
              <a:rPr lang="en-US" dirty="0"/>
              <a:t>, me – Alexander Vieth – and other great colleagues from the TU Delft, LUMC and TU Eindhoven.</a:t>
            </a:r>
            <a:endParaRPr dirty="0"/>
          </a:p>
        </p:txBody>
      </p:sp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Of course, most users do not fall exclusively into one of these categories:</a:t>
            </a:r>
          </a:p>
          <a:p>
            <a:pPr marL="158750" indent="0">
              <a:buNone/>
            </a:pPr>
            <a:r>
              <a:rPr lang="en-US" dirty="0"/>
              <a:t>there is a substantial overlap.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For example, a visualization researchers might both implement a novel chart type </a:t>
            </a:r>
          </a:p>
          <a:p>
            <a:pPr marL="158750" indent="0">
              <a:buNone/>
            </a:pPr>
            <a:r>
              <a:rPr lang="en-US" dirty="0"/>
              <a:t>and subsequently use it to explore results of their own study.</a:t>
            </a:r>
          </a:p>
          <a:p>
            <a:pPr marL="158750" indent="0">
              <a:buNone/>
            </a:pPr>
            <a:r>
              <a:rPr lang="en-US" dirty="0"/>
              <a:t>A domain expert might first </a:t>
            </a:r>
            <a:r>
              <a:rPr lang="en-US" dirty="0" err="1"/>
              <a:t>analyse</a:t>
            </a:r>
            <a:r>
              <a:rPr lang="en-US" dirty="0"/>
              <a:t> their data in a flexible setup and, </a:t>
            </a:r>
          </a:p>
          <a:p>
            <a:pPr marL="158750" indent="0">
              <a:buNone/>
            </a:pPr>
            <a:r>
              <a:rPr lang="en-US" dirty="0"/>
              <a:t>once converged to a stable workflow, fix the user interface and </a:t>
            </a:r>
          </a:p>
          <a:p>
            <a:pPr marL="158750" indent="0">
              <a:buNone/>
            </a:pPr>
            <a:r>
              <a:rPr lang="en-US" dirty="0"/>
              <a:t>share reproducible results in a stand-alone application.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62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want ManiVault to facilitate the rapid construction of visual analytics applications </a:t>
            </a:r>
          </a:p>
          <a:p>
            <a:pPr marL="158750" indent="0">
              <a:buNone/>
            </a:pPr>
            <a:r>
              <a:rPr lang="en-US" dirty="0"/>
              <a:t>for all user groups alike.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This means, that ManiVault must enable flexible workflows in multiple application domains.</a:t>
            </a:r>
          </a:p>
          <a:p>
            <a:pPr marL="158750" indent="0">
              <a:buNone/>
            </a:pPr>
            <a:r>
              <a:rPr lang="en-US" dirty="0"/>
              <a:t>The system has to be easily extensible with new functionalities.</a:t>
            </a:r>
          </a:p>
          <a:p>
            <a:pPr marL="158750" indent="0">
              <a:buNone/>
            </a:pPr>
            <a:r>
              <a:rPr lang="en-US" dirty="0"/>
              <a:t>It should allow for linking data sets and share parameters across visualizations and algorithms.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user interface should be configurable during runtime.</a:t>
            </a:r>
          </a:p>
          <a:p>
            <a:pPr marL="158750" indent="0">
              <a:buNone/>
            </a:pPr>
            <a:r>
              <a:rPr lang="en-US" dirty="0"/>
              <a:t>A user should be able to save and share this configured interface, </a:t>
            </a:r>
          </a:p>
          <a:p>
            <a:pPr marL="158750" indent="0">
              <a:buNone/>
            </a:pPr>
            <a:r>
              <a:rPr lang="en-US" dirty="0"/>
              <a:t>including loaded data sets and analysis results.</a:t>
            </a:r>
          </a:p>
          <a:p>
            <a:pPr marL="158750" indent="0">
              <a:buNone/>
            </a:pPr>
            <a:r>
              <a:rPr lang="en-US" dirty="0"/>
              <a:t>And of course, the entire system should be performant when handling large data.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3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So, how do we approach this with ManiVault?</a:t>
            </a:r>
          </a:p>
          <a:p>
            <a:pPr marL="158750" indent="0">
              <a:buNone/>
            </a:pPr>
            <a:r>
              <a:rPr lang="en-US" dirty="0"/>
              <a:t>The framework is implemented as a modular system and consists of a core and plugins.</a:t>
            </a:r>
          </a:p>
          <a:p>
            <a:pPr marL="158750" indent="0">
              <a:buNone/>
            </a:pPr>
            <a:r>
              <a:rPr lang="en-US" dirty="0"/>
              <a:t>The core application is a lightweight set of managers.</a:t>
            </a:r>
          </a:p>
          <a:p>
            <a:pPr marL="158750" indent="0">
              <a:buNone/>
            </a:pPr>
            <a:r>
              <a:rPr lang="en-US" dirty="0"/>
              <a:t>Self-contained plugins supply all user-facing functionality.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This modularity provides a means to extend the software with new functions, </a:t>
            </a:r>
          </a:p>
          <a:p>
            <a:pPr marL="158750" indent="0">
              <a:buNone/>
            </a:pPr>
            <a:r>
              <a:rPr lang="en-US" dirty="0"/>
              <a:t>but seemingly stands in the way of another requirement that we just mentioned: </a:t>
            </a:r>
          </a:p>
          <a:p>
            <a:pPr marL="158750" indent="0">
              <a:buNone/>
            </a:pPr>
            <a:r>
              <a:rPr lang="en-US" dirty="0"/>
              <a:t>How can parameters be shared across plugins that are all self-contained?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8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For that, let's have a look at ManiVault's architecture in more detail.</a:t>
            </a:r>
          </a:p>
          <a:p>
            <a:pPr marL="158750" indent="0">
              <a:buNone/>
            </a:pPr>
            <a:r>
              <a:rPr lang="en-US" dirty="0"/>
              <a:t>The core consists of a set of managers, actions and some utilizes.</a:t>
            </a:r>
          </a:p>
          <a:p>
            <a:pPr marL="158750" indent="0">
              <a:buNone/>
            </a:pPr>
            <a:r>
              <a:rPr lang="en-US" dirty="0"/>
              <a:t>The managers take care of, for example, the application layout, or plugins.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7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define six distinct plugin types that bundle various kinds of functionalities.</a:t>
            </a:r>
          </a:p>
          <a:p>
            <a:pPr marL="158750" indent="0">
              <a:buNone/>
            </a:pPr>
            <a:r>
              <a:rPr lang="en-US" dirty="0"/>
              <a:t>An analysis plugin, for example, performs computations on data </a:t>
            </a:r>
          </a:p>
          <a:p>
            <a:pPr marL="158750" indent="0">
              <a:buNone/>
            </a:pPr>
            <a:r>
              <a:rPr lang="en-US" dirty="0"/>
              <a:t>and creates derived data sets, like a low-dimensional embedding.</a:t>
            </a:r>
          </a:p>
          <a:p>
            <a:pPr marL="158750" indent="0">
              <a:buNone/>
            </a:pPr>
            <a:r>
              <a:rPr lang="en-US" dirty="0"/>
              <a:t>View plugins meanwhile provide visualizations and user interactions.</a:t>
            </a:r>
          </a:p>
          <a:p>
            <a:pPr marL="158750" indent="0">
              <a:buNone/>
            </a:pPr>
            <a:r>
              <a:rPr lang="en-US" dirty="0"/>
              <a:t>They can be based on diverse backends, like OpenGL and D3.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63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core itself only knows about specific data types through plugins, which implement them, </a:t>
            </a:r>
          </a:p>
          <a:p>
            <a:pPr marL="158750" indent="0">
              <a:buNone/>
            </a:pPr>
            <a:r>
              <a:rPr lang="en-US" dirty="0"/>
              <a:t>for example, high-dimensional points or images.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(Each plugin might either consume data sets, produce them or both.</a:t>
            </a:r>
          </a:p>
          <a:p>
            <a:pPr marL="158750" indent="0">
              <a:buNone/>
            </a:pPr>
            <a:r>
              <a:rPr lang="en-US" dirty="0"/>
              <a:t>A data manger provides the API for passing data and views on data to the plugins.)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88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Communication between the core and plugin comes two-fold:</a:t>
            </a:r>
          </a:p>
          <a:p>
            <a:pPr marL="158750" indent="0">
              <a:buNone/>
            </a:pPr>
            <a:r>
              <a:rPr lang="en-US" dirty="0"/>
              <a:t>Dataset-related </a:t>
            </a:r>
            <a:r>
              <a:rPr lang="en-US" dirty="0" err="1"/>
              <a:t>chages</a:t>
            </a:r>
            <a:r>
              <a:rPr lang="en-US" dirty="0"/>
              <a:t> are broadcasted to all plugins by an event manager in the core.</a:t>
            </a:r>
          </a:p>
          <a:p>
            <a:pPr marL="158750" indent="0">
              <a:buNone/>
            </a:pPr>
            <a:r>
              <a:rPr lang="en-US" dirty="0"/>
              <a:t>If, for example, a user selects a cluster in a scatterplot, </a:t>
            </a:r>
          </a:p>
          <a:p>
            <a:pPr marL="158750" indent="0">
              <a:buNone/>
            </a:pPr>
            <a:r>
              <a:rPr lang="en-US" dirty="0"/>
              <a:t>the respective view plugin can send this information</a:t>
            </a:r>
          </a:p>
          <a:p>
            <a:pPr marL="158750" indent="0">
              <a:buNone/>
            </a:pPr>
            <a:r>
              <a:rPr lang="en-US" dirty="0"/>
              <a:t>to the core, which will notify all other plugins about this change.</a:t>
            </a:r>
          </a:p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25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For a more general parameter sharing between plugins, </a:t>
            </a:r>
          </a:p>
          <a:p>
            <a:pPr marL="158750" indent="0">
              <a:buNone/>
            </a:pPr>
            <a:r>
              <a:rPr lang="en-US" dirty="0"/>
              <a:t>we introduce special GUI management objects, </a:t>
            </a:r>
          </a:p>
          <a:p>
            <a:pPr marL="158750" indent="0">
              <a:buNone/>
            </a:pPr>
            <a:r>
              <a:rPr lang="en-US" dirty="0"/>
              <a:t>called actions, that are linkable during runtime.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ManiVault provides a set of common action building blocks like numerical sliders, </a:t>
            </a:r>
          </a:p>
          <a:p>
            <a:pPr marL="158750" indent="0">
              <a:buNone/>
            </a:pPr>
            <a:r>
              <a:rPr lang="en-US" dirty="0"/>
              <a:t>color maps and selection modalities.</a:t>
            </a:r>
          </a:p>
          <a:p>
            <a:pPr marL="158750" indent="0">
              <a:buNone/>
            </a:pPr>
            <a:r>
              <a:rPr lang="en-US" dirty="0"/>
              <a:t>Using the action API, any custom parameter might be shared between plugins, too.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Let's delve into this a bit more.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82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Here we see an abstract representation of a common setup: </a:t>
            </a:r>
          </a:p>
          <a:p>
            <a:pPr marL="158750" indent="0">
              <a:buNone/>
            </a:pPr>
            <a:r>
              <a:rPr lang="en-US" dirty="0"/>
              <a:t>we have a view and an analysis open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73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for example, a density plot and a mean-shift clustering.</a:t>
            </a:r>
          </a:p>
          <a:p>
            <a:pPr marL="158750" indent="0">
              <a:buNone/>
            </a:pP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144096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Right now, we are looking at several examples of systems used for exploring and analyzing high-dimensional data.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Each one of them operates in a different application domain, with different data types, users, analysis methods, and a range of visual representations.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Both plugins use a GUI element of the same type, a numerical slider.</a:t>
            </a:r>
          </a:p>
          <a:p>
            <a:pPr marL="158750" indent="0">
              <a:buNone/>
            </a:pPr>
            <a:r>
              <a:rPr lang="en-US" dirty="0"/>
              <a:t>The density plot to adjust its view and </a:t>
            </a:r>
          </a:p>
          <a:p>
            <a:pPr marL="158750" indent="0">
              <a:buNone/>
            </a:pPr>
            <a:r>
              <a:rPr lang="en-US" dirty="0"/>
              <a:t>the clustering algorithm to steer its computation.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93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Each plugin might come with a diverse set of other actions, </a:t>
            </a:r>
          </a:p>
          <a:p>
            <a:pPr marL="158750" indent="0">
              <a:buNone/>
            </a:pPr>
            <a:r>
              <a:rPr lang="en-US" dirty="0"/>
              <a:t>but we can only link two actions of the same type.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92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To do this, the user first publishes an action, </a:t>
            </a:r>
          </a:p>
          <a:p>
            <a:pPr marL="158750" indent="0">
              <a:buNone/>
            </a:pPr>
            <a:r>
              <a:rPr lang="en-US" dirty="0"/>
              <a:t>which creates a shared parameter that is managed by ManiVault's core</a:t>
            </a:r>
          </a:p>
        </p:txBody>
      </p:sp>
    </p:spTree>
    <p:extLst>
      <p:ext uri="{BB962C8B-B14F-4D97-AF65-F5344CB8AC3E}">
        <p14:creationId xmlns:p14="http://schemas.microsoft.com/office/powerpoint/2010/main" val="1453921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 second action can then be connected to the published one: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6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Any change to the parameter in one plugin will be synchronized with the other.</a:t>
            </a:r>
          </a:p>
          <a:p>
            <a:pPr marL="158750" indent="0">
              <a:buNone/>
            </a:pPr>
            <a:r>
              <a:rPr lang="en-US" dirty="0"/>
              <a:t>Here, for example, we make use of this connection to visually find a suitable density estimation</a:t>
            </a:r>
          </a:p>
          <a:p>
            <a:pPr marL="158750" indent="0">
              <a:buNone/>
            </a:pPr>
            <a:r>
              <a:rPr lang="en-US" dirty="0"/>
              <a:t>while updating the clustering automatically.</a:t>
            </a:r>
          </a:p>
          <a:p>
            <a:pPr marL="158750" indent="0">
              <a:buNone/>
            </a:pP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393233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Now, when a plugin consistently uses ManiVault’s actions API, all action’s states can be saved and loaded.</a:t>
            </a:r>
          </a:p>
          <a:p>
            <a:pPr marL="158750" indent="0">
              <a:buNone/>
            </a:pPr>
            <a:r>
              <a:rPr lang="en-US" dirty="0"/>
              <a:t>We use this to create presets for plugin settings and to save the state of entire projects, including the plugin layout and loaded data sets.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currently have implemented a range of plugins, including different data types, </a:t>
            </a:r>
          </a:p>
          <a:p>
            <a:pPr marL="158750" indent="0">
              <a:buNone/>
            </a:pPr>
            <a:r>
              <a:rPr lang="en-US" dirty="0"/>
              <a:t>several viewers and common analytics methods like t-SNE and mean-shift clustering.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(</a:t>
            </a:r>
            <a:r>
              <a:rPr lang="en-US" dirty="0" err="1"/>
              <a:t>workspace.json</a:t>
            </a:r>
            <a:r>
              <a:rPr lang="en-US" dirty="0"/>
              <a:t> contains the CMV layout and actions state and a </a:t>
            </a:r>
            <a:r>
              <a:rPr lang="en-US" dirty="0" err="1"/>
              <a:t>project.json</a:t>
            </a:r>
            <a:r>
              <a:rPr lang="en-US" dirty="0"/>
              <a:t> saves the data hierarchy and additional project metadata.)</a:t>
            </a:r>
          </a:p>
        </p:txBody>
      </p:sp>
    </p:spTree>
    <p:extLst>
      <p:ext uri="{BB962C8B-B14F-4D97-AF65-F5344CB8AC3E}">
        <p14:creationId xmlns:p14="http://schemas.microsoft.com/office/powerpoint/2010/main" val="37373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At this point, we should re-visit one of the application examples from the intro.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are looking at an analytics setup for a high-dimensional image, </a:t>
            </a:r>
          </a:p>
          <a:p>
            <a:pPr marL="158750" indent="0">
              <a:buNone/>
            </a:pPr>
            <a:r>
              <a:rPr lang="en-US" dirty="0"/>
              <a:t>just as a domain expert in the field of cultural heritage might do.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 viewer plugin displays a false color image based on three of 200 image channels.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29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We'd now like to steer the selection of which channels are used for this recoloring.</a:t>
            </a:r>
          </a:p>
          <a:p>
            <a:pPr marL="158750" indent="0">
              <a:buNone/>
            </a:pPr>
            <a:r>
              <a:rPr lang="en-US" dirty="0"/>
              <a:t>We start with opening a t-SNE analysis through a context menu on our data set.</a:t>
            </a:r>
          </a:p>
          <a:p>
            <a:pPr marL="158750" indent="0">
              <a:buNone/>
            </a:pPr>
            <a:r>
              <a:rPr lang="en-US" dirty="0"/>
              <a:t>We can adjust settings and then inspect the resulting embedding in a scatterplot viewer plugin,</a:t>
            </a:r>
          </a:p>
          <a:p>
            <a:pPr marL="158750" indent="0">
              <a:buNone/>
            </a:pPr>
            <a:r>
              <a:rPr lang="en-US" dirty="0"/>
              <a:t>Where we define clusters of interest and display their average spectra in a line chart plugin.</a:t>
            </a:r>
          </a:p>
          <a:p>
            <a:pPr marL="158750" indent="0">
              <a:buNone/>
            </a:pPr>
            <a:r>
              <a:rPr lang="en-US" dirty="0"/>
              <a:t>Now, we'll make the parameters that we want to connect available through plugin-specific settings.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When selecting the parameter that we want to share, all parameters of the same type are highlighted - these</a:t>
            </a:r>
          </a:p>
          <a:p>
            <a:pPr marL="158750" indent="0">
              <a:buNone/>
            </a:pPr>
            <a:r>
              <a:rPr lang="en-US" dirty="0"/>
              <a:t>we can link with.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could also turn entire GUI elements invisible </a:t>
            </a:r>
          </a:p>
          <a:p>
            <a:pPr marL="158750" indent="0">
              <a:buNone/>
            </a:pPr>
            <a:r>
              <a:rPr lang="en-US" dirty="0"/>
              <a:t>if we want to share this setup once it is in a well-adjusted state.</a:t>
            </a:r>
          </a:p>
          <a:p>
            <a:pPr marL="158750" indent="0">
              <a:buNone/>
            </a:pPr>
            <a:r>
              <a:rPr lang="en-US" dirty="0"/>
              <a:t>In a next step, we could save this setup as a project and send it to a colleague. </a:t>
            </a:r>
          </a:p>
          <a:p>
            <a:pPr marL="158750" indent="0">
              <a:buNone/>
            </a:pPr>
            <a:r>
              <a:rPr lang="en-US" dirty="0"/>
              <a:t>Upon opening it again, the setup including data, open plugins and parameter connections, will be restored.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811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Now, to conclude, we had a quick lock at ManiVault, a new framework for exploring and analyzing high-dimensional data that allows for rapid prototyping of visual analytics systems.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At this point already, development versions of ManiVault have been used in several project across four universities and in collaboration with several research institutions like the Allan institute in </a:t>
            </a:r>
            <a:r>
              <a:rPr lang="en-US" dirty="0" err="1"/>
              <a:t>Seatle</a:t>
            </a:r>
            <a:r>
              <a:rPr lang="en-US" dirty="0"/>
              <a:t> and the Rijksmuseum in Amsterdam.</a:t>
            </a:r>
          </a:p>
          <a:p>
            <a:pPr marL="158750" indent="0">
              <a:buNone/>
            </a:pPr>
            <a:r>
              <a:rPr lang="en-US" dirty="0"/>
              <a:t>(So far though, there have not been in-depth user studies, but we used the system in several Master projects where the system was picked up fast and received well.)</a:t>
            </a: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ManiVault is open-source. You can find it and a host of plugins on GitHub.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Additionally, there are examples that show the setup of each possible plugin type.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00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Feel free to check out the software! We are happy about any sort of feedback.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Thanks for your attention. </a:t>
            </a:r>
          </a:p>
        </p:txBody>
      </p:sp>
      <p:sp>
        <p:nvSpPr>
          <p:cNvPr id="57" name="Google Shape;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But looking closer, each software here – and by extension many other systems that are targeted at high-dimensional data - </a:t>
            </a:r>
          </a:p>
          <a:p>
            <a:pPr marL="158750" indent="0">
              <a:buNone/>
            </a:pPr>
            <a:r>
              <a:rPr lang="en-US" dirty="0"/>
              <a:t>utilizes similar sets of analytical and visual tools.</a:t>
            </a:r>
          </a:p>
          <a:p>
            <a:pPr marL="158750" indent="0">
              <a:buNone/>
            </a:pPr>
            <a:r>
              <a:rPr lang="en-US" dirty="0"/>
              <a:t>Often, these generic tools are combined with domain-specific ones into stand-alone applications.</a:t>
            </a:r>
          </a:p>
          <a:p>
            <a:pPr marL="158750" indent="0">
              <a:buNone/>
            </a:pPr>
            <a:r>
              <a:rPr lang="en-US" dirty="0"/>
              <a:t>But it is unnecessarily time-consuming to reinvent the wheel by re-implementing, for example, </a:t>
            </a:r>
          </a:p>
          <a:p>
            <a:pPr marL="158750" indent="0">
              <a:buNone/>
            </a:pPr>
            <a:r>
              <a:rPr lang="en-US" dirty="0"/>
              <a:t>a linked selection mechanism for multiple coordinated views every time</a:t>
            </a:r>
          </a:p>
          <a:p>
            <a:pPr marL="158750" indent="0">
              <a:buNone/>
            </a:pPr>
            <a:r>
              <a:rPr lang="en-US" dirty="0"/>
              <a:t>a domain-specific visual analytics solution is needed.</a:t>
            </a:r>
          </a:p>
          <a:p>
            <a:pPr marL="158750" indent="0">
              <a:buNone/>
            </a:pPr>
            <a:r>
              <a:rPr lang="en-US" dirty="0"/>
              <a:t>In fact, all these examples were created with ManiVault!</a:t>
            </a:r>
          </a:p>
        </p:txBody>
      </p:sp>
    </p:spTree>
    <p:extLst>
      <p:ext uri="{BB962C8B-B14F-4D97-AF65-F5344CB8AC3E}">
        <p14:creationId xmlns:p14="http://schemas.microsoft.com/office/powerpoint/2010/main" val="241568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primary goal with ManiVault was to develop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framework for exploration, analysis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rapid prototyping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saw the need for an interactive framework that makes it easy to re-use analytical and visual tools, for example</a:t>
            </a:r>
          </a:p>
          <a:p>
            <a:pPr marL="158750" indent="0">
              <a:buNone/>
            </a:pPr>
            <a:r>
              <a:rPr lang="en-US" dirty="0"/>
              <a:t>parallel coordinates plots, scatterplots, or dimensionality reduction and clustering algorithms.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 framework should facilitate the rapid construction of new VA software and it should be possible to share </a:t>
            </a:r>
          </a:p>
          <a:p>
            <a:pPr marL="158750" indent="0">
              <a:buNone/>
            </a:pPr>
            <a:r>
              <a:rPr lang="en-US" dirty="0"/>
              <a:t>exploration workflows and analysis results with it.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We found that, while there do exist many open-source visual analysis tools,</a:t>
            </a:r>
          </a:p>
          <a:p>
            <a:pPr marL="158750" indent="0">
              <a:buNone/>
            </a:pPr>
            <a:r>
              <a:rPr lang="en-US" dirty="0"/>
              <a:t>none fits our need for a framework that's focused on high-dimensional data, </a:t>
            </a:r>
          </a:p>
          <a:p>
            <a:pPr marL="158750" indent="0">
              <a:buNone/>
            </a:pPr>
            <a:r>
              <a:rPr lang="en-US" dirty="0"/>
              <a:t>is easily extensible, is designed with progressive visual analytics in mind, </a:t>
            </a:r>
          </a:p>
          <a:p>
            <a:pPr marL="158750" indent="0">
              <a:buNone/>
            </a:pPr>
            <a:r>
              <a:rPr lang="en-US" dirty="0"/>
              <a:t>and allows for flexible visual analytics system authoring.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5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In the next couple of minutes, I want to highlight how our design motivations for the framework</a:t>
            </a:r>
          </a:p>
          <a:p>
            <a:pPr marL="158750" indent="0">
              <a:buNone/>
            </a:pPr>
            <a:r>
              <a:rPr lang="en-US" dirty="0"/>
              <a:t>led to specific software architecture choices.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Therefor, we must first ask and answer some fundamental questions:</a:t>
            </a:r>
          </a:p>
          <a:p>
            <a:pPr marL="158750" indent="0">
              <a:buNone/>
            </a:pPr>
            <a:r>
              <a:rPr lang="en-US" dirty="0"/>
              <a:t>Who are the intended users?</a:t>
            </a:r>
          </a:p>
          <a:p>
            <a:pPr marL="158750" indent="0">
              <a:buNone/>
            </a:pPr>
            <a:r>
              <a:rPr lang="en-US" dirty="0"/>
              <a:t>Which of their problems should the framework solve?</a:t>
            </a:r>
          </a:p>
          <a:p>
            <a:pPr marL="158750" indent="0">
              <a:buNone/>
            </a:pPr>
            <a:r>
              <a:rPr lang="en-US" dirty="0"/>
              <a:t>And ultimately, how does this shape its design?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(For that, we build on experiences made during multiple</a:t>
            </a:r>
          </a:p>
          <a:p>
            <a:pPr marL="158750" indent="0">
              <a:buNone/>
            </a:pPr>
            <a:r>
              <a:rPr lang="en-US" dirty="0"/>
              <a:t>collaborations with practitioners in various fields like systems biology,</a:t>
            </a:r>
          </a:p>
          <a:p>
            <a:pPr marL="158750" indent="0">
              <a:buNone/>
            </a:pPr>
            <a:r>
              <a:rPr lang="en-US" dirty="0"/>
              <a:t>cultural heritage, and more general visual analytics focused projects.)</a:t>
            </a:r>
          </a:p>
        </p:txBody>
      </p:sp>
    </p:spTree>
    <p:extLst>
      <p:ext uri="{BB962C8B-B14F-4D97-AF65-F5344CB8AC3E}">
        <p14:creationId xmlns:p14="http://schemas.microsoft.com/office/powerpoint/2010/main" val="206072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Let’s start with the target users.</a:t>
            </a:r>
          </a:p>
          <a:p>
            <a:pPr marL="158750" indent="0">
              <a:buNone/>
            </a:pPr>
            <a:r>
              <a:rPr lang="en-US" dirty="0"/>
              <a:t>Besides the practitioners, the software developers of analysis frameworks</a:t>
            </a:r>
          </a:p>
          <a:p>
            <a:pPr marL="158750" indent="0">
              <a:buNone/>
            </a:pPr>
            <a:r>
              <a:rPr lang="en-US" dirty="0"/>
              <a:t>are integral users themselves - be it, from a different perspective.</a:t>
            </a:r>
          </a:p>
          <a:p>
            <a:pPr marL="158750" indent="0">
              <a:buNone/>
            </a:pPr>
            <a:r>
              <a:rPr lang="en-US" dirty="0"/>
              <a:t>And further, we identified a third user group: the application designer.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17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Each user archetype comes with a set of different goals: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br>
              <a:rPr lang="en-US" dirty="0"/>
            </a:br>
            <a:r>
              <a:rPr lang="en-US" dirty="0"/>
              <a:t>The developer wants to implement visualizations, algorithms, interaction mechanisms and more.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0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practitioner cares about the analysis and exploration of their data and might want to share their results.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90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And finally, an application designer wants to use the framework as a visual </a:t>
            </a:r>
            <a:r>
              <a:rPr lang="en-US" dirty="0" err="1"/>
              <a:t>anlytics</a:t>
            </a:r>
            <a:r>
              <a:rPr lang="en-US" dirty="0"/>
              <a:t> design environment </a:t>
            </a:r>
          </a:p>
          <a:p>
            <a:pPr marL="158750" indent="0">
              <a:buNone/>
            </a:pPr>
            <a:r>
              <a:rPr lang="en-US" dirty="0"/>
              <a:t>to create user interfaces aimed at specific workflows.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7"/>
          <p:cNvPicPr preferRelativeResize="0"/>
          <p:nvPr/>
        </p:nvPicPr>
        <p:blipFill rotWithShape="1">
          <a:blip r:embed="rId2">
            <a:alphaModFix/>
          </a:blip>
          <a:srcRect r="11979" b="28104"/>
          <a:stretch/>
        </p:blipFill>
        <p:spPr>
          <a:xfrm>
            <a:off x="7819575" y="3456000"/>
            <a:ext cx="3702500" cy="302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7"/>
          <p:cNvCxnSpPr/>
          <p:nvPr/>
        </p:nvCxnSpPr>
        <p:spPr>
          <a:xfrm>
            <a:off x="660400" y="2049463"/>
            <a:ext cx="10201275" cy="0"/>
          </a:xfrm>
          <a:prstGeom prst="straightConnector1">
            <a:avLst/>
          </a:prstGeom>
          <a:noFill/>
          <a:ln w="19050" cap="flat" cmpd="sng">
            <a:solidFill>
              <a:srgbClr val="8C38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1" name="Google Shape;11;p7"/>
          <p:cNvSpPr txBox="1">
            <a:spLocks noGrp="1"/>
          </p:cNvSpPr>
          <p:nvPr>
            <p:ph type="ctrTitle"/>
          </p:nvPr>
        </p:nvSpPr>
        <p:spPr>
          <a:xfrm>
            <a:off x="1800324" y="2220060"/>
            <a:ext cx="9061632" cy="22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 sz="3600">
                <a:solidFill>
                  <a:srgbClr val="8C38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ubTitle" idx="1"/>
          </p:nvPr>
        </p:nvSpPr>
        <p:spPr>
          <a:xfrm>
            <a:off x="1800324" y="4500121"/>
            <a:ext cx="9061632" cy="132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0" tIns="51425" rIns="102850" bIns="5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160"/>
              <a:buFont typeface="Tahoma"/>
              <a:buNone/>
              <a:defRPr sz="2400">
                <a:solidFill>
                  <a:schemeClr val="dk1"/>
                </a:solidFill>
              </a:defRPr>
            </a:lvl1pPr>
            <a:lvl2pPr lvl="1" algn="l">
              <a:spcBef>
                <a:spcPts val="313"/>
              </a:spcBef>
              <a:spcAft>
                <a:spcPts val="0"/>
              </a:spcAft>
              <a:buSzPts val="1620"/>
              <a:buChar char="•"/>
              <a:defRPr/>
            </a:lvl2pPr>
            <a:lvl3pPr lvl="2" algn="l">
              <a:spcBef>
                <a:spcPts val="313"/>
              </a:spcBef>
              <a:spcAft>
                <a:spcPts val="0"/>
              </a:spcAft>
              <a:buSzPts val="1620"/>
              <a:buChar char="•"/>
              <a:defRPr/>
            </a:lvl3pPr>
            <a:lvl4pPr lvl="3" algn="l">
              <a:spcBef>
                <a:spcPts val="313"/>
              </a:spcBef>
              <a:spcAft>
                <a:spcPts val="0"/>
              </a:spcAft>
              <a:buSzPts val="1620"/>
              <a:buChar char="•"/>
              <a:defRPr/>
            </a:lvl4pPr>
            <a:lvl5pPr lvl="4" algn="l">
              <a:spcBef>
                <a:spcPts val="313"/>
              </a:spcBef>
              <a:spcAft>
                <a:spcPts val="0"/>
              </a:spcAft>
              <a:buSzPts val="162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pic>
        <p:nvPicPr>
          <p:cNvPr id="13" name="Google Shape;1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24" y="646350"/>
            <a:ext cx="5577840" cy="128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 t="28067" r="11590"/>
          <a:stretch/>
        </p:blipFill>
        <p:spPr>
          <a:xfrm>
            <a:off x="7803400" y="0"/>
            <a:ext cx="3718674" cy="30255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8"/>
          <p:cNvCxnSpPr/>
          <p:nvPr/>
        </p:nvCxnSpPr>
        <p:spPr>
          <a:xfrm>
            <a:off x="660400" y="5940425"/>
            <a:ext cx="10201275" cy="0"/>
          </a:xfrm>
          <a:prstGeom prst="straightConnector1">
            <a:avLst/>
          </a:prstGeom>
          <a:noFill/>
          <a:ln w="19050" cap="flat" cmpd="sng">
            <a:solidFill>
              <a:srgbClr val="8C38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660119" y="1560042"/>
            <a:ext cx="10201837" cy="42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0" tIns="51425" rIns="102850" bIns="51425" anchor="t" anchorCtr="0">
            <a:noAutofit/>
          </a:bodyPr>
          <a:lstStyle>
            <a:lvl1pPr marL="457200" lvl="0" indent="-365760" algn="l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216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dk2"/>
                </a:solidFill>
              </a:defRPr>
            </a:lvl2pPr>
            <a:lvl3pPr marL="1371600" lvl="2" indent="-331469" algn="l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620"/>
              <a:buChar char="•"/>
              <a:defRPr/>
            </a:lvl3pPr>
            <a:lvl4pPr marL="1828800" lvl="3" indent="-320039" algn="l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/>
            </a:lvl4pPr>
            <a:lvl5pPr marL="2286000" lvl="4" indent="-308610" algn="l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26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660119" y="260007"/>
            <a:ext cx="10201837" cy="112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>
                <a:solidFill>
                  <a:srgbClr val="8C38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" name="Google Shape;1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68" y="6002338"/>
            <a:ext cx="1588007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10"/>
          <p:cNvCxnSpPr/>
          <p:nvPr/>
        </p:nvCxnSpPr>
        <p:spPr>
          <a:xfrm>
            <a:off x="660400" y="5940425"/>
            <a:ext cx="10201275" cy="0"/>
          </a:xfrm>
          <a:prstGeom prst="straightConnector1">
            <a:avLst/>
          </a:prstGeom>
          <a:noFill/>
          <a:ln w="19050" cap="flat" cmpd="sng">
            <a:solidFill>
              <a:srgbClr val="8C38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660400" y="260350"/>
            <a:ext cx="10201275" cy="111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>
                <a:solidFill>
                  <a:srgbClr val="8C38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8368" y="6002338"/>
            <a:ext cx="1588007" cy="365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body" idx="1"/>
          </p:nvPr>
        </p:nvSpPr>
        <p:spPr>
          <a:xfrm>
            <a:off x="660400" y="1500188"/>
            <a:ext cx="10201275" cy="425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0" tIns="51425" rIns="102850" bIns="51425" anchor="t" anchorCtr="0">
            <a:noAutofit/>
          </a:bodyPr>
          <a:lstStyle>
            <a:lvl1pPr marL="457200" marR="0" lvl="0" indent="-365760" algn="l" rtl="0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Tahoma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ahoma"/>
              <a:buChar char="•"/>
              <a:defRPr sz="2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1469" algn="l" rtl="0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Tahoma"/>
              <a:buChar char="•"/>
              <a:defRPr sz="18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20039" algn="l" rtl="0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Tahoma"/>
              <a:buChar char="•"/>
              <a:defRPr sz="1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08610" algn="l" rtl="0">
              <a:spcBef>
                <a:spcPts val="313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Tahoma"/>
              <a:buChar char="•"/>
              <a:defRPr sz="1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rgbClr val="EEEAFF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rgbClr val="EEEAFF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rgbClr val="EEEAFF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rgbClr val="EEEAFF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title"/>
          </p:nvPr>
        </p:nvSpPr>
        <p:spPr>
          <a:xfrm>
            <a:off x="660400" y="260350"/>
            <a:ext cx="10201275" cy="111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"/>
          <p:cNvSpPr txBox="1">
            <a:spLocks noGrp="1"/>
          </p:cNvSpPr>
          <p:nvPr>
            <p:ph type="ctrTitle"/>
          </p:nvPr>
        </p:nvSpPr>
        <p:spPr>
          <a:xfrm>
            <a:off x="930649" y="2255185"/>
            <a:ext cx="9121775" cy="188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ManiVault: </a:t>
            </a:r>
            <a:br>
              <a:rPr lang="en-US" dirty="0"/>
            </a:br>
            <a:r>
              <a:rPr lang="en-US" dirty="0"/>
              <a:t>A Flexible and Extensible Visual Analytics Framework for High-Dimensional Data</a:t>
            </a:r>
          </a:p>
        </p:txBody>
      </p:sp>
      <p:sp>
        <p:nvSpPr>
          <p:cNvPr id="37" name="Google Shape;37;p1"/>
          <p:cNvSpPr txBox="1">
            <a:spLocks noGrp="1"/>
          </p:cNvSpPr>
          <p:nvPr>
            <p:ph type="subTitle" idx="1"/>
          </p:nvPr>
        </p:nvSpPr>
        <p:spPr>
          <a:xfrm>
            <a:off x="930649" y="4222653"/>
            <a:ext cx="7012080" cy="188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0" tIns="51425" rIns="102850" bIns="5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</a:pPr>
            <a:r>
              <a:rPr lang="en-US" dirty="0"/>
              <a:t>A. Vieth</a:t>
            </a:r>
            <a:r>
              <a:rPr lang="en-US" baseline="30000" dirty="0"/>
              <a:t>1</a:t>
            </a:r>
            <a:r>
              <a:rPr lang="en-US" dirty="0"/>
              <a:t>, T. Kroes</a:t>
            </a:r>
            <a:r>
              <a:rPr lang="en-US" baseline="30000" dirty="0"/>
              <a:t>2</a:t>
            </a:r>
            <a:r>
              <a:rPr lang="en-US" dirty="0"/>
              <a:t>, J. Thijssen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</a:pPr>
            <a:r>
              <a:rPr lang="en-US" dirty="0"/>
              <a:t>B. van Lew</a:t>
            </a:r>
            <a:r>
              <a:rPr lang="en-US" baseline="30000" dirty="0"/>
              <a:t>2</a:t>
            </a:r>
            <a:r>
              <a:rPr lang="en-US" dirty="0"/>
              <a:t>, J. Eggermont</a:t>
            </a:r>
            <a:r>
              <a:rPr lang="en-US" baseline="30000" dirty="0"/>
              <a:t>2</a:t>
            </a:r>
            <a:r>
              <a:rPr lang="en-US" dirty="0"/>
              <a:t>, S. Basu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</a:pPr>
            <a:r>
              <a:rPr lang="en-US" dirty="0"/>
              <a:t>E. Eisemann</a:t>
            </a:r>
            <a:r>
              <a:rPr lang="en-US" baseline="30000" dirty="0"/>
              <a:t>1</a:t>
            </a:r>
            <a:r>
              <a:rPr lang="en-US" dirty="0"/>
              <a:t>, A. Vilanova</a:t>
            </a:r>
            <a:r>
              <a:rPr lang="en-US" baseline="30000" dirty="0"/>
              <a:t>3</a:t>
            </a:r>
            <a:r>
              <a:rPr lang="en-US" dirty="0"/>
              <a:t>, T. Höllt</a:t>
            </a:r>
            <a:r>
              <a:rPr lang="en-US" baseline="30000" dirty="0"/>
              <a:t>1</a:t>
            </a:r>
            <a:r>
              <a:rPr lang="en-US" dirty="0"/>
              <a:t>, B. Lelieveldt</a:t>
            </a:r>
            <a:r>
              <a:rPr lang="en-US" baseline="30000" dirty="0"/>
              <a:t>2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</a:pP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</a:pPr>
            <a:r>
              <a:rPr lang="en-US" sz="1600" baseline="30000" dirty="0"/>
              <a:t>1</a:t>
            </a:r>
            <a:r>
              <a:rPr lang="en-US" sz="1000" baseline="30000" dirty="0"/>
              <a:t> </a:t>
            </a:r>
            <a:r>
              <a:rPr lang="en-US" sz="1600" dirty="0"/>
              <a:t>TU Delft, </a:t>
            </a:r>
            <a:r>
              <a:rPr lang="en-US" sz="1600" baseline="30000" dirty="0"/>
              <a:t>2</a:t>
            </a:r>
            <a:r>
              <a:rPr lang="en-US" sz="1000" baseline="30000" dirty="0"/>
              <a:t> </a:t>
            </a:r>
            <a:r>
              <a:rPr lang="en-US" sz="1600" dirty="0"/>
              <a:t>LUMC, </a:t>
            </a:r>
            <a:r>
              <a:rPr lang="en-US" sz="1600" baseline="30000" dirty="0"/>
              <a:t>3</a:t>
            </a:r>
            <a:r>
              <a:rPr lang="en-US" sz="1000" baseline="30000" dirty="0"/>
              <a:t> </a:t>
            </a:r>
            <a:r>
              <a:rPr lang="en-US" sz="1600" dirty="0"/>
              <a:t>TU Eindhoven, The Netherlands</a:t>
            </a:r>
            <a:endParaRPr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of ManiVault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0CE71B-004B-0B98-1976-B473FC3C1B59}"/>
              </a:ext>
            </a:extLst>
          </p:cNvPr>
          <p:cNvSpPr/>
          <p:nvPr/>
        </p:nvSpPr>
        <p:spPr>
          <a:xfrm>
            <a:off x="7137980" y="2340954"/>
            <a:ext cx="2615656" cy="2710191"/>
          </a:xfrm>
          <a:prstGeom prst="roundRect">
            <a:avLst/>
          </a:prstGeom>
          <a:solidFill>
            <a:srgbClr val="F2F9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B9633-3DF7-180A-8506-1E1879A3A162}"/>
              </a:ext>
            </a:extLst>
          </p:cNvPr>
          <p:cNvSpPr txBox="1"/>
          <p:nvPr/>
        </p:nvSpPr>
        <p:spPr>
          <a:xfrm>
            <a:off x="4305889" y="1707686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Target Audiences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1CBE0-7D65-B454-CCF0-B2162922BC59}"/>
              </a:ext>
            </a:extLst>
          </p:cNvPr>
          <p:cNvSpPr txBox="1"/>
          <p:nvPr/>
        </p:nvSpPr>
        <p:spPr>
          <a:xfrm>
            <a:off x="4047543" y="5134411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 Objectives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AA8D6F-60DC-9B35-1B8D-B7E50C9A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6643" y="5051145"/>
            <a:ext cx="681175" cy="628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A43282-34E8-146B-3DC3-94B543AB7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5314" y="1550380"/>
            <a:ext cx="857250" cy="79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140C9-1523-7259-47F3-F9E45E842064}"/>
              </a:ext>
            </a:extLst>
          </p:cNvPr>
          <p:cNvSpPr txBox="1"/>
          <p:nvPr/>
        </p:nvSpPr>
        <p:spPr>
          <a:xfrm>
            <a:off x="2184246" y="2514155"/>
            <a:ext cx="138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BD59-3F40-119D-77F4-96DF9DEE7A51}"/>
              </a:ext>
            </a:extLst>
          </p:cNvPr>
          <p:cNvSpPr txBox="1"/>
          <p:nvPr/>
        </p:nvSpPr>
        <p:spPr>
          <a:xfrm>
            <a:off x="4754651" y="2514155"/>
            <a:ext cx="167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Practitioner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AB30B-6FC6-1F03-67C2-45A0B01B65E3}"/>
              </a:ext>
            </a:extLst>
          </p:cNvPr>
          <p:cNvSpPr txBox="1"/>
          <p:nvPr/>
        </p:nvSpPr>
        <p:spPr>
          <a:xfrm>
            <a:off x="7037231" y="2517914"/>
            <a:ext cx="281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 </a:t>
            </a: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Designer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3FC74-CA8A-080B-597D-4BFB63948FD8}"/>
              </a:ext>
            </a:extLst>
          </p:cNvPr>
          <p:cNvSpPr txBox="1"/>
          <p:nvPr/>
        </p:nvSpPr>
        <p:spPr>
          <a:xfrm>
            <a:off x="1877949" y="3929742"/>
            <a:ext cx="2022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Implement: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Visualizations 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algorithms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C3CDB6-4BC5-67B8-1C09-40EF5CD5B544}"/>
              </a:ext>
            </a:extLst>
          </p:cNvPr>
          <p:cNvCxnSpPr/>
          <p:nvPr/>
        </p:nvCxnSpPr>
        <p:spPr>
          <a:xfrm>
            <a:off x="2874780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2AAEF4-BAC1-1723-9BC5-0229786660F0}"/>
              </a:ext>
            </a:extLst>
          </p:cNvPr>
          <p:cNvSpPr txBox="1"/>
          <p:nvPr/>
        </p:nvSpPr>
        <p:spPr>
          <a:xfrm>
            <a:off x="4900651" y="3909294"/>
            <a:ext cx="1381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Analyze,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explore,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share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4C119-7381-BEAE-C975-CF1B35947A0E}"/>
              </a:ext>
            </a:extLst>
          </p:cNvPr>
          <p:cNvCxnSpPr/>
          <p:nvPr/>
        </p:nvCxnSpPr>
        <p:spPr>
          <a:xfrm>
            <a:off x="5590197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A7AD98-DB62-C1EF-5AB6-1DA9CFAD1871}"/>
              </a:ext>
            </a:extLst>
          </p:cNvPr>
          <p:cNvSpPr txBox="1"/>
          <p:nvPr/>
        </p:nvSpPr>
        <p:spPr>
          <a:xfrm>
            <a:off x="7608592" y="3929030"/>
            <a:ext cx="16710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Create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stand-alone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14F650-241E-D1DB-D9FB-EE5A7F11184D}"/>
              </a:ext>
            </a:extLst>
          </p:cNvPr>
          <p:cNvCxnSpPr/>
          <p:nvPr/>
        </p:nvCxnSpPr>
        <p:spPr>
          <a:xfrm>
            <a:off x="8446352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851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of ManiVault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B9633-3DF7-180A-8506-1E1879A3A162}"/>
              </a:ext>
            </a:extLst>
          </p:cNvPr>
          <p:cNvSpPr txBox="1"/>
          <p:nvPr/>
        </p:nvSpPr>
        <p:spPr>
          <a:xfrm>
            <a:off x="4305889" y="1707686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Target Audiences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1CBE0-7D65-B454-CCF0-B2162922BC59}"/>
              </a:ext>
            </a:extLst>
          </p:cNvPr>
          <p:cNvSpPr txBox="1"/>
          <p:nvPr/>
        </p:nvSpPr>
        <p:spPr>
          <a:xfrm>
            <a:off x="4047543" y="5134411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 Objectives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AA8D6F-60DC-9B35-1B8D-B7E50C9A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6643" y="5051145"/>
            <a:ext cx="681175" cy="628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A43282-34E8-146B-3DC3-94B543AB7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5314" y="1550380"/>
            <a:ext cx="857250" cy="79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140C9-1523-7259-47F3-F9E45E842064}"/>
              </a:ext>
            </a:extLst>
          </p:cNvPr>
          <p:cNvSpPr txBox="1"/>
          <p:nvPr/>
        </p:nvSpPr>
        <p:spPr>
          <a:xfrm>
            <a:off x="2184246" y="2514155"/>
            <a:ext cx="138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BD59-3F40-119D-77F4-96DF9DEE7A51}"/>
              </a:ext>
            </a:extLst>
          </p:cNvPr>
          <p:cNvSpPr txBox="1"/>
          <p:nvPr/>
        </p:nvSpPr>
        <p:spPr>
          <a:xfrm>
            <a:off x="4754651" y="2514155"/>
            <a:ext cx="167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Practitioner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AB30B-6FC6-1F03-67C2-45A0B01B65E3}"/>
              </a:ext>
            </a:extLst>
          </p:cNvPr>
          <p:cNvSpPr txBox="1"/>
          <p:nvPr/>
        </p:nvSpPr>
        <p:spPr>
          <a:xfrm>
            <a:off x="7037231" y="2517914"/>
            <a:ext cx="281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 </a:t>
            </a: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Designer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3FC74-CA8A-080B-597D-4BFB63948FD8}"/>
              </a:ext>
            </a:extLst>
          </p:cNvPr>
          <p:cNvSpPr txBox="1"/>
          <p:nvPr/>
        </p:nvSpPr>
        <p:spPr>
          <a:xfrm>
            <a:off x="1877949" y="3929742"/>
            <a:ext cx="2022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Implement: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Visualizations 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algorithms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0AE04-4AE8-6320-B375-A3EFAFD5B7E0}"/>
              </a:ext>
            </a:extLst>
          </p:cNvPr>
          <p:cNvSpPr txBox="1"/>
          <p:nvPr/>
        </p:nvSpPr>
        <p:spPr>
          <a:xfrm>
            <a:off x="4900651" y="3909294"/>
            <a:ext cx="1381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Analyze,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explore,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share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ABE1D-00B7-AD12-4222-9BFC8A302587}"/>
              </a:ext>
            </a:extLst>
          </p:cNvPr>
          <p:cNvSpPr txBox="1"/>
          <p:nvPr/>
        </p:nvSpPr>
        <p:spPr>
          <a:xfrm>
            <a:off x="7608592" y="3929030"/>
            <a:ext cx="16710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Create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stand-alone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C3CDB6-4BC5-67B8-1C09-40EF5CD5B544}"/>
              </a:ext>
            </a:extLst>
          </p:cNvPr>
          <p:cNvCxnSpPr/>
          <p:nvPr/>
        </p:nvCxnSpPr>
        <p:spPr>
          <a:xfrm>
            <a:off x="2874780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F9D519-0845-EE2A-5EEF-20319A8EFE71}"/>
              </a:ext>
            </a:extLst>
          </p:cNvPr>
          <p:cNvCxnSpPr/>
          <p:nvPr/>
        </p:nvCxnSpPr>
        <p:spPr>
          <a:xfrm>
            <a:off x="5590197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0CE49D-E976-EF6C-DBF4-2687C4E74E3B}"/>
              </a:ext>
            </a:extLst>
          </p:cNvPr>
          <p:cNvCxnSpPr/>
          <p:nvPr/>
        </p:nvCxnSpPr>
        <p:spPr>
          <a:xfrm>
            <a:off x="8446352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20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6BCD3-DC09-2C9E-554A-22E0DE335D38}"/>
              </a:ext>
            </a:extLst>
          </p:cNvPr>
          <p:cNvSpPr txBox="1"/>
          <p:nvPr/>
        </p:nvSpPr>
        <p:spPr>
          <a:xfrm>
            <a:off x="1219652" y="1668684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Flexible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291F4-2AC2-D68A-1205-F15B79C90CED}"/>
              </a:ext>
            </a:extLst>
          </p:cNvPr>
          <p:cNvSpPr txBox="1"/>
          <p:nvPr/>
        </p:nvSpPr>
        <p:spPr>
          <a:xfrm>
            <a:off x="7832226" y="3984803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Performant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31F15-FAB5-0197-9A5B-58BC21F101F7}"/>
              </a:ext>
            </a:extLst>
          </p:cNvPr>
          <p:cNvSpPr txBox="1"/>
          <p:nvPr/>
        </p:nvSpPr>
        <p:spPr>
          <a:xfrm>
            <a:off x="3844890" y="1668684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Extensible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142007-BB8B-4820-FA29-BED5F2578E08}"/>
              </a:ext>
            </a:extLst>
          </p:cNvPr>
          <p:cNvSpPr txBox="1"/>
          <p:nvPr/>
        </p:nvSpPr>
        <p:spPr>
          <a:xfrm>
            <a:off x="6584429" y="1668684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Linkable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79E25-A605-9915-FCD7-A206B527F469}"/>
              </a:ext>
            </a:extLst>
          </p:cNvPr>
          <p:cNvSpPr txBox="1"/>
          <p:nvPr/>
        </p:nvSpPr>
        <p:spPr>
          <a:xfrm>
            <a:off x="5237466" y="3984803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Distributable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7B3C1-A3B0-F47C-E397-9F7F19F09738}"/>
              </a:ext>
            </a:extLst>
          </p:cNvPr>
          <p:cNvSpPr txBox="1"/>
          <p:nvPr/>
        </p:nvSpPr>
        <p:spPr>
          <a:xfrm>
            <a:off x="2642709" y="3984803"/>
            <a:ext cx="2022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Configurable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643ABF-117A-7570-6DD0-7D7BD3C0163F}"/>
              </a:ext>
            </a:extLst>
          </p:cNvPr>
          <p:cNvCxnSpPr>
            <a:cxnSpLocks/>
          </p:cNvCxnSpPr>
          <p:nvPr/>
        </p:nvCxnSpPr>
        <p:spPr>
          <a:xfrm>
            <a:off x="2229337" y="2206131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93A6B4-651E-6318-E9EF-7D03AB246244}"/>
              </a:ext>
            </a:extLst>
          </p:cNvPr>
          <p:cNvCxnSpPr>
            <a:cxnSpLocks/>
          </p:cNvCxnSpPr>
          <p:nvPr/>
        </p:nvCxnSpPr>
        <p:spPr>
          <a:xfrm>
            <a:off x="4853365" y="2206131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B977EF-D9E4-F971-E7A2-672BFEDA56E1}"/>
              </a:ext>
            </a:extLst>
          </p:cNvPr>
          <p:cNvCxnSpPr>
            <a:cxnSpLocks/>
          </p:cNvCxnSpPr>
          <p:nvPr/>
        </p:nvCxnSpPr>
        <p:spPr>
          <a:xfrm>
            <a:off x="7579783" y="2206131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4B6ADD-026C-B2FF-DB64-1ECE8A7EC58B}"/>
              </a:ext>
            </a:extLst>
          </p:cNvPr>
          <p:cNvSpPr txBox="1"/>
          <p:nvPr/>
        </p:nvSpPr>
        <p:spPr>
          <a:xfrm>
            <a:off x="3842354" y="2680748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New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functionalities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7EF7D4-6A19-1F2F-2A94-0BADF50435A8}"/>
              </a:ext>
            </a:extLst>
          </p:cNvPr>
          <p:cNvSpPr txBox="1"/>
          <p:nvPr/>
        </p:nvSpPr>
        <p:spPr>
          <a:xfrm>
            <a:off x="1258388" y="2680748"/>
            <a:ext cx="2022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Multiple application domains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3197A-C117-29D4-CA1D-C66E3073DA3A}"/>
              </a:ext>
            </a:extLst>
          </p:cNvPr>
          <p:cNvSpPr txBox="1"/>
          <p:nvPr/>
        </p:nvSpPr>
        <p:spPr>
          <a:xfrm>
            <a:off x="6210241" y="2703633"/>
            <a:ext cx="2735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Synchronize parameters and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selections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C1322E-D238-EE82-1471-8C32D6C7C6AC}"/>
              </a:ext>
            </a:extLst>
          </p:cNvPr>
          <p:cNvSpPr txBox="1"/>
          <p:nvPr/>
        </p:nvSpPr>
        <p:spPr>
          <a:xfrm>
            <a:off x="5234931" y="4916628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Save and reproduce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9A6288-C886-743C-E6C1-169668AFFDDD}"/>
              </a:ext>
            </a:extLst>
          </p:cNvPr>
          <p:cNvSpPr txBox="1"/>
          <p:nvPr/>
        </p:nvSpPr>
        <p:spPr>
          <a:xfrm>
            <a:off x="2681445" y="4916628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Runtime GUI configuration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3B9CA8-699F-675B-F24A-2C663298FE0A}"/>
              </a:ext>
            </a:extLst>
          </p:cNvPr>
          <p:cNvSpPr txBox="1"/>
          <p:nvPr/>
        </p:nvSpPr>
        <p:spPr>
          <a:xfrm>
            <a:off x="7832226" y="4916628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Interactive and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progressive </a:t>
            </a:r>
            <a:r>
              <a:rPr kumimoji="0" lang="en-US" sz="2000" i="0" u="none" strike="noStrike" kern="0" cap="none" spc="0" normalizeH="0" baseline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VA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D91512-B052-0D63-3A42-B6A00E990753}"/>
              </a:ext>
            </a:extLst>
          </p:cNvPr>
          <p:cNvCxnSpPr>
            <a:cxnSpLocks/>
          </p:cNvCxnSpPr>
          <p:nvPr/>
        </p:nvCxnSpPr>
        <p:spPr>
          <a:xfrm>
            <a:off x="3652394" y="4446468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9CEEA9-4E28-84BB-32C5-8040921B6BB0}"/>
              </a:ext>
            </a:extLst>
          </p:cNvPr>
          <p:cNvCxnSpPr>
            <a:cxnSpLocks/>
          </p:cNvCxnSpPr>
          <p:nvPr/>
        </p:nvCxnSpPr>
        <p:spPr>
          <a:xfrm>
            <a:off x="6245942" y="4446468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D496458-7976-5CCB-83CF-5CC8E82D6668}"/>
              </a:ext>
            </a:extLst>
          </p:cNvPr>
          <p:cNvCxnSpPr>
            <a:cxnSpLocks/>
          </p:cNvCxnSpPr>
          <p:nvPr/>
        </p:nvCxnSpPr>
        <p:spPr>
          <a:xfrm>
            <a:off x="8827580" y="4446468"/>
            <a:ext cx="0" cy="426363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71D921FB-E5C6-6144-BEB7-7322BD1CFB4E}"/>
              </a:ext>
            </a:extLst>
          </p:cNvPr>
          <p:cNvGrpSpPr>
            <a:grpSpLocks/>
          </p:cNvGrpSpPr>
          <p:nvPr/>
        </p:nvGrpSpPr>
        <p:grpSpPr>
          <a:xfrm>
            <a:off x="9106597" y="-1019689"/>
            <a:ext cx="3434222" cy="3239133"/>
            <a:chOff x="6660363" y="2845865"/>
            <a:chExt cx="3098800" cy="2565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9FEC3BB-A1E3-086B-C9D9-A442D440C855}"/>
                </a:ext>
              </a:extLst>
            </p:cNvPr>
            <p:cNvSpPr>
              <a:spLocks/>
            </p:cNvSpPr>
            <p:nvPr/>
          </p:nvSpPr>
          <p:spPr>
            <a:xfrm>
              <a:off x="6660363" y="2845865"/>
              <a:ext cx="3098800" cy="2565400"/>
            </a:xfrm>
            <a:prstGeom prst="ellipse">
              <a:avLst/>
            </a:prstGeom>
            <a:solidFill>
              <a:srgbClr val="F2F9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6ECD46-5E3D-AE8C-7478-121867A8A38F}"/>
                </a:ext>
              </a:extLst>
            </p:cNvPr>
            <p:cNvSpPr>
              <a:spLocks/>
            </p:cNvSpPr>
            <p:nvPr/>
          </p:nvSpPr>
          <p:spPr>
            <a:xfrm>
              <a:off x="7142009" y="3178628"/>
              <a:ext cx="2131772" cy="1890946"/>
            </a:xfrm>
            <a:prstGeom prst="ellipse">
              <a:avLst/>
            </a:prstGeom>
            <a:solidFill>
              <a:srgbClr val="DEF0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E3EE21C-343C-DC85-7850-0B6AC2D15B64}"/>
                </a:ext>
              </a:extLst>
            </p:cNvPr>
            <p:cNvSpPr>
              <a:spLocks/>
            </p:cNvSpPr>
            <p:nvPr/>
          </p:nvSpPr>
          <p:spPr>
            <a:xfrm>
              <a:off x="7574763" y="3590931"/>
              <a:ext cx="1269999" cy="1075267"/>
            </a:xfrm>
            <a:prstGeom prst="ellipse">
              <a:avLst/>
            </a:prstGeom>
            <a:solidFill>
              <a:srgbClr val="C5E6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 hidden="1">
            <a:extLst>
              <a:ext uri="{FF2B5EF4-FFF2-40B4-BE49-F238E27FC236}">
                <a16:creationId xmlns:a16="http://schemas.microsoft.com/office/drawing/2014/main" id="{93D96149-D4B0-7ED0-978D-3AB92D84D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363" y="260350"/>
            <a:ext cx="590550" cy="600075"/>
          </a:xfrm>
          <a:prstGeom prst="rect">
            <a:avLst/>
          </a:prstGeom>
        </p:spPr>
      </p:pic>
      <p:pic>
        <p:nvPicPr>
          <p:cNvPr id="18" name="Graphic 17" hidden="1">
            <a:extLst>
              <a:ext uri="{FF2B5EF4-FFF2-40B4-BE49-F238E27FC236}">
                <a16:creationId xmlns:a16="http://schemas.microsoft.com/office/drawing/2014/main" id="{63E9C1E0-E374-10B4-1583-CE70E8B8E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89723" y="2207374"/>
            <a:ext cx="336971" cy="386113"/>
          </a:xfrm>
          <a:prstGeom prst="rect">
            <a:avLst/>
          </a:prstGeom>
        </p:spPr>
      </p:pic>
      <p:pic>
        <p:nvPicPr>
          <p:cNvPr id="19" name="Graphic 18" hidden="1">
            <a:extLst>
              <a:ext uri="{FF2B5EF4-FFF2-40B4-BE49-F238E27FC236}">
                <a16:creationId xmlns:a16="http://schemas.microsoft.com/office/drawing/2014/main" id="{7844EE2D-AA20-D0CD-0B48-DC05B80849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77229" y="3170807"/>
            <a:ext cx="365052" cy="365052"/>
          </a:xfrm>
          <a:prstGeom prst="rect">
            <a:avLst/>
          </a:prstGeom>
        </p:spPr>
      </p:pic>
      <p:pic>
        <p:nvPicPr>
          <p:cNvPr id="20" name="Graphic 19" hidden="1">
            <a:extLst>
              <a:ext uri="{FF2B5EF4-FFF2-40B4-BE49-F238E27FC236}">
                <a16:creationId xmlns:a16="http://schemas.microsoft.com/office/drawing/2014/main" id="{BA87775C-8FF7-0DED-DEB6-A6FB587D90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67834" y="3651449"/>
            <a:ext cx="470356" cy="386113"/>
          </a:xfrm>
          <a:prstGeom prst="rect">
            <a:avLst/>
          </a:prstGeom>
        </p:spPr>
      </p:pic>
      <p:pic>
        <p:nvPicPr>
          <p:cNvPr id="21" name="Graphic 20" hidden="1">
            <a:extLst>
              <a:ext uri="{FF2B5EF4-FFF2-40B4-BE49-F238E27FC236}">
                <a16:creationId xmlns:a16="http://schemas.microsoft.com/office/drawing/2014/main" id="{1BC87A53-D7F5-CA3E-3283-B23BE601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8661" y="2372349"/>
            <a:ext cx="435255" cy="4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B25D6D-A11A-9C54-852F-677D9D61F228}"/>
              </a:ext>
            </a:extLst>
          </p:cNvPr>
          <p:cNvCxnSpPr>
            <a:cxnSpLocks/>
          </p:cNvCxnSpPr>
          <p:nvPr/>
        </p:nvCxnSpPr>
        <p:spPr>
          <a:xfrm rot="16200000">
            <a:off x="3449087" y="4004028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F01B150-73AA-1A56-3E00-7826BD1D67D5}"/>
              </a:ext>
            </a:extLst>
          </p:cNvPr>
          <p:cNvCxnSpPr>
            <a:cxnSpLocks/>
          </p:cNvCxnSpPr>
          <p:nvPr/>
        </p:nvCxnSpPr>
        <p:spPr>
          <a:xfrm>
            <a:off x="3019594" y="2012936"/>
            <a:ext cx="767997" cy="215409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4315C3-F0C9-5190-CDC4-CF6CF8B4E71B}"/>
              </a:ext>
            </a:extLst>
          </p:cNvPr>
          <p:cNvSpPr txBox="1"/>
          <p:nvPr/>
        </p:nvSpPr>
        <p:spPr>
          <a:xfrm>
            <a:off x="4186325" y="3988589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Light-weight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managers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9D791-DF42-1680-FEC3-371D49069B76}"/>
              </a:ext>
            </a:extLst>
          </p:cNvPr>
          <p:cNvSpPr txBox="1"/>
          <p:nvPr/>
        </p:nvSpPr>
        <p:spPr>
          <a:xfrm>
            <a:off x="4186325" y="2153149"/>
            <a:ext cx="2022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User-facing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functionalities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1BC86-68BF-0BA2-06D6-E302745B8968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BE696-035C-2DE1-BAA8-9B18144E44AC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4E95FB5-417B-BCC6-5491-360962BC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76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BC2BB-7B4A-1B59-64CF-2D8C0FE3D967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FD34B-27BA-8BFC-F25E-B0B15BF6D17B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78ECD-FA2B-CA7E-AB86-E99D59B64E88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3" name="Data light">
            <a:extLst>
              <a:ext uri="{FF2B5EF4-FFF2-40B4-BE49-F238E27FC236}">
                <a16:creationId xmlns:a16="http://schemas.microsoft.com/office/drawing/2014/main" id="{2FFFC2C7-9926-EA4C-D0BF-ADD6FEA4EFDD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E0315E-BD75-D7B5-74F9-2B7510DC0DF9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14C49C-5A61-AAD4-E95C-36A4746362D0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84268A-E8A9-EBBB-AF1C-0C721EA4119A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5DDA38-39D6-6096-7846-CB65A5231846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2F1FAD-1140-A48A-5D35-19AB3C0B2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69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BC2BB-7B4A-1B59-64CF-2D8C0FE3D967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FD34B-27BA-8BFC-F25E-B0B15BF6D17B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05" name="Data light">
            <a:extLst>
              <a:ext uri="{FF2B5EF4-FFF2-40B4-BE49-F238E27FC236}">
                <a16:creationId xmlns:a16="http://schemas.microsoft.com/office/drawing/2014/main" id="{424493F4-3431-7DE5-E09F-C65A9AC2A2E8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00A594E-C151-572D-CF8B-C139371261FB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9E860E-C4C0-FC65-C736-B1247AF34D80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4603010-84DB-B9A1-677A-1252DD4EFAB7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8260648-9FB5-2DB9-E2D3-69EAF572E414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873B03-DA0A-55F1-1C68-97E3852709C6}"/>
              </a:ext>
            </a:extLst>
          </p:cNvPr>
          <p:cNvSpPr/>
          <p:nvPr/>
        </p:nvSpPr>
        <p:spPr>
          <a:xfrm>
            <a:off x="1644505" y="2138672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9B8BB47-AE29-E355-C98E-230FC2C61166}"/>
              </a:ext>
            </a:extLst>
          </p:cNvPr>
          <p:cNvSpPr/>
          <p:nvPr/>
        </p:nvSpPr>
        <p:spPr>
          <a:xfrm>
            <a:off x="3173709" y="2139006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69965D1-420A-09DF-EA47-7AAA9A1A85F7}"/>
              </a:ext>
            </a:extLst>
          </p:cNvPr>
          <p:cNvSpPr/>
          <p:nvPr/>
        </p:nvSpPr>
        <p:spPr>
          <a:xfrm>
            <a:off x="4702913" y="2138897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125D40-4CC3-5498-F5E3-C3D4753B0F32}"/>
              </a:ext>
            </a:extLst>
          </p:cNvPr>
          <p:cNvSpPr/>
          <p:nvPr/>
        </p:nvSpPr>
        <p:spPr>
          <a:xfrm>
            <a:off x="6395203" y="2133350"/>
            <a:ext cx="1525172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Loader/Writer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32615C2-30AB-EC3C-E0C6-9B54E8EA28C8}"/>
              </a:ext>
            </a:extLst>
          </p:cNvPr>
          <p:cNvSpPr/>
          <p:nvPr/>
        </p:nvSpPr>
        <p:spPr>
          <a:xfrm>
            <a:off x="8326172" y="214183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099A8-E394-3E86-88F6-6CC6FF3794CF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9207A1-6869-CA91-6F2E-8BB9EBEFE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BC2BB-7B4A-1B59-64CF-2D8C0FE3D967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FD34B-27BA-8BFC-F25E-B0B15BF6D17B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477711-624E-444B-491C-21144911C7C9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21" name="Data light">
            <a:extLst>
              <a:ext uri="{FF2B5EF4-FFF2-40B4-BE49-F238E27FC236}">
                <a16:creationId xmlns:a16="http://schemas.microsoft.com/office/drawing/2014/main" id="{D00A36BF-614C-A318-8002-6D919FD6D3A2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272401-5519-E311-07E3-96EFC92E7650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DD2A05-A2F3-250D-1879-BEC08E7EF613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360276-8375-AC57-AB41-9FFF52AF2971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C95DB2-5FA2-07EE-F1C0-8FCC08BB69C3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063101-C243-770B-7696-1808FA34C872}"/>
              </a:ext>
            </a:extLst>
          </p:cNvPr>
          <p:cNvSpPr/>
          <p:nvPr/>
        </p:nvSpPr>
        <p:spPr>
          <a:xfrm>
            <a:off x="1644505" y="2138672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D797FB6-68F1-0350-FBF3-F5178702C498}"/>
              </a:ext>
            </a:extLst>
          </p:cNvPr>
          <p:cNvSpPr/>
          <p:nvPr/>
        </p:nvSpPr>
        <p:spPr>
          <a:xfrm>
            <a:off x="3173709" y="2139006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BB90D8-3BE5-6835-B56F-D633AEE4113D}"/>
              </a:ext>
            </a:extLst>
          </p:cNvPr>
          <p:cNvSpPr/>
          <p:nvPr/>
        </p:nvSpPr>
        <p:spPr>
          <a:xfrm>
            <a:off x="4702913" y="2138897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ECE54E9-796C-1521-180D-98D2EBEE9532}"/>
              </a:ext>
            </a:extLst>
          </p:cNvPr>
          <p:cNvSpPr/>
          <p:nvPr/>
        </p:nvSpPr>
        <p:spPr>
          <a:xfrm>
            <a:off x="6395203" y="2133350"/>
            <a:ext cx="1525172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Loader/Writer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B1FCC64-7700-8CC5-840A-28901B4199F5}"/>
              </a:ext>
            </a:extLst>
          </p:cNvPr>
          <p:cNvSpPr/>
          <p:nvPr/>
        </p:nvSpPr>
        <p:spPr>
          <a:xfrm>
            <a:off x="8326172" y="214183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A71C40-0DC4-EABE-2B8E-C39DE8A4B77E}"/>
              </a:ext>
            </a:extLst>
          </p:cNvPr>
          <p:cNvGrpSpPr/>
          <p:nvPr/>
        </p:nvGrpSpPr>
        <p:grpSpPr>
          <a:xfrm>
            <a:off x="5555486" y="2498065"/>
            <a:ext cx="477522" cy="696868"/>
            <a:chOff x="8797125" y="2554834"/>
            <a:chExt cx="477522" cy="69686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C6DBD1B-7CD4-6D03-1F7A-E4F4633E8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F2886BF-3F53-5580-5672-6A6120F0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648FE3D-8239-05BC-CDD8-A68CCF24CAC0}"/>
              </a:ext>
            </a:extLst>
          </p:cNvPr>
          <p:cNvGrpSpPr/>
          <p:nvPr/>
        </p:nvGrpSpPr>
        <p:grpSpPr>
          <a:xfrm>
            <a:off x="3789947" y="2480807"/>
            <a:ext cx="477522" cy="696868"/>
            <a:chOff x="8797125" y="2554834"/>
            <a:chExt cx="477522" cy="69686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EA1CFB5-84BB-8E3F-C7A0-533C30229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41F3F11-93BA-662C-29FA-61DC9632E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36598E-E629-77C0-E8B1-D4C415AA14DD}"/>
              </a:ext>
            </a:extLst>
          </p:cNvPr>
          <p:cNvGrpSpPr/>
          <p:nvPr/>
        </p:nvGrpSpPr>
        <p:grpSpPr>
          <a:xfrm>
            <a:off x="2309720" y="2486459"/>
            <a:ext cx="477522" cy="696868"/>
            <a:chOff x="8797125" y="2554834"/>
            <a:chExt cx="477522" cy="69686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5664AA9-797C-7DB7-00BB-AE9301CA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F88271-1A6F-8359-2406-DC8E95545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3840058A-BD22-670B-0718-93A16BAE4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7565" y="2493673"/>
            <a:ext cx="282509" cy="68965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5F62AB1-5DDE-88B6-C152-B6F223B83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478829" y="2498065"/>
            <a:ext cx="282509" cy="68965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47A273-F081-6CA0-835C-04579C54165E}"/>
              </a:ext>
            </a:extLst>
          </p:cNvPr>
          <p:cNvSpPr txBox="1"/>
          <p:nvPr/>
        </p:nvSpPr>
        <p:spPr>
          <a:xfrm>
            <a:off x="7326318" y="2724427"/>
            <a:ext cx="20220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noProof="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Data flow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3655C3-CADD-26D2-A226-35C634406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81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BC2BB-7B4A-1B59-64CF-2D8C0FE3D967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FD34B-27BA-8BFC-F25E-B0B15BF6D17B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9C7149-F246-E5BC-FDDB-7C66A7607119}"/>
              </a:ext>
            </a:extLst>
          </p:cNvPr>
          <p:cNvCxnSpPr>
            <a:cxnSpLocks/>
          </p:cNvCxnSpPr>
          <p:nvPr/>
        </p:nvCxnSpPr>
        <p:spPr>
          <a:xfrm>
            <a:off x="2206208" y="2589759"/>
            <a:ext cx="0" cy="209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29343C-000E-279B-0F65-EFE6D496BE38}"/>
              </a:ext>
            </a:extLst>
          </p:cNvPr>
          <p:cNvCxnSpPr>
            <a:cxnSpLocks/>
          </p:cNvCxnSpPr>
          <p:nvPr/>
        </p:nvCxnSpPr>
        <p:spPr>
          <a:xfrm>
            <a:off x="2206208" y="2799461"/>
            <a:ext cx="668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832291-164E-E2CE-9DE0-BF02AE5C1F93}"/>
              </a:ext>
            </a:extLst>
          </p:cNvPr>
          <p:cNvCxnSpPr>
            <a:cxnSpLocks/>
          </p:cNvCxnSpPr>
          <p:nvPr/>
        </p:nvCxnSpPr>
        <p:spPr>
          <a:xfrm>
            <a:off x="8887875" y="2592921"/>
            <a:ext cx="0" cy="20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C43AE4-6653-9A73-1F88-F3D4074B903D}"/>
              </a:ext>
            </a:extLst>
          </p:cNvPr>
          <p:cNvCxnSpPr>
            <a:cxnSpLocks/>
          </p:cNvCxnSpPr>
          <p:nvPr/>
        </p:nvCxnSpPr>
        <p:spPr>
          <a:xfrm>
            <a:off x="3735369" y="2590093"/>
            <a:ext cx="0" cy="209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B2E804-8AC2-D1FF-7DD6-8CD71578CC6D}"/>
              </a:ext>
            </a:extLst>
          </p:cNvPr>
          <p:cNvCxnSpPr>
            <a:cxnSpLocks/>
          </p:cNvCxnSpPr>
          <p:nvPr/>
        </p:nvCxnSpPr>
        <p:spPr>
          <a:xfrm>
            <a:off x="5386450" y="2589984"/>
            <a:ext cx="0" cy="20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8B33BC-819A-51F9-3216-DFADAA3A9E30}"/>
              </a:ext>
            </a:extLst>
          </p:cNvPr>
          <p:cNvCxnSpPr>
            <a:cxnSpLocks/>
          </p:cNvCxnSpPr>
          <p:nvPr/>
        </p:nvCxnSpPr>
        <p:spPr>
          <a:xfrm>
            <a:off x="7160593" y="2592921"/>
            <a:ext cx="0" cy="20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B6AE4F-89C7-F769-8023-E0A553C8AC27}"/>
              </a:ext>
            </a:extLst>
          </p:cNvPr>
          <p:cNvCxnSpPr>
            <a:cxnSpLocks/>
          </p:cNvCxnSpPr>
          <p:nvPr/>
        </p:nvCxnSpPr>
        <p:spPr>
          <a:xfrm flipV="1">
            <a:off x="5385686" y="2799461"/>
            <a:ext cx="0" cy="26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DEC7BE27-FAFF-75A5-E591-067D42C9A5AB}"/>
              </a:ext>
            </a:extLst>
          </p:cNvPr>
          <p:cNvSpPr/>
          <p:nvPr/>
        </p:nvSpPr>
        <p:spPr>
          <a:xfrm>
            <a:off x="5511532" y="2852706"/>
            <a:ext cx="45719" cy="182746"/>
          </a:xfrm>
          <a:prstGeom prst="up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FE38C-BEAA-A8D5-06A6-8D5877522004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662A3-4ACC-BAB7-7E51-69C9BE3A010F}"/>
              </a:ext>
            </a:extLst>
          </p:cNvPr>
          <p:cNvSpPr txBox="1"/>
          <p:nvPr/>
        </p:nvSpPr>
        <p:spPr>
          <a:xfrm>
            <a:off x="8737336" y="2659468"/>
            <a:ext cx="15367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 events</a:t>
            </a:r>
          </a:p>
        </p:txBody>
      </p:sp>
      <p:sp>
        <p:nvSpPr>
          <p:cNvPr id="18" name="Data light">
            <a:extLst>
              <a:ext uri="{FF2B5EF4-FFF2-40B4-BE49-F238E27FC236}">
                <a16:creationId xmlns:a16="http://schemas.microsoft.com/office/drawing/2014/main" id="{357D5647-5850-005B-AB86-952C72A3D3BD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B6D68B-7A9D-1CC2-BC25-04C0D8327CAC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6B90535-3737-40D0-A2FE-220C7E48A7A5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470A5D-FC17-C42C-24D2-BEA580C0C89D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EBD04D-5376-6244-FFA1-05B2D2210CA2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CFA913-9BD7-3561-6874-2B7549B8DF78}"/>
              </a:ext>
            </a:extLst>
          </p:cNvPr>
          <p:cNvSpPr/>
          <p:nvPr/>
        </p:nvSpPr>
        <p:spPr>
          <a:xfrm>
            <a:off x="1644505" y="2138672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550B19F-1838-8572-138D-6D6D0763F342}"/>
              </a:ext>
            </a:extLst>
          </p:cNvPr>
          <p:cNvSpPr/>
          <p:nvPr/>
        </p:nvSpPr>
        <p:spPr>
          <a:xfrm>
            <a:off x="3173709" y="2139006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512C01-410A-7B85-65D0-6BC78021B755}"/>
              </a:ext>
            </a:extLst>
          </p:cNvPr>
          <p:cNvSpPr/>
          <p:nvPr/>
        </p:nvSpPr>
        <p:spPr>
          <a:xfrm>
            <a:off x="4702913" y="2138897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CA32BA6-1528-F04F-31D6-72183A6C1F6E}"/>
              </a:ext>
            </a:extLst>
          </p:cNvPr>
          <p:cNvSpPr/>
          <p:nvPr/>
        </p:nvSpPr>
        <p:spPr>
          <a:xfrm>
            <a:off x="6395203" y="2133350"/>
            <a:ext cx="1525172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Loader/Writer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5762198-4C71-B814-0203-402EDC913386}"/>
              </a:ext>
            </a:extLst>
          </p:cNvPr>
          <p:cNvSpPr/>
          <p:nvPr/>
        </p:nvSpPr>
        <p:spPr>
          <a:xfrm>
            <a:off x="8326172" y="214183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309B0857-E2C5-D1F9-CA3A-3ED22C4B6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2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CBC2BB-7B4A-1B59-64CF-2D8C0FE3D967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FD34B-27BA-8BFC-F25E-B0B15BF6D17B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3CB058-74B1-3A83-DF6D-2CD38ACC7047}"/>
              </a:ext>
            </a:extLst>
          </p:cNvPr>
          <p:cNvCxnSpPr>
            <a:cxnSpLocks/>
          </p:cNvCxnSpPr>
          <p:nvPr/>
        </p:nvCxnSpPr>
        <p:spPr>
          <a:xfrm>
            <a:off x="2638008" y="1871317"/>
            <a:ext cx="58498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BAB55B-28DC-F640-5085-E988AFC25A44}"/>
              </a:ext>
            </a:extLst>
          </p:cNvPr>
          <p:cNvCxnSpPr>
            <a:cxnSpLocks/>
          </p:cNvCxnSpPr>
          <p:nvPr/>
        </p:nvCxnSpPr>
        <p:spPr>
          <a:xfrm>
            <a:off x="2638008" y="1871317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3D0033-E36B-7756-9159-D49C93EFF066}"/>
              </a:ext>
            </a:extLst>
          </p:cNvPr>
          <p:cNvCxnSpPr>
            <a:cxnSpLocks/>
          </p:cNvCxnSpPr>
          <p:nvPr/>
        </p:nvCxnSpPr>
        <p:spPr>
          <a:xfrm>
            <a:off x="8487825" y="1871317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2675D-63DA-3B6B-DD5B-C612F1C84C6F}"/>
              </a:ext>
            </a:extLst>
          </p:cNvPr>
          <p:cNvCxnSpPr>
            <a:cxnSpLocks/>
          </p:cNvCxnSpPr>
          <p:nvPr/>
        </p:nvCxnSpPr>
        <p:spPr>
          <a:xfrm>
            <a:off x="3789979" y="1932051"/>
            <a:ext cx="0" cy="2093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1F6BA-75FF-387D-2629-EBAED47B2F60}"/>
              </a:ext>
            </a:extLst>
          </p:cNvPr>
          <p:cNvCxnSpPr>
            <a:cxnSpLocks/>
          </p:cNvCxnSpPr>
          <p:nvPr/>
        </p:nvCxnSpPr>
        <p:spPr>
          <a:xfrm>
            <a:off x="5316600" y="1931942"/>
            <a:ext cx="0" cy="2094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0785EC-1641-2597-3DD9-37B3A654EA54}"/>
              </a:ext>
            </a:extLst>
          </p:cNvPr>
          <p:cNvCxnSpPr>
            <a:cxnSpLocks/>
          </p:cNvCxnSpPr>
          <p:nvPr/>
        </p:nvCxnSpPr>
        <p:spPr>
          <a:xfrm>
            <a:off x="7183453" y="1934879"/>
            <a:ext cx="0" cy="2065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9749FE-52E2-CEA5-EE79-C8CE4A2EEF69}"/>
              </a:ext>
            </a:extLst>
          </p:cNvPr>
          <p:cNvSpPr txBox="1"/>
          <p:nvPr/>
        </p:nvSpPr>
        <p:spPr>
          <a:xfrm>
            <a:off x="7499356" y="1473456"/>
            <a:ext cx="2435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Linked 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5AD03-0E44-14E0-CD8F-11B63F4B1913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13" name="Data light">
            <a:extLst>
              <a:ext uri="{FF2B5EF4-FFF2-40B4-BE49-F238E27FC236}">
                <a16:creationId xmlns:a16="http://schemas.microsoft.com/office/drawing/2014/main" id="{6053C508-B26D-6EDA-7051-B14476A3C23F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2B337C-736C-4A93-1818-4FB9E550865E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6A460A-D055-23FB-F997-68F717AAC7E8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C64E797-75A1-1AF5-9C1E-EC25599952DD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A2CEB9-CDDF-EA5D-5541-87144EDD17F9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ACB06B-7B8F-0EA6-9931-967551E086F4}"/>
              </a:ext>
            </a:extLst>
          </p:cNvPr>
          <p:cNvSpPr/>
          <p:nvPr/>
        </p:nvSpPr>
        <p:spPr>
          <a:xfrm>
            <a:off x="1644505" y="2138672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16874DA-84E9-D6B1-6002-5F451AA3DBCA}"/>
              </a:ext>
            </a:extLst>
          </p:cNvPr>
          <p:cNvSpPr/>
          <p:nvPr/>
        </p:nvSpPr>
        <p:spPr>
          <a:xfrm>
            <a:off x="3173709" y="2139006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E80BD0-C6D5-E57F-AF7F-C5EB75A6BA06}"/>
              </a:ext>
            </a:extLst>
          </p:cNvPr>
          <p:cNvSpPr/>
          <p:nvPr/>
        </p:nvSpPr>
        <p:spPr>
          <a:xfrm>
            <a:off x="4702913" y="2138897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7EA401-856C-B493-0F33-82FCC94A6BCF}"/>
              </a:ext>
            </a:extLst>
          </p:cNvPr>
          <p:cNvSpPr/>
          <p:nvPr/>
        </p:nvSpPr>
        <p:spPr>
          <a:xfrm>
            <a:off x="6395203" y="2133350"/>
            <a:ext cx="1525172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Loader/Writer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2A023F8-4080-463E-1C4C-2F42054B70EC}"/>
              </a:ext>
            </a:extLst>
          </p:cNvPr>
          <p:cNvSpPr/>
          <p:nvPr/>
        </p:nvSpPr>
        <p:spPr>
          <a:xfrm>
            <a:off x="8326172" y="214183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6761944B-374A-F7DF-03D6-25E3E736F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3234034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"/>
          <p:cNvSpPr txBox="1">
            <a:spLocks noGrp="1"/>
          </p:cNvSpPr>
          <p:nvPr>
            <p:ph type="title"/>
          </p:nvPr>
        </p:nvSpPr>
        <p:spPr>
          <a:xfrm>
            <a:off x="660400" y="260350"/>
            <a:ext cx="10201275" cy="111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ManiVault</a:t>
            </a:r>
            <a:endParaRPr dirty="0"/>
          </a:p>
        </p:txBody>
      </p:sp>
      <p:pic>
        <p:nvPicPr>
          <p:cNvPr id="2" name="example_clips">
            <a:hlinkClick r:id="" action="ppaction://media"/>
            <a:extLst>
              <a:ext uri="{FF2B5EF4-FFF2-40B4-BE49-F238E27FC236}">
                <a16:creationId xmlns:a16="http://schemas.microsoft.com/office/drawing/2014/main" id="{83D66E14-6D30-71FD-79F0-FCC12E796F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522075" cy="6528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0"/>
    </mc:Choice>
    <mc:Fallback xmlns="">
      <p:transition spd="slow" advTm="1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Cluster 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D137A69-DBFE-1B56-5036-26083969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5" y="2850987"/>
            <a:ext cx="2162784" cy="18957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2F135F-A706-75CD-B33C-41F5BF7E4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748" y="2808741"/>
            <a:ext cx="1903679" cy="1939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71B0334-67E2-B9CD-7B32-639B4973FC9D}"/>
              </a:ext>
            </a:extLst>
          </p:cNvPr>
          <p:cNvCxnSpPr>
            <a:cxnSpLocks/>
          </p:cNvCxnSpPr>
          <p:nvPr/>
        </p:nvCxnSpPr>
        <p:spPr>
          <a:xfrm flipV="1">
            <a:off x="1511107" y="1920240"/>
            <a:ext cx="1671297" cy="931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408DE3-897C-5348-409B-139E68D3B97C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7651217" y="1920240"/>
            <a:ext cx="1764371" cy="88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1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3182404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5747538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45C2346-D792-0590-420F-B894B23D5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55" y="3440626"/>
            <a:ext cx="2162784" cy="18957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3C1655-1BF1-5D48-4191-BEDE84878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66" y="2165577"/>
            <a:ext cx="2019681" cy="8739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19321C-E347-BFF3-4ECE-80A1F7464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748" y="2808741"/>
            <a:ext cx="1903679" cy="193926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EA2AA0-A874-AAA0-21E0-E9C6D7CD54F2}"/>
              </a:ext>
            </a:extLst>
          </p:cNvPr>
          <p:cNvCxnSpPr>
            <a:cxnSpLocks/>
          </p:cNvCxnSpPr>
          <p:nvPr/>
        </p:nvCxnSpPr>
        <p:spPr>
          <a:xfrm flipH="1" flipV="1">
            <a:off x="501266" y="3039548"/>
            <a:ext cx="1346166" cy="427855"/>
          </a:xfrm>
          <a:prstGeom prst="line">
            <a:avLst/>
          </a:prstGeom>
          <a:ln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0985B0E-8333-B748-2383-D51DA46A3BF2}"/>
              </a:ext>
            </a:extLst>
          </p:cNvPr>
          <p:cNvCxnSpPr>
            <a:cxnSpLocks/>
          </p:cNvCxnSpPr>
          <p:nvPr/>
        </p:nvCxnSpPr>
        <p:spPr>
          <a:xfrm flipV="1">
            <a:off x="1957725" y="3039548"/>
            <a:ext cx="563222" cy="427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03DD460-2ACC-C2D8-3B9B-8779DB1639A1}"/>
              </a:ext>
            </a:extLst>
          </p:cNvPr>
          <p:cNvSpPr/>
          <p:nvPr/>
        </p:nvSpPr>
        <p:spPr>
          <a:xfrm>
            <a:off x="1847433" y="3467403"/>
            <a:ext cx="110292" cy="113506"/>
          </a:xfrm>
          <a:prstGeom prst="roundRect">
            <a:avLst/>
          </a:prstGeom>
          <a:noFill/>
          <a:ln w="12700">
            <a:solidFill>
              <a:srgbClr val="6DACE2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CA6E815-CF33-48F0-7160-45E4BC6401B3}"/>
              </a:ext>
            </a:extLst>
          </p:cNvPr>
          <p:cNvSpPr/>
          <p:nvPr/>
        </p:nvSpPr>
        <p:spPr>
          <a:xfrm>
            <a:off x="8721369" y="3457878"/>
            <a:ext cx="1646057" cy="270950"/>
          </a:xfrm>
          <a:prstGeom prst="roundRect">
            <a:avLst/>
          </a:prstGeom>
          <a:noFill/>
          <a:ln w="38100">
            <a:solidFill>
              <a:srgbClr val="6DA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99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3182404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95816-0C5B-9EA1-DFAD-C4BFD87C999F}"/>
              </a:ext>
            </a:extLst>
          </p:cNvPr>
          <p:cNvSpPr txBox="1"/>
          <p:nvPr/>
        </p:nvSpPr>
        <p:spPr>
          <a:xfrm>
            <a:off x="3182404" y="270101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Colormap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5747538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AA5AC9-0F98-2D99-66D6-A685F62B123C}"/>
              </a:ext>
            </a:extLst>
          </p:cNvPr>
          <p:cNvSpPr txBox="1"/>
          <p:nvPr/>
        </p:nvSpPr>
        <p:spPr>
          <a:xfrm>
            <a:off x="5747538" y="2722095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Trigger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95DC27-FFA3-377B-3C3E-A2CDB5E8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8" y="2083049"/>
            <a:ext cx="2289642" cy="97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12F9AA-5E39-A094-2F1A-410AC3F5E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748" y="2808741"/>
            <a:ext cx="1903679" cy="193926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2B2743-F68F-D7E5-4561-DEF19A468CF3}"/>
              </a:ext>
            </a:extLst>
          </p:cNvPr>
          <p:cNvSpPr/>
          <p:nvPr/>
        </p:nvSpPr>
        <p:spPr>
          <a:xfrm>
            <a:off x="9161252" y="4494305"/>
            <a:ext cx="1206175" cy="270950"/>
          </a:xfrm>
          <a:prstGeom prst="roundRect">
            <a:avLst/>
          </a:prstGeom>
          <a:noFill/>
          <a:ln w="38100">
            <a:solidFill>
              <a:srgbClr val="6DAC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55EACBA-5A9E-FE17-65AC-909BBBD7F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55" y="3440626"/>
            <a:ext cx="2162784" cy="189577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C15B76-0455-9479-444D-B050432CC6C5}"/>
              </a:ext>
            </a:extLst>
          </p:cNvPr>
          <p:cNvCxnSpPr>
            <a:cxnSpLocks/>
          </p:cNvCxnSpPr>
          <p:nvPr/>
        </p:nvCxnSpPr>
        <p:spPr>
          <a:xfrm flipH="1" flipV="1">
            <a:off x="476578" y="3060649"/>
            <a:ext cx="1531755" cy="410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3F050D-8E5F-0556-51EB-CEF35BEE9588}"/>
              </a:ext>
            </a:extLst>
          </p:cNvPr>
          <p:cNvCxnSpPr>
            <a:cxnSpLocks/>
          </p:cNvCxnSpPr>
          <p:nvPr/>
        </p:nvCxnSpPr>
        <p:spPr>
          <a:xfrm flipV="1">
            <a:off x="2118627" y="3060649"/>
            <a:ext cx="647593" cy="410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F2CCE9-62C1-8BAF-7DC5-60FBC7AE0EE4}"/>
              </a:ext>
            </a:extLst>
          </p:cNvPr>
          <p:cNvSpPr/>
          <p:nvPr/>
        </p:nvSpPr>
        <p:spPr>
          <a:xfrm>
            <a:off x="2008335" y="3471088"/>
            <a:ext cx="110292" cy="113506"/>
          </a:xfrm>
          <a:prstGeom prst="roundRect">
            <a:avLst/>
          </a:prstGeom>
          <a:noFill/>
          <a:ln w="12700">
            <a:solidFill>
              <a:srgbClr val="6DACE2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1EBC5-3FD2-C0DB-31CB-8DFCD7292977}"/>
              </a:ext>
            </a:extLst>
          </p:cNvPr>
          <p:cNvGrpSpPr/>
          <p:nvPr/>
        </p:nvGrpSpPr>
        <p:grpSpPr>
          <a:xfrm>
            <a:off x="3182403" y="3089298"/>
            <a:ext cx="1903678" cy="557557"/>
            <a:chOff x="1265681" y="3089298"/>
            <a:chExt cx="1903678" cy="5575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ADB4E-33AC-33CC-B2A9-07250D0564D7}"/>
                </a:ext>
              </a:extLst>
            </p:cNvPr>
            <p:cNvSpPr txBox="1"/>
            <p:nvPr/>
          </p:nvSpPr>
          <p:spPr>
            <a:xfrm>
              <a:off x="1265681" y="3089298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7D6A75-E722-CEF3-5072-58F298C2CFFD}"/>
                </a:ext>
              </a:extLst>
            </p:cNvPr>
            <p:cNvSpPr txBox="1"/>
            <p:nvPr/>
          </p:nvSpPr>
          <p:spPr>
            <a:xfrm>
              <a:off x="1265681" y="3192462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67A9DA-9985-9050-10FC-166CB9A67BF2}"/>
                </a:ext>
              </a:extLst>
            </p:cNvPr>
            <p:cNvSpPr txBox="1"/>
            <p:nvPr/>
          </p:nvSpPr>
          <p:spPr>
            <a:xfrm>
              <a:off x="1265681" y="3308301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DAD445-08E8-0FFB-8971-331F0BBE3CFF}"/>
              </a:ext>
            </a:extLst>
          </p:cNvPr>
          <p:cNvGrpSpPr/>
          <p:nvPr/>
        </p:nvGrpSpPr>
        <p:grpSpPr>
          <a:xfrm>
            <a:off x="5747537" y="3110375"/>
            <a:ext cx="1903678" cy="557557"/>
            <a:chOff x="1265681" y="3089298"/>
            <a:chExt cx="1903678" cy="55755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C18276-9A52-E63D-9D03-FCEC806172D6}"/>
                </a:ext>
              </a:extLst>
            </p:cNvPr>
            <p:cNvSpPr txBox="1"/>
            <p:nvPr/>
          </p:nvSpPr>
          <p:spPr>
            <a:xfrm>
              <a:off x="1265681" y="3089298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FEBA15-EB5C-B53C-447D-3CF5BA32EDA1}"/>
                </a:ext>
              </a:extLst>
            </p:cNvPr>
            <p:cNvSpPr txBox="1"/>
            <p:nvPr/>
          </p:nvSpPr>
          <p:spPr>
            <a:xfrm>
              <a:off x="1265681" y="3192462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1BA683-1780-8CCA-449A-AF04A2E397D4}"/>
                </a:ext>
              </a:extLst>
            </p:cNvPr>
            <p:cNvSpPr txBox="1"/>
            <p:nvPr/>
          </p:nvSpPr>
          <p:spPr>
            <a:xfrm>
              <a:off x="1265681" y="3308301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019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2153941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3182404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5747538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51438-BC40-9011-A346-EB637607A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66" y="2165577"/>
            <a:ext cx="2019681" cy="873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2B55C-2B10-CBFF-DF58-3ABA9D8FB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35" b="49943"/>
          <a:stretch/>
        </p:blipFill>
        <p:spPr>
          <a:xfrm>
            <a:off x="8463748" y="3375660"/>
            <a:ext cx="1903679" cy="4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2"/>
            <a:ext cx="1903678" cy="1307776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3182404" y="1731771"/>
            <a:ext cx="1903678" cy="1307777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36DF29-A55F-975B-AEC0-6EEBD57A9543}"/>
              </a:ext>
            </a:extLst>
          </p:cNvPr>
          <p:cNvSpPr/>
          <p:nvPr/>
        </p:nvSpPr>
        <p:spPr>
          <a:xfrm>
            <a:off x="4717073" y="4682126"/>
            <a:ext cx="2438400" cy="942277"/>
          </a:xfrm>
          <a:prstGeom prst="roundRect">
            <a:avLst/>
          </a:prstGeom>
          <a:solidFill>
            <a:srgbClr val="C5E6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723CF-8ABB-76F6-6F3D-63D646E96F5A}"/>
              </a:ext>
            </a:extLst>
          </p:cNvPr>
          <p:cNvSpPr txBox="1"/>
          <p:nvPr/>
        </p:nvSpPr>
        <p:spPr>
          <a:xfrm>
            <a:off x="4723247" y="4292659"/>
            <a:ext cx="2432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Shared parameters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3182404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5747538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07BFF2E-9053-2835-4A9E-69D12B04DF73}"/>
              </a:ext>
            </a:extLst>
          </p:cNvPr>
          <p:cNvCxnSpPr>
            <a:cxnSpLocks/>
            <a:stCxn id="16" idx="1"/>
          </p:cNvCxnSpPr>
          <p:nvPr/>
        </p:nvCxnSpPr>
        <p:spPr>
          <a:xfrm rot="10800000" flipH="1" flipV="1">
            <a:off x="3182404" y="2463347"/>
            <a:ext cx="1534666" cy="2525543"/>
          </a:xfrm>
          <a:prstGeom prst="bentConnector4">
            <a:avLst>
              <a:gd name="adj1" fmla="val -14896"/>
              <a:gd name="adj2" fmla="val 99866"/>
            </a:avLst>
          </a:prstGeom>
          <a:ln w="19050">
            <a:solidFill>
              <a:srgbClr val="676767"/>
            </a:solidFill>
            <a:headEnd type="diamond"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60F0A0B-C8C3-6C3B-8799-BE13090394D5}"/>
              </a:ext>
            </a:extLst>
          </p:cNvPr>
          <p:cNvSpPr txBox="1"/>
          <p:nvPr/>
        </p:nvSpPr>
        <p:spPr>
          <a:xfrm>
            <a:off x="4717070" y="4785727"/>
            <a:ext cx="2438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B0DF50D-1FBE-B5D3-7792-3B7FA5E66999}"/>
              </a:ext>
            </a:extLst>
          </p:cNvPr>
          <p:cNvSpPr txBox="1"/>
          <p:nvPr/>
        </p:nvSpPr>
        <p:spPr>
          <a:xfrm>
            <a:off x="1238860" y="3868504"/>
            <a:ext cx="2676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chemeClr val="bg2"/>
                </a:solidFill>
                <a:latin typeface="Tahoma"/>
                <a:ea typeface="Tahoma"/>
                <a:cs typeface="Tahoma"/>
                <a:sym typeface="Tahoma"/>
              </a:rPr>
              <a:t>Publish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51438-BC40-9011-A346-EB637607A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6" y="2165577"/>
            <a:ext cx="2019681" cy="873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2B55C-2B10-CBFF-DF58-3ABA9D8FB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35" b="49943"/>
          <a:stretch/>
        </p:blipFill>
        <p:spPr>
          <a:xfrm>
            <a:off x="8463748" y="3375660"/>
            <a:ext cx="1903679" cy="40385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4C882ED-D39A-9CE7-E8A3-BB9E0943C52D}"/>
              </a:ext>
            </a:extLst>
          </p:cNvPr>
          <p:cNvGrpSpPr/>
          <p:nvPr/>
        </p:nvGrpSpPr>
        <p:grpSpPr>
          <a:xfrm>
            <a:off x="4996230" y="5003351"/>
            <a:ext cx="1903678" cy="557557"/>
            <a:chOff x="1265681" y="3089298"/>
            <a:chExt cx="1903678" cy="55755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4486A6-39EF-1C3D-C248-B99F13DC1BE3}"/>
                </a:ext>
              </a:extLst>
            </p:cNvPr>
            <p:cNvSpPr txBox="1"/>
            <p:nvPr/>
          </p:nvSpPr>
          <p:spPr>
            <a:xfrm>
              <a:off x="1265681" y="3089298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A30429-9056-A971-AB48-324579A4EA54}"/>
                </a:ext>
              </a:extLst>
            </p:cNvPr>
            <p:cNvSpPr txBox="1"/>
            <p:nvPr/>
          </p:nvSpPr>
          <p:spPr>
            <a:xfrm>
              <a:off x="1265681" y="3192462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A8E890-8FF6-353C-3A23-B67E34D381AD}"/>
                </a:ext>
              </a:extLst>
            </p:cNvPr>
            <p:cNvSpPr txBox="1"/>
            <p:nvPr/>
          </p:nvSpPr>
          <p:spPr>
            <a:xfrm>
              <a:off x="1265681" y="3308301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37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5747539" y="1731772"/>
            <a:ext cx="1903678" cy="1307776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5747539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5747540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4A22CFC0-45AA-BE00-DACF-B8C47C594BD0}"/>
              </a:ext>
            </a:extLst>
          </p:cNvPr>
          <p:cNvSpPr/>
          <p:nvPr/>
        </p:nvSpPr>
        <p:spPr>
          <a:xfrm>
            <a:off x="3182404" y="1731771"/>
            <a:ext cx="1903678" cy="1307777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3182404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3182405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3443771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3621346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36DF29-A55F-975B-AEC0-6EEBD57A9543}"/>
              </a:ext>
            </a:extLst>
          </p:cNvPr>
          <p:cNvSpPr/>
          <p:nvPr/>
        </p:nvSpPr>
        <p:spPr>
          <a:xfrm>
            <a:off x="4717073" y="4682126"/>
            <a:ext cx="2438400" cy="942277"/>
          </a:xfrm>
          <a:prstGeom prst="roundRect">
            <a:avLst/>
          </a:prstGeom>
          <a:solidFill>
            <a:srgbClr val="C5E6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723CF-8ABB-76F6-6F3D-63D646E96F5A}"/>
              </a:ext>
            </a:extLst>
          </p:cNvPr>
          <p:cNvSpPr txBox="1"/>
          <p:nvPr/>
        </p:nvSpPr>
        <p:spPr>
          <a:xfrm>
            <a:off x="4723247" y="4292659"/>
            <a:ext cx="2432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Shared parameters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3182404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5747538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139A96-4C6E-B78A-8495-7EE5F37F4CEE}"/>
              </a:ext>
            </a:extLst>
          </p:cNvPr>
          <p:cNvSpPr txBox="1"/>
          <p:nvPr/>
        </p:nvSpPr>
        <p:spPr>
          <a:xfrm>
            <a:off x="7565949" y="5201790"/>
            <a:ext cx="799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chemeClr val="bg2"/>
                </a:solidFill>
                <a:latin typeface="Tahoma"/>
                <a:ea typeface="Tahoma"/>
                <a:cs typeface="Tahoma"/>
                <a:sym typeface="Tahoma"/>
              </a:rPr>
              <a:t>Sync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0B0BC-3351-CF5F-D7CD-325A0E77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66" y="2165577"/>
            <a:ext cx="2019681" cy="873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7B888C-847C-F1A9-1554-C0FB9F6A8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35" b="49943"/>
          <a:stretch/>
        </p:blipFill>
        <p:spPr>
          <a:xfrm>
            <a:off x="8463748" y="3375660"/>
            <a:ext cx="1903679" cy="403859"/>
          </a:xfrm>
          <a:prstGeom prst="rect">
            <a:avLst/>
          </a:pr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3410100B-0D80-FAD4-0745-F9E8D721C5C1}"/>
              </a:ext>
            </a:extLst>
          </p:cNvPr>
          <p:cNvSpPr/>
          <p:nvPr/>
        </p:nvSpPr>
        <p:spPr>
          <a:xfrm>
            <a:off x="7930236" y="4198811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B122AECF-EFB0-819B-E69E-BD199DC44EE9}"/>
              </a:ext>
            </a:extLst>
          </p:cNvPr>
          <p:cNvSpPr/>
          <p:nvPr/>
        </p:nvSpPr>
        <p:spPr>
          <a:xfrm rot="10800000">
            <a:off x="7930235" y="4368088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4F7A983C-382A-6AA9-A6C7-591709807FA5}"/>
              </a:ext>
            </a:extLst>
          </p:cNvPr>
          <p:cNvSpPr/>
          <p:nvPr/>
        </p:nvSpPr>
        <p:spPr>
          <a:xfrm>
            <a:off x="7709602" y="4198811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2EDB1D39-1F6E-8FDF-45AD-71CF4F59621B}"/>
              </a:ext>
            </a:extLst>
          </p:cNvPr>
          <p:cNvSpPr/>
          <p:nvPr/>
        </p:nvSpPr>
        <p:spPr>
          <a:xfrm rot="10800000">
            <a:off x="7709601" y="4368088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3E0CB60-B4EE-6A52-A778-4B993E840E4E}"/>
              </a:ext>
            </a:extLst>
          </p:cNvPr>
          <p:cNvSpPr txBox="1"/>
          <p:nvPr/>
        </p:nvSpPr>
        <p:spPr>
          <a:xfrm>
            <a:off x="4717070" y="4785727"/>
            <a:ext cx="2438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4E010E9-4276-534A-A151-D2FF4E19685C}"/>
              </a:ext>
            </a:extLst>
          </p:cNvPr>
          <p:cNvCxnSpPr>
            <a:cxnSpLocks/>
          </p:cNvCxnSpPr>
          <p:nvPr/>
        </p:nvCxnSpPr>
        <p:spPr>
          <a:xfrm flipH="1">
            <a:off x="5086081" y="2494095"/>
            <a:ext cx="355869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934EAB-3721-4115-C44E-B8C41EEAB9BA}"/>
              </a:ext>
            </a:extLst>
          </p:cNvPr>
          <p:cNvCxnSpPr>
            <a:cxnSpLocks/>
          </p:cNvCxnSpPr>
          <p:nvPr/>
        </p:nvCxnSpPr>
        <p:spPr>
          <a:xfrm>
            <a:off x="5435600" y="2487745"/>
            <a:ext cx="0" cy="1128468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1F0280B-468D-E9C3-9FC9-38AD4217521B}"/>
              </a:ext>
            </a:extLst>
          </p:cNvPr>
          <p:cNvCxnSpPr>
            <a:cxnSpLocks/>
          </p:cNvCxnSpPr>
          <p:nvPr/>
        </p:nvCxnSpPr>
        <p:spPr>
          <a:xfrm flipH="1">
            <a:off x="5429250" y="3616213"/>
            <a:ext cx="2355776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A8369B3-20C8-1483-D5C6-65AF6815D2A6}"/>
              </a:ext>
            </a:extLst>
          </p:cNvPr>
          <p:cNvCxnSpPr>
            <a:cxnSpLocks/>
          </p:cNvCxnSpPr>
          <p:nvPr/>
        </p:nvCxnSpPr>
        <p:spPr>
          <a:xfrm>
            <a:off x="7776278" y="3611091"/>
            <a:ext cx="8748" cy="1291109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047C9F-34B2-2708-814A-98F0C3D4E560}"/>
              </a:ext>
            </a:extLst>
          </p:cNvPr>
          <p:cNvCxnSpPr>
            <a:cxnSpLocks/>
          </p:cNvCxnSpPr>
          <p:nvPr/>
        </p:nvCxnSpPr>
        <p:spPr>
          <a:xfrm>
            <a:off x="7155473" y="4902200"/>
            <a:ext cx="639077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86AFD7C-153F-5639-9338-A652C227E5E0}"/>
              </a:ext>
            </a:extLst>
          </p:cNvPr>
          <p:cNvCxnSpPr>
            <a:cxnSpLocks/>
          </p:cNvCxnSpPr>
          <p:nvPr/>
        </p:nvCxnSpPr>
        <p:spPr>
          <a:xfrm>
            <a:off x="7155473" y="5107404"/>
            <a:ext cx="855053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11F07AD-9ECA-26BE-7531-A5E2C88DC515}"/>
              </a:ext>
            </a:extLst>
          </p:cNvPr>
          <p:cNvCxnSpPr>
            <a:cxnSpLocks/>
          </p:cNvCxnSpPr>
          <p:nvPr/>
        </p:nvCxnSpPr>
        <p:spPr>
          <a:xfrm>
            <a:off x="8000034" y="2487745"/>
            <a:ext cx="0" cy="2619659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EA1D1CB-08A4-0F48-F834-EBD0ADDF21D4}"/>
              </a:ext>
            </a:extLst>
          </p:cNvPr>
          <p:cNvCxnSpPr/>
          <p:nvPr/>
        </p:nvCxnSpPr>
        <p:spPr>
          <a:xfrm flipH="1">
            <a:off x="7647340" y="2495314"/>
            <a:ext cx="352694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0C61E6B7-95CA-2418-2B08-024A9E8D3ECA}"/>
              </a:ext>
            </a:extLst>
          </p:cNvPr>
          <p:cNvGrpSpPr/>
          <p:nvPr/>
        </p:nvGrpSpPr>
        <p:grpSpPr>
          <a:xfrm>
            <a:off x="4996230" y="5003351"/>
            <a:ext cx="1903678" cy="557557"/>
            <a:chOff x="1265681" y="3089298"/>
            <a:chExt cx="1903678" cy="55755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F8571BD-53CD-DCA4-BA25-8E350823C4FE}"/>
                </a:ext>
              </a:extLst>
            </p:cNvPr>
            <p:cNvSpPr txBox="1"/>
            <p:nvPr/>
          </p:nvSpPr>
          <p:spPr>
            <a:xfrm>
              <a:off x="1265681" y="3089298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9DE87DE-0D20-5DC4-0550-73248FF7A89A}"/>
                </a:ext>
              </a:extLst>
            </p:cNvPr>
            <p:cNvSpPr txBox="1"/>
            <p:nvPr/>
          </p:nvSpPr>
          <p:spPr>
            <a:xfrm>
              <a:off x="1265681" y="3192462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71BE30E-10F6-A092-BD7F-2DEDD4675405}"/>
                </a:ext>
              </a:extLst>
            </p:cNvPr>
            <p:cNvSpPr txBox="1"/>
            <p:nvPr/>
          </p:nvSpPr>
          <p:spPr>
            <a:xfrm>
              <a:off x="1265681" y="3308301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6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56" grpId="0" animBg="1"/>
      <p:bldP spid="57" grpId="0" animBg="1"/>
      <p:bldP spid="58" grpId="0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880-4AB7-4C62-7CB6-F1AC3D294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system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95B065-9619-9EC3-1D70-E71B6C78B925}"/>
              </a:ext>
            </a:extLst>
          </p:cNvPr>
          <p:cNvSpPr/>
          <p:nvPr/>
        </p:nvSpPr>
        <p:spPr>
          <a:xfrm>
            <a:off x="3419335" y="1731771"/>
            <a:ext cx="1903678" cy="1307775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B6C5BF-2D7C-41D0-0346-21520C1957E1}"/>
              </a:ext>
            </a:extLst>
          </p:cNvPr>
          <p:cNvCxnSpPr/>
          <p:nvPr/>
        </p:nvCxnSpPr>
        <p:spPr>
          <a:xfrm>
            <a:off x="3419335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D4A997-D0BB-D986-885E-8288715E7367}"/>
              </a:ext>
            </a:extLst>
          </p:cNvPr>
          <p:cNvSpPr txBox="1"/>
          <p:nvPr/>
        </p:nvSpPr>
        <p:spPr>
          <a:xfrm>
            <a:off x="3419336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F9DA60-D640-60CA-9C46-E30AA5D1BAF3}"/>
              </a:ext>
            </a:extLst>
          </p:cNvPr>
          <p:cNvSpPr/>
          <p:nvPr/>
        </p:nvSpPr>
        <p:spPr>
          <a:xfrm>
            <a:off x="854200" y="1731772"/>
            <a:ext cx="1903678" cy="1307776"/>
          </a:xfrm>
          <a:prstGeom prst="roundRect">
            <a:avLst>
              <a:gd name="adj" fmla="val 12664"/>
            </a:avLst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D3960-01B5-C21B-A401-D43F5E1F3A24}"/>
              </a:ext>
            </a:extLst>
          </p:cNvPr>
          <p:cNvCxnSpPr/>
          <p:nvPr/>
        </p:nvCxnSpPr>
        <p:spPr>
          <a:xfrm>
            <a:off x="854200" y="2072787"/>
            <a:ext cx="1903678" cy="0"/>
          </a:xfrm>
          <a:prstGeom prst="line">
            <a:avLst/>
          </a:prstGeom>
          <a:ln w="28575">
            <a:solidFill>
              <a:srgbClr val="22B5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4DE78C8-07DB-D9BD-8D9D-29F7B9780ACF}"/>
              </a:ext>
            </a:extLst>
          </p:cNvPr>
          <p:cNvSpPr txBox="1"/>
          <p:nvPr/>
        </p:nvSpPr>
        <p:spPr>
          <a:xfrm>
            <a:off x="854201" y="1734233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Density View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254188-0056-E46B-DFC1-EA5FE3D2E42E}"/>
              </a:ext>
            </a:extLst>
          </p:cNvPr>
          <p:cNvSpPr/>
          <p:nvPr/>
        </p:nvSpPr>
        <p:spPr>
          <a:xfrm>
            <a:off x="1115567" y="4224266"/>
            <a:ext cx="3949824" cy="1529251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8CB9-F163-A76D-8309-D29F5467CA65}"/>
              </a:ext>
            </a:extLst>
          </p:cNvPr>
          <p:cNvSpPr txBox="1"/>
          <p:nvPr/>
        </p:nvSpPr>
        <p:spPr>
          <a:xfrm>
            <a:off x="1293142" y="5176305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36DF29-A55F-975B-AEC0-6EEBD57A9543}"/>
              </a:ext>
            </a:extLst>
          </p:cNvPr>
          <p:cNvSpPr/>
          <p:nvPr/>
        </p:nvSpPr>
        <p:spPr>
          <a:xfrm>
            <a:off x="2388869" y="4682126"/>
            <a:ext cx="2438400" cy="942277"/>
          </a:xfrm>
          <a:prstGeom prst="roundRect">
            <a:avLst/>
          </a:prstGeom>
          <a:solidFill>
            <a:srgbClr val="C5E6D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1D31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723CF-8ABB-76F6-6F3D-63D646E96F5A}"/>
              </a:ext>
            </a:extLst>
          </p:cNvPr>
          <p:cNvSpPr txBox="1"/>
          <p:nvPr/>
        </p:nvSpPr>
        <p:spPr>
          <a:xfrm>
            <a:off x="2395043" y="4292659"/>
            <a:ext cx="2432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Shared parameters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E7398-7D8A-1E04-84A2-7738C7C0157B}"/>
              </a:ext>
            </a:extLst>
          </p:cNvPr>
          <p:cNvSpPr txBox="1"/>
          <p:nvPr/>
        </p:nvSpPr>
        <p:spPr>
          <a:xfrm>
            <a:off x="854200" y="2294071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0731D-C8B0-7F4A-2644-F3247DD0A162}"/>
              </a:ext>
            </a:extLst>
          </p:cNvPr>
          <p:cNvSpPr txBox="1"/>
          <p:nvPr/>
        </p:nvSpPr>
        <p:spPr>
          <a:xfrm>
            <a:off x="3419334" y="2315148"/>
            <a:ext cx="19036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0F0A0B-C8C3-6C3B-8799-BE13090394D5}"/>
              </a:ext>
            </a:extLst>
          </p:cNvPr>
          <p:cNvSpPr txBox="1"/>
          <p:nvPr/>
        </p:nvSpPr>
        <p:spPr>
          <a:xfrm>
            <a:off x="2388866" y="4785727"/>
            <a:ext cx="2438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b="1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Sigma (scalar)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3139A96-4C6E-B78A-8495-7EE5F37F4CEE}"/>
              </a:ext>
            </a:extLst>
          </p:cNvPr>
          <p:cNvSpPr txBox="1"/>
          <p:nvPr/>
        </p:nvSpPr>
        <p:spPr>
          <a:xfrm>
            <a:off x="5089420" y="5177261"/>
            <a:ext cx="799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1600" dirty="0">
                <a:solidFill>
                  <a:schemeClr val="bg2"/>
                </a:solidFill>
                <a:latin typeface="Tahoma"/>
                <a:ea typeface="Tahoma"/>
                <a:cs typeface="Tahoma"/>
                <a:sym typeface="Tahoma"/>
              </a:rPr>
              <a:t>Sync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" name="sigma-connection_2_1">
            <a:hlinkClick r:id="" action="ppaction://media"/>
            <a:extLst>
              <a:ext uri="{FF2B5EF4-FFF2-40B4-BE49-F238E27FC236}">
                <a16:creationId xmlns:a16="http://schemas.microsoft.com/office/drawing/2014/main" id="{1AB86159-DAF3-1FFB-6F6D-D84B0262B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5696" y="942630"/>
            <a:ext cx="4284447" cy="4864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0CCF059-4BB8-831E-A3E5-3503D5A73437}"/>
              </a:ext>
            </a:extLst>
          </p:cNvPr>
          <p:cNvSpPr/>
          <p:nvPr/>
        </p:nvSpPr>
        <p:spPr>
          <a:xfrm>
            <a:off x="5603685" y="4194655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70">
            <a:extLst>
              <a:ext uri="{FF2B5EF4-FFF2-40B4-BE49-F238E27FC236}">
                <a16:creationId xmlns:a16="http://schemas.microsoft.com/office/drawing/2014/main" id="{B6872FE7-0319-263E-C919-99C2EC7C6C56}"/>
              </a:ext>
            </a:extLst>
          </p:cNvPr>
          <p:cNvSpPr/>
          <p:nvPr/>
        </p:nvSpPr>
        <p:spPr>
          <a:xfrm rot="10800000">
            <a:off x="5603684" y="4363932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CCDCAD7A-8F8D-6B09-2BA4-8FEC32C93AEE}"/>
              </a:ext>
            </a:extLst>
          </p:cNvPr>
          <p:cNvSpPr/>
          <p:nvPr/>
        </p:nvSpPr>
        <p:spPr>
          <a:xfrm>
            <a:off x="5383051" y="4194655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CE4CC996-7754-E4B9-2D69-832FC0A26E59}"/>
              </a:ext>
            </a:extLst>
          </p:cNvPr>
          <p:cNvSpPr/>
          <p:nvPr/>
        </p:nvSpPr>
        <p:spPr>
          <a:xfrm rot="10800000">
            <a:off x="5383050" y="4363932"/>
            <a:ext cx="141759" cy="93848"/>
          </a:xfrm>
          <a:prstGeom prst="triangle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D969CCE-F33F-6BBD-5898-9145B166E763}"/>
              </a:ext>
            </a:extLst>
          </p:cNvPr>
          <p:cNvCxnSpPr>
            <a:cxnSpLocks/>
          </p:cNvCxnSpPr>
          <p:nvPr/>
        </p:nvCxnSpPr>
        <p:spPr>
          <a:xfrm flipH="1">
            <a:off x="2759530" y="2489939"/>
            <a:ext cx="355869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862B7B1-D602-240F-3BFF-44DD46161BBB}"/>
              </a:ext>
            </a:extLst>
          </p:cNvPr>
          <p:cNvCxnSpPr>
            <a:cxnSpLocks/>
          </p:cNvCxnSpPr>
          <p:nvPr/>
        </p:nvCxnSpPr>
        <p:spPr>
          <a:xfrm>
            <a:off x="4828922" y="4898044"/>
            <a:ext cx="639077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9414111-F4A5-C8DA-39D2-E93C56A76954}"/>
              </a:ext>
            </a:extLst>
          </p:cNvPr>
          <p:cNvCxnSpPr>
            <a:cxnSpLocks/>
          </p:cNvCxnSpPr>
          <p:nvPr/>
        </p:nvCxnSpPr>
        <p:spPr>
          <a:xfrm>
            <a:off x="4828922" y="5103248"/>
            <a:ext cx="855053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4AC9613-75B5-8075-8596-01461DC1A4C6}"/>
              </a:ext>
            </a:extLst>
          </p:cNvPr>
          <p:cNvCxnSpPr>
            <a:cxnSpLocks/>
          </p:cNvCxnSpPr>
          <p:nvPr/>
        </p:nvCxnSpPr>
        <p:spPr>
          <a:xfrm>
            <a:off x="5673483" y="2483589"/>
            <a:ext cx="0" cy="2619659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D17AC9B-644F-0BFD-F61D-9FD392778CFA}"/>
              </a:ext>
            </a:extLst>
          </p:cNvPr>
          <p:cNvCxnSpPr/>
          <p:nvPr/>
        </p:nvCxnSpPr>
        <p:spPr>
          <a:xfrm flipH="1">
            <a:off x="5320789" y="2491158"/>
            <a:ext cx="352694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4238A5C-DC02-CAD0-04D2-D1C49A256DDE}"/>
              </a:ext>
            </a:extLst>
          </p:cNvPr>
          <p:cNvCxnSpPr>
            <a:cxnSpLocks/>
          </p:cNvCxnSpPr>
          <p:nvPr/>
        </p:nvCxnSpPr>
        <p:spPr>
          <a:xfrm>
            <a:off x="3108147" y="2483589"/>
            <a:ext cx="0" cy="1128468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454CAA1-9524-B49E-6B66-C6F48500C64C}"/>
              </a:ext>
            </a:extLst>
          </p:cNvPr>
          <p:cNvCxnSpPr>
            <a:cxnSpLocks/>
          </p:cNvCxnSpPr>
          <p:nvPr/>
        </p:nvCxnSpPr>
        <p:spPr>
          <a:xfrm flipH="1">
            <a:off x="3101797" y="3612057"/>
            <a:ext cx="2355776" cy="0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E21AC0-11D6-E04E-3DA8-46B218CA37CD}"/>
              </a:ext>
            </a:extLst>
          </p:cNvPr>
          <p:cNvCxnSpPr>
            <a:cxnSpLocks/>
          </p:cNvCxnSpPr>
          <p:nvPr/>
        </p:nvCxnSpPr>
        <p:spPr>
          <a:xfrm>
            <a:off x="5448825" y="3606935"/>
            <a:ext cx="8748" cy="1291109"/>
          </a:xfrm>
          <a:prstGeom prst="line">
            <a:avLst/>
          </a:prstGeom>
          <a:ln w="1905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DCB328-23C8-F1B3-A678-51A7B2F596E4}"/>
              </a:ext>
            </a:extLst>
          </p:cNvPr>
          <p:cNvGrpSpPr/>
          <p:nvPr/>
        </p:nvGrpSpPr>
        <p:grpSpPr>
          <a:xfrm>
            <a:off x="2681069" y="5003351"/>
            <a:ext cx="1903678" cy="557557"/>
            <a:chOff x="1265681" y="3089298"/>
            <a:chExt cx="1903678" cy="55755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2B6876E-65C0-CAAC-9F4E-90633A89978C}"/>
                </a:ext>
              </a:extLst>
            </p:cNvPr>
            <p:cNvSpPr txBox="1"/>
            <p:nvPr/>
          </p:nvSpPr>
          <p:spPr>
            <a:xfrm>
              <a:off x="1265681" y="3089298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2353588-8FB4-DA7C-0AB2-30EF9BB80FBD}"/>
                </a:ext>
              </a:extLst>
            </p:cNvPr>
            <p:cNvSpPr txBox="1"/>
            <p:nvPr/>
          </p:nvSpPr>
          <p:spPr>
            <a:xfrm>
              <a:off x="1265681" y="3192462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6E392C5-048A-DBF6-C105-F7ECBC7A9BF1}"/>
                </a:ext>
              </a:extLst>
            </p:cNvPr>
            <p:cNvSpPr txBox="1"/>
            <p:nvPr/>
          </p:nvSpPr>
          <p:spPr>
            <a:xfrm>
              <a:off x="1265681" y="3308301"/>
              <a:ext cx="19036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b="1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70B818A-6940-1DF8-C042-0930F36391E2}"/>
              </a:ext>
            </a:extLst>
          </p:cNvPr>
          <p:cNvSpPr/>
          <p:nvPr/>
        </p:nvSpPr>
        <p:spPr>
          <a:xfrm rot="2925787">
            <a:off x="10612942" y="1299369"/>
            <a:ext cx="416495" cy="853587"/>
          </a:xfrm>
          <a:prstGeom prst="downArrow">
            <a:avLst>
              <a:gd name="adj1" fmla="val 51764"/>
              <a:gd name="adj2" fmla="val 74045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6946B601-3599-0AB7-80B1-434F5E63AB9F}"/>
              </a:ext>
            </a:extLst>
          </p:cNvPr>
          <p:cNvSpPr/>
          <p:nvPr/>
        </p:nvSpPr>
        <p:spPr>
          <a:xfrm rot="7647289">
            <a:off x="8358979" y="4795560"/>
            <a:ext cx="416495" cy="853587"/>
          </a:xfrm>
          <a:prstGeom prst="downArrow">
            <a:avLst>
              <a:gd name="adj1" fmla="val 51764"/>
              <a:gd name="adj2" fmla="val 74045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0748675-4E96-8D70-95AA-4AF678298A3A}"/>
              </a:ext>
            </a:extLst>
          </p:cNvPr>
          <p:cNvSpPr/>
          <p:nvPr/>
        </p:nvSpPr>
        <p:spPr>
          <a:xfrm rot="18239545">
            <a:off x="6744087" y="1083374"/>
            <a:ext cx="416495" cy="853587"/>
          </a:xfrm>
          <a:prstGeom prst="downArrow">
            <a:avLst>
              <a:gd name="adj1" fmla="val 51764"/>
              <a:gd name="adj2" fmla="val 74045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9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5038-3509-4ED2-E8B7-C718BDB9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Plugins &amp; Functionalities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BBCC35-0BDB-B31D-CC5A-489D745284F2}"/>
              </a:ext>
            </a:extLst>
          </p:cNvPr>
          <p:cNvGrpSpPr/>
          <p:nvPr/>
        </p:nvGrpSpPr>
        <p:grpSpPr>
          <a:xfrm>
            <a:off x="6076748" y="1676697"/>
            <a:ext cx="4784927" cy="3667366"/>
            <a:chOff x="6308609" y="1653837"/>
            <a:chExt cx="4784927" cy="3667366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06BB234-26AE-1FBE-EDD9-E463A74FC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609" y="1653837"/>
              <a:ext cx="1401868" cy="1586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1311A24-D5A5-A557-3DF9-28B8FE16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6859" y="1653837"/>
              <a:ext cx="1401868" cy="1586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1643B9F-F443-1C9A-B776-23E330CE1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609" y="3727577"/>
              <a:ext cx="1401868" cy="1586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6D64BB98-F54F-9183-90C6-1549B0CF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76859" y="3742329"/>
              <a:ext cx="1395349" cy="15788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B83BE1C-F4F7-B357-EBF4-AA03A00F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4926" y="3742329"/>
              <a:ext cx="1395349" cy="15788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FE2D56E-7F0F-10BE-6FC1-5A171067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91667" y="1653837"/>
              <a:ext cx="1401869" cy="15862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7110EDD-3B39-CA36-6623-30DB51175900}"/>
              </a:ext>
            </a:extLst>
          </p:cNvPr>
          <p:cNvSpPr txBox="1"/>
          <p:nvPr/>
        </p:nvSpPr>
        <p:spPr>
          <a:xfrm>
            <a:off x="971383" y="2537443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Actions for serialization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0592E-4E13-0A40-3EA7-9FA876FF8055}"/>
              </a:ext>
            </a:extLst>
          </p:cNvPr>
          <p:cNvSpPr txBox="1"/>
          <p:nvPr/>
        </p:nvSpPr>
        <p:spPr>
          <a:xfrm>
            <a:off x="971383" y="3166381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Project &amp; workspaces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0B20F-B3BE-24A1-6EFF-CC52DB716F89}"/>
              </a:ext>
            </a:extLst>
          </p:cNvPr>
          <p:cNvSpPr txBox="1"/>
          <p:nvPr/>
        </p:nvSpPr>
        <p:spPr>
          <a:xfrm>
            <a:off x="971383" y="3795319"/>
            <a:ext cx="41336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Analysis, view, data, I/O and transform plugins</a:t>
            </a:r>
          </a:p>
        </p:txBody>
      </p:sp>
    </p:spTree>
    <p:extLst>
      <p:ext uri="{BB962C8B-B14F-4D97-AF65-F5344CB8AC3E}">
        <p14:creationId xmlns:p14="http://schemas.microsoft.com/office/powerpoint/2010/main" val="116993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5038-3509-4ED2-E8B7-C718BDB9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ManiVault in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F762A-11D8-5340-E534-E866E731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559" y="1379538"/>
            <a:ext cx="7806906" cy="43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5038-3509-4ED2-E8B7-C718BDB9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ManiVault in practice</a:t>
            </a:r>
          </a:p>
        </p:txBody>
      </p:sp>
      <p:pic>
        <p:nvPicPr>
          <p:cNvPr id="6" name="Courtyard_demo_spedup_2">
            <a:hlinkClick r:id="" action="ppaction://media"/>
            <a:extLst>
              <a:ext uri="{FF2B5EF4-FFF2-40B4-BE49-F238E27FC236}">
                <a16:creationId xmlns:a16="http://schemas.microsoft.com/office/drawing/2014/main" id="{8C39B71C-31C8-EA81-55CB-F1FB16597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520488" cy="6480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7CF74-4368-0785-57CC-9E5332943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52031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9AEAF-CF94-3708-A32A-B0372760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ManiVault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B19C1-1A69-166F-19DB-B763BB4DC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" y="0"/>
            <a:ext cx="11520311" cy="648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3C2B2-5ED7-8CE2-1048-77111F5E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00" y="0"/>
            <a:ext cx="11520311" cy="648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FE305-86E0-9BDC-334F-B1AE248CD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4" y="0"/>
            <a:ext cx="11520310" cy="648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0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5038-3509-4ED2-E8B7-C718BDB9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ADB202-D71D-6FA4-8178-003052A05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136" y="771956"/>
            <a:ext cx="2562406" cy="1441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7EF94A-E76C-06FC-6D1E-F2FC3D62E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088" y="1810330"/>
            <a:ext cx="3398654" cy="1182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DA7FD-AE65-B48A-A0B9-461F5D900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669" y="2675481"/>
            <a:ext cx="3085350" cy="1735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4F2D5-7D6E-EDE6-1AD3-71F7601F1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451" y="3857791"/>
            <a:ext cx="3876153" cy="1340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98D9E9-8651-876A-5793-F92D6BC24575}"/>
              </a:ext>
            </a:extLst>
          </p:cNvPr>
          <p:cNvSpPr txBox="1"/>
          <p:nvPr/>
        </p:nvSpPr>
        <p:spPr>
          <a:xfrm>
            <a:off x="978332" y="2119371"/>
            <a:ext cx="5161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ManiVault for rapid prototyping of visual analytics systems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90DCF-209C-D9A1-16F1-1AB473DBDC95}"/>
              </a:ext>
            </a:extLst>
          </p:cNvPr>
          <p:cNvSpPr txBox="1"/>
          <p:nvPr/>
        </p:nvSpPr>
        <p:spPr>
          <a:xfrm>
            <a:off x="978332" y="3075969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Used in several projects already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7B670-83A2-9DA2-5D69-5F5DA83FFA2D}"/>
              </a:ext>
            </a:extLst>
          </p:cNvPr>
          <p:cNvSpPr txBox="1"/>
          <p:nvPr/>
        </p:nvSpPr>
        <p:spPr>
          <a:xfrm>
            <a:off x="978332" y="3704907"/>
            <a:ext cx="5161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Open-source:</a:t>
            </a:r>
          </a:p>
          <a:p>
            <a:pPr lvl="1">
              <a:buClr>
                <a:srgbClr val="A30B35"/>
              </a:buClr>
              <a:buSzPts val="2160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    </a:t>
            </a:r>
            <a:r>
              <a:rPr lang="en-US" sz="24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github</a:t>
            </a:r>
            <a:r>
              <a:rPr lang="en-US" sz="2400" dirty="0">
                <a:solidFill>
                  <a:schemeClr val="dk1"/>
                </a:solidFill>
                <a:latin typeface="Tahoma"/>
                <a:ea typeface="Tahoma"/>
                <a:cs typeface="Tahoma"/>
              </a:rPr>
              <a:t>.com/</a:t>
            </a:r>
            <a:r>
              <a:rPr lang="en-US" sz="2400" dirty="0" err="1">
                <a:solidFill>
                  <a:schemeClr val="dk1"/>
                </a:solidFill>
                <a:latin typeface="Tahoma"/>
                <a:ea typeface="Tahoma"/>
                <a:cs typeface="Tahoma"/>
              </a:rPr>
              <a:t>ManiVaultStudio</a:t>
            </a:r>
            <a:endParaRPr lang="en-US" sz="2400" dirty="0">
              <a:solidFill>
                <a:srgbClr val="1D316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39385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hexagon with many triangles&#10;&#10;Description automatically generated">
            <a:extLst>
              <a:ext uri="{FF2B5EF4-FFF2-40B4-BE49-F238E27FC236}">
                <a16:creationId xmlns:a16="http://schemas.microsoft.com/office/drawing/2014/main" id="{C9405F39-223B-C5B1-C0F4-78DDA479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464051" y="2579140"/>
            <a:ext cx="3658698" cy="3658698"/>
          </a:xfrm>
          <a:prstGeom prst="rect">
            <a:avLst/>
          </a:prstGeom>
        </p:spPr>
      </p:pic>
      <p:sp>
        <p:nvSpPr>
          <p:cNvPr id="59" name="Google Shape;59;p5"/>
          <p:cNvSpPr txBox="1">
            <a:spLocks noGrp="1"/>
          </p:cNvSpPr>
          <p:nvPr>
            <p:ph type="ctrTitle"/>
          </p:nvPr>
        </p:nvSpPr>
        <p:spPr>
          <a:xfrm>
            <a:off x="3241044" y="2186142"/>
            <a:ext cx="7949142" cy="114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ManiVault is open-source!</a:t>
            </a:r>
            <a:endParaRPr dirty="0"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1"/>
          </p:nvPr>
        </p:nvSpPr>
        <p:spPr>
          <a:xfrm>
            <a:off x="3952522" y="3522899"/>
            <a:ext cx="4619981" cy="18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0" tIns="51425" rIns="102850" bIns="5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dirty="0"/>
              <a:t>www.manivault.studio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endParaRPr lang="de-DE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de-DE" dirty="0"/>
              <a:t>discord.gg/pVxmC2cSzA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endParaRPr lang="de-DE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de-DE" dirty="0"/>
              <a:t>youtube.com/@ManiVaultStudio</a:t>
            </a:r>
            <a:endParaRPr dirty="0"/>
          </a:p>
        </p:txBody>
      </p:sp>
      <p:pic>
        <p:nvPicPr>
          <p:cNvPr id="3" name="Picture 2" descr="A qr code with a cat logo&#10;&#10;Description automatically generated">
            <a:extLst>
              <a:ext uri="{FF2B5EF4-FFF2-40B4-BE49-F238E27FC236}">
                <a16:creationId xmlns:a16="http://schemas.microsoft.com/office/drawing/2014/main" id="{3392A9E2-B69E-1ABB-C200-0E64EF099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1" y="3281392"/>
            <a:ext cx="2059655" cy="205965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 hidden="1">
            <a:extLst>
              <a:ext uri="{FF2B5EF4-FFF2-40B4-BE49-F238E27FC236}">
                <a16:creationId xmlns:a16="http://schemas.microsoft.com/office/drawing/2014/main" id="{29568919-7979-33AC-061B-0741650C2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34" y="3161566"/>
            <a:ext cx="2299942" cy="223573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935D20-FB13-E8FF-09BB-3CC1687B2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5188" y="4268237"/>
            <a:ext cx="447556" cy="338310"/>
          </a:xfrm>
          <a:prstGeom prst="rect">
            <a:avLst/>
          </a:prstGeom>
        </p:spPr>
      </p:pic>
      <p:pic>
        <p:nvPicPr>
          <p:cNvPr id="13" name="Picture 12" descr="A black and grey text&#10;&#10;Description automatically generated">
            <a:extLst>
              <a:ext uri="{FF2B5EF4-FFF2-40B4-BE49-F238E27FC236}">
                <a16:creationId xmlns:a16="http://schemas.microsoft.com/office/drawing/2014/main" id="{627945D0-A8BB-389B-3111-EA680C6A27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291"/>
          <a:stretch/>
        </p:blipFill>
        <p:spPr>
          <a:xfrm>
            <a:off x="3345188" y="4888767"/>
            <a:ext cx="493601" cy="338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FA1FE-D18E-07C5-6E2E-4A6F4AAB1328}"/>
              </a:ext>
            </a:extLst>
          </p:cNvPr>
          <p:cNvSpPr txBox="1"/>
          <p:nvPr/>
        </p:nvSpPr>
        <p:spPr>
          <a:xfrm>
            <a:off x="301639" y="5341047"/>
            <a:ext cx="2452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 sz="1200" dirty="0"/>
              <a:t>github.com/</a:t>
            </a:r>
            <a:r>
              <a:rPr lang="en-US" sz="1200" dirty="0" err="1"/>
              <a:t>ManiVaultStudio</a:t>
            </a:r>
            <a:endParaRPr lang="en-US" sz="1200" dirty="0"/>
          </a:p>
        </p:txBody>
      </p:sp>
      <p:pic>
        <p:nvPicPr>
          <p:cNvPr id="6" name="Picture 5" descr="A colorful hexagon with many triangles&#10;&#10;Description automatically generated">
            <a:extLst>
              <a:ext uri="{FF2B5EF4-FFF2-40B4-BE49-F238E27FC236}">
                <a16:creationId xmlns:a16="http://schemas.microsoft.com/office/drawing/2014/main" id="{66E8D576-4B84-60CA-9A51-D7408F6009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grayscl/>
          </a:blip>
          <a:stretch>
            <a:fillRect/>
          </a:stretch>
        </p:blipFill>
        <p:spPr>
          <a:xfrm>
            <a:off x="3331807" y="3553856"/>
            <a:ext cx="482174" cy="4821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ManiVault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6691F7-B82C-232F-7D24-F5E7412EF012}"/>
              </a:ext>
            </a:extLst>
          </p:cNvPr>
          <p:cNvSpPr/>
          <p:nvPr/>
        </p:nvSpPr>
        <p:spPr>
          <a:xfrm>
            <a:off x="5476282" y="3029880"/>
            <a:ext cx="5360090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0B10C-0961-1B44-20FE-ABAAABABDF7C}"/>
              </a:ext>
            </a:extLst>
          </p:cNvPr>
          <p:cNvSpPr txBox="1"/>
          <p:nvPr/>
        </p:nvSpPr>
        <p:spPr>
          <a:xfrm>
            <a:off x="4407034" y="4019290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DBFF5B-4856-9498-FC99-5210E1B3698E}"/>
              </a:ext>
            </a:extLst>
          </p:cNvPr>
          <p:cNvCxnSpPr>
            <a:cxnSpLocks/>
          </p:cNvCxnSpPr>
          <p:nvPr/>
        </p:nvCxnSpPr>
        <p:spPr>
          <a:xfrm>
            <a:off x="6209977" y="1833466"/>
            <a:ext cx="40790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FC963A-253E-DFA6-726B-FDD31CD8417E}"/>
              </a:ext>
            </a:extLst>
          </p:cNvPr>
          <p:cNvCxnSpPr>
            <a:cxnSpLocks/>
          </p:cNvCxnSpPr>
          <p:nvPr/>
        </p:nvCxnSpPr>
        <p:spPr>
          <a:xfrm>
            <a:off x="6209977" y="1833466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69CDD6-CA34-F7B9-44DB-0B230DDD495A}"/>
              </a:ext>
            </a:extLst>
          </p:cNvPr>
          <p:cNvCxnSpPr>
            <a:cxnSpLocks/>
          </p:cNvCxnSpPr>
          <p:nvPr/>
        </p:nvCxnSpPr>
        <p:spPr>
          <a:xfrm>
            <a:off x="10289063" y="1833466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C58E20-39B2-4632-2DA5-F2D24B770DE3}"/>
              </a:ext>
            </a:extLst>
          </p:cNvPr>
          <p:cNvCxnSpPr>
            <a:cxnSpLocks/>
          </p:cNvCxnSpPr>
          <p:nvPr/>
        </p:nvCxnSpPr>
        <p:spPr>
          <a:xfrm>
            <a:off x="7434522" y="1894200"/>
            <a:ext cx="0" cy="2093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AF17F3-6741-592C-F5EC-DBF43C936137}"/>
              </a:ext>
            </a:extLst>
          </p:cNvPr>
          <p:cNvCxnSpPr>
            <a:cxnSpLocks/>
          </p:cNvCxnSpPr>
          <p:nvPr/>
        </p:nvCxnSpPr>
        <p:spPr>
          <a:xfrm>
            <a:off x="8852286" y="1894091"/>
            <a:ext cx="0" cy="2094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B09E1A-89B9-E57B-A1FA-FBD321124D5C}"/>
              </a:ext>
            </a:extLst>
          </p:cNvPr>
          <p:cNvSpPr txBox="1"/>
          <p:nvPr/>
        </p:nvSpPr>
        <p:spPr>
          <a:xfrm>
            <a:off x="4091200" y="2067431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19" name="Data light">
            <a:extLst>
              <a:ext uri="{FF2B5EF4-FFF2-40B4-BE49-F238E27FC236}">
                <a16:creationId xmlns:a16="http://schemas.microsoft.com/office/drawing/2014/main" id="{83757B67-BF54-8C5D-4A0C-20385C5E7E5E}"/>
              </a:ext>
            </a:extLst>
          </p:cNvPr>
          <p:cNvSpPr/>
          <p:nvPr/>
        </p:nvSpPr>
        <p:spPr>
          <a:xfrm>
            <a:off x="5839818" y="3309049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0D2755-AA35-2870-EE79-0BC125E7659F}"/>
              </a:ext>
            </a:extLst>
          </p:cNvPr>
          <p:cNvSpPr/>
          <p:nvPr/>
        </p:nvSpPr>
        <p:spPr>
          <a:xfrm>
            <a:off x="7406186" y="3309049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29758C-0177-350F-0C82-CAAE0E4B9538}"/>
              </a:ext>
            </a:extLst>
          </p:cNvPr>
          <p:cNvSpPr/>
          <p:nvPr/>
        </p:nvSpPr>
        <p:spPr>
          <a:xfrm>
            <a:off x="5839818" y="4421520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317272-3950-9766-F771-1E5B997B8F5B}"/>
              </a:ext>
            </a:extLst>
          </p:cNvPr>
          <p:cNvSpPr/>
          <p:nvPr/>
        </p:nvSpPr>
        <p:spPr>
          <a:xfrm>
            <a:off x="7406186" y="4421520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2562C10-8D7E-F9F9-5F83-B681A33BBBF9}"/>
              </a:ext>
            </a:extLst>
          </p:cNvPr>
          <p:cNvSpPr/>
          <p:nvPr/>
        </p:nvSpPr>
        <p:spPr>
          <a:xfrm>
            <a:off x="9037867" y="3277081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416F63-CA2A-3890-C8B2-71C8D320459D}"/>
              </a:ext>
            </a:extLst>
          </p:cNvPr>
          <p:cNvSpPr/>
          <p:nvPr/>
        </p:nvSpPr>
        <p:spPr>
          <a:xfrm>
            <a:off x="5572082" y="209170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F85A71-B73A-D5A1-6339-30A254EF3534}"/>
              </a:ext>
            </a:extLst>
          </p:cNvPr>
          <p:cNvSpPr/>
          <p:nvPr/>
        </p:nvSpPr>
        <p:spPr>
          <a:xfrm>
            <a:off x="6854538" y="2101155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B24BA5-9596-8A0D-5C41-5D9E17091881}"/>
              </a:ext>
            </a:extLst>
          </p:cNvPr>
          <p:cNvSpPr/>
          <p:nvPr/>
        </p:nvSpPr>
        <p:spPr>
          <a:xfrm>
            <a:off x="8180542" y="2101046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D23DD4-C814-5CFD-66BC-C7559B2AE0BC}"/>
              </a:ext>
            </a:extLst>
          </p:cNvPr>
          <p:cNvSpPr/>
          <p:nvPr/>
        </p:nvSpPr>
        <p:spPr>
          <a:xfrm>
            <a:off x="9698662" y="2095499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(IO)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A6AB78-FFE1-A05E-8A8B-8B7D489E7FD8}"/>
              </a:ext>
            </a:extLst>
          </p:cNvPr>
          <p:cNvGrpSpPr/>
          <p:nvPr/>
        </p:nvGrpSpPr>
        <p:grpSpPr>
          <a:xfrm>
            <a:off x="9040372" y="2460214"/>
            <a:ext cx="477522" cy="696868"/>
            <a:chOff x="8797125" y="2554834"/>
            <a:chExt cx="477522" cy="696868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21F1978-98EE-5235-9A4B-1DAB360F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CFA0F647-AC51-5785-D5B3-B1F06223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D0C658-5A2A-D2C6-80FA-682A72424231}"/>
              </a:ext>
            </a:extLst>
          </p:cNvPr>
          <p:cNvGrpSpPr/>
          <p:nvPr/>
        </p:nvGrpSpPr>
        <p:grpSpPr>
          <a:xfrm>
            <a:off x="7536090" y="2442956"/>
            <a:ext cx="477522" cy="696868"/>
            <a:chOff x="8797125" y="2554834"/>
            <a:chExt cx="477522" cy="69686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43C3133-231F-92C8-1CB8-EA6910BF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14C00F63-F5DA-32F8-1054-50BD01C0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B0497B-F90D-FF6B-CC88-2501DADAE9C5}"/>
              </a:ext>
            </a:extLst>
          </p:cNvPr>
          <p:cNvGrpSpPr/>
          <p:nvPr/>
        </p:nvGrpSpPr>
        <p:grpSpPr>
          <a:xfrm>
            <a:off x="6295350" y="2448608"/>
            <a:ext cx="477522" cy="696868"/>
            <a:chOff x="8797125" y="2554834"/>
            <a:chExt cx="477522" cy="696868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2748851-7B21-6F52-BACC-4FEA07F3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69F7DC85-EADD-06B1-A80D-1BEF2732E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08484F-4C92-E192-A2B9-222AFAB5DB32}"/>
              </a:ext>
            </a:extLst>
          </p:cNvPr>
          <p:cNvCxnSpPr>
            <a:cxnSpLocks/>
          </p:cNvCxnSpPr>
          <p:nvPr/>
        </p:nvCxnSpPr>
        <p:spPr>
          <a:xfrm>
            <a:off x="6242640" y="2551908"/>
            <a:ext cx="0" cy="209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9E42926-3858-0FF4-3452-5BD06B46F195}"/>
              </a:ext>
            </a:extLst>
          </p:cNvPr>
          <p:cNvCxnSpPr>
            <a:cxnSpLocks/>
          </p:cNvCxnSpPr>
          <p:nvPr/>
        </p:nvCxnSpPr>
        <p:spPr>
          <a:xfrm>
            <a:off x="6242640" y="2761610"/>
            <a:ext cx="40617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7CFE53E-623E-7269-2847-B07BC14620F0}"/>
              </a:ext>
            </a:extLst>
          </p:cNvPr>
          <p:cNvCxnSpPr>
            <a:cxnSpLocks/>
          </p:cNvCxnSpPr>
          <p:nvPr/>
        </p:nvCxnSpPr>
        <p:spPr>
          <a:xfrm>
            <a:off x="7459739" y="2552242"/>
            <a:ext cx="0" cy="209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3019E87-CDDE-74C4-8BF7-86174FEDD64D}"/>
              </a:ext>
            </a:extLst>
          </p:cNvPr>
          <p:cNvCxnSpPr>
            <a:cxnSpLocks/>
          </p:cNvCxnSpPr>
          <p:nvPr/>
        </p:nvCxnSpPr>
        <p:spPr>
          <a:xfrm>
            <a:off x="8856822" y="2552133"/>
            <a:ext cx="0" cy="20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0B2B81-24AF-3E82-BD9D-A869463F2043}"/>
              </a:ext>
            </a:extLst>
          </p:cNvPr>
          <p:cNvCxnSpPr>
            <a:cxnSpLocks/>
          </p:cNvCxnSpPr>
          <p:nvPr/>
        </p:nvCxnSpPr>
        <p:spPr>
          <a:xfrm>
            <a:off x="10304396" y="2555070"/>
            <a:ext cx="0" cy="20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9E620BB-4994-A92F-6EB2-6557571D593B}"/>
              </a:ext>
            </a:extLst>
          </p:cNvPr>
          <p:cNvCxnSpPr>
            <a:cxnSpLocks/>
          </p:cNvCxnSpPr>
          <p:nvPr/>
        </p:nvCxnSpPr>
        <p:spPr>
          <a:xfrm flipV="1">
            <a:off x="8377091" y="2761610"/>
            <a:ext cx="0" cy="26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0179F3-1EE6-9876-8419-E7C9DA35B064}"/>
              </a:ext>
            </a:extLst>
          </p:cNvPr>
          <p:cNvGrpSpPr/>
          <p:nvPr/>
        </p:nvGrpSpPr>
        <p:grpSpPr>
          <a:xfrm>
            <a:off x="8218838" y="324576"/>
            <a:ext cx="2612166" cy="1006932"/>
            <a:chOff x="11522075" y="5251219"/>
            <a:chExt cx="2612166" cy="10069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A4971E-2AC3-044C-65B0-24675A847E40}"/>
                </a:ext>
              </a:extLst>
            </p:cNvPr>
            <p:cNvSpPr txBox="1"/>
            <p:nvPr/>
          </p:nvSpPr>
          <p:spPr>
            <a:xfrm>
              <a:off x="11522075" y="5251219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noProof="0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Data flow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BF19AC75-1E01-42A6-5777-0A5F83684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13768734" y="5161204"/>
              <a:ext cx="212432" cy="518583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782656E-B89E-5AE0-9721-397CC0A4FA04}"/>
                </a:ext>
              </a:extLst>
            </p:cNvPr>
            <p:cNvSpPr txBox="1"/>
            <p:nvPr/>
          </p:nvSpPr>
          <p:spPr>
            <a:xfrm>
              <a:off x="11522075" y="5589773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1D31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Core events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9C450B4-8842-DF81-B465-33FDBF736ACE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657" y="6098325"/>
              <a:ext cx="264037" cy="324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375C23A-BC23-B229-4AD7-902060C76EC9}"/>
                </a:ext>
              </a:extLst>
            </p:cNvPr>
            <p:cNvSpPr txBox="1"/>
            <p:nvPr/>
          </p:nvSpPr>
          <p:spPr>
            <a:xfrm>
              <a:off x="11522075" y="5919597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1D31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Linked parameters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B6DEFAF-3D3C-4BF3-9FD2-FB3D7AB8B066}"/>
                </a:ext>
              </a:extLst>
            </p:cNvPr>
            <p:cNvCxnSpPr>
              <a:cxnSpLocks/>
            </p:cNvCxnSpPr>
            <p:nvPr/>
          </p:nvCxnSpPr>
          <p:spPr>
            <a:xfrm>
              <a:off x="13691454" y="5763527"/>
              <a:ext cx="3669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F7EB3-9F99-C1B3-CEAD-7FF3E00005EF}"/>
              </a:ext>
            </a:extLst>
          </p:cNvPr>
          <p:cNvGrpSpPr/>
          <p:nvPr/>
        </p:nvGrpSpPr>
        <p:grpSpPr>
          <a:xfrm>
            <a:off x="10353482" y="2455821"/>
            <a:ext cx="477522" cy="696868"/>
            <a:chOff x="8797125" y="2554834"/>
            <a:chExt cx="477522" cy="69686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14EE0E2-A115-D655-7F28-0FCE8F5F1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38DB4DA-5630-681E-A582-0B9AFE57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F66075E-D7C1-8CA6-A45B-D4EC573A38BB}"/>
              </a:ext>
            </a:extLst>
          </p:cNvPr>
          <p:cNvSpPr/>
          <p:nvPr/>
        </p:nvSpPr>
        <p:spPr>
          <a:xfrm>
            <a:off x="1148717" y="2101046"/>
            <a:ext cx="2335677" cy="3210094"/>
          </a:xfrm>
          <a:prstGeom prst="roundRect">
            <a:avLst/>
          </a:prstGeom>
          <a:solidFill>
            <a:srgbClr val="F2F9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7B5F66-1A84-3DF1-FF22-B7F6639EAEFE}"/>
              </a:ext>
            </a:extLst>
          </p:cNvPr>
          <p:cNvSpPr txBox="1"/>
          <p:nvPr/>
        </p:nvSpPr>
        <p:spPr>
          <a:xfrm>
            <a:off x="1310360" y="2280402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Flexible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6005D9-A488-DFA3-5EAC-BCEE5094A539}"/>
              </a:ext>
            </a:extLst>
          </p:cNvPr>
          <p:cNvSpPr txBox="1"/>
          <p:nvPr/>
        </p:nvSpPr>
        <p:spPr>
          <a:xfrm>
            <a:off x="1310360" y="4760561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Performant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0AEF77-0373-924C-E358-797016AAE343}"/>
              </a:ext>
            </a:extLst>
          </p:cNvPr>
          <p:cNvSpPr txBox="1"/>
          <p:nvPr/>
        </p:nvSpPr>
        <p:spPr>
          <a:xfrm>
            <a:off x="1310361" y="2776434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Extensible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718F25-CA96-35CA-39ED-71A8BC17F462}"/>
              </a:ext>
            </a:extLst>
          </p:cNvPr>
          <p:cNvSpPr txBox="1"/>
          <p:nvPr/>
        </p:nvSpPr>
        <p:spPr>
          <a:xfrm>
            <a:off x="1310361" y="3768498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Linkable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A03427-ECD8-C3F4-6D60-ACDB10E8527B}"/>
              </a:ext>
            </a:extLst>
          </p:cNvPr>
          <p:cNvSpPr txBox="1"/>
          <p:nvPr/>
        </p:nvSpPr>
        <p:spPr>
          <a:xfrm>
            <a:off x="1310361" y="3272466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Distributable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81790C-2B9F-80EC-67C6-7B92995CB246}"/>
              </a:ext>
            </a:extLst>
          </p:cNvPr>
          <p:cNvSpPr txBox="1"/>
          <p:nvPr/>
        </p:nvSpPr>
        <p:spPr>
          <a:xfrm>
            <a:off x="1310361" y="4264530"/>
            <a:ext cx="2022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Configurable</a:t>
            </a:r>
          </a:p>
        </p:txBody>
      </p:sp>
      <p:pic>
        <p:nvPicPr>
          <p:cNvPr id="12" name="Picture 11" descr="A colorful hexagon with many triangles&#10;&#10;Description automatically generated">
            <a:extLst>
              <a:ext uri="{FF2B5EF4-FFF2-40B4-BE49-F238E27FC236}">
                <a16:creationId xmlns:a16="http://schemas.microsoft.com/office/drawing/2014/main" id="{A2528C60-4F63-E202-824D-4B3427152D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6469" y="755859"/>
            <a:ext cx="607925" cy="6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5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Architecture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6691F7-B82C-232F-7D24-F5E7412EF012}"/>
              </a:ext>
            </a:extLst>
          </p:cNvPr>
          <p:cNvSpPr/>
          <p:nvPr/>
        </p:nvSpPr>
        <p:spPr>
          <a:xfrm>
            <a:off x="1265681" y="3067731"/>
            <a:ext cx="8423563" cy="2481943"/>
          </a:xfrm>
          <a:prstGeom prst="roundRect">
            <a:avLst/>
          </a:prstGeom>
          <a:solidFill>
            <a:srgbClr val="F2F9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0B10C-0961-1B44-20FE-ABAAABABDF7C}"/>
              </a:ext>
            </a:extLst>
          </p:cNvPr>
          <p:cNvSpPr txBox="1"/>
          <p:nvPr/>
        </p:nvSpPr>
        <p:spPr>
          <a:xfrm>
            <a:off x="1356307" y="4077869"/>
            <a:ext cx="8811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Core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DBFF5B-4856-9498-FC99-5210E1B3698E}"/>
              </a:ext>
            </a:extLst>
          </p:cNvPr>
          <p:cNvCxnSpPr>
            <a:cxnSpLocks/>
          </p:cNvCxnSpPr>
          <p:nvPr/>
        </p:nvCxnSpPr>
        <p:spPr>
          <a:xfrm>
            <a:off x="2638008" y="1871317"/>
            <a:ext cx="58498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FC963A-253E-DFA6-726B-FDD31CD8417E}"/>
              </a:ext>
            </a:extLst>
          </p:cNvPr>
          <p:cNvCxnSpPr>
            <a:cxnSpLocks/>
          </p:cNvCxnSpPr>
          <p:nvPr/>
        </p:nvCxnSpPr>
        <p:spPr>
          <a:xfrm>
            <a:off x="2638008" y="1871317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69CDD6-CA34-F7B9-44DB-0B230DDD495A}"/>
              </a:ext>
            </a:extLst>
          </p:cNvPr>
          <p:cNvCxnSpPr>
            <a:cxnSpLocks/>
          </p:cNvCxnSpPr>
          <p:nvPr/>
        </p:nvCxnSpPr>
        <p:spPr>
          <a:xfrm>
            <a:off x="8487825" y="1871317"/>
            <a:ext cx="0" cy="2701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C58E20-39B2-4632-2DA5-F2D24B770DE3}"/>
              </a:ext>
            </a:extLst>
          </p:cNvPr>
          <p:cNvCxnSpPr>
            <a:cxnSpLocks/>
          </p:cNvCxnSpPr>
          <p:nvPr/>
        </p:nvCxnSpPr>
        <p:spPr>
          <a:xfrm>
            <a:off x="3789979" y="1932051"/>
            <a:ext cx="0" cy="2093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AF17F3-6741-592C-F5EC-DBF43C936137}"/>
              </a:ext>
            </a:extLst>
          </p:cNvPr>
          <p:cNvCxnSpPr>
            <a:cxnSpLocks/>
          </p:cNvCxnSpPr>
          <p:nvPr/>
        </p:nvCxnSpPr>
        <p:spPr>
          <a:xfrm>
            <a:off x="5316600" y="1931942"/>
            <a:ext cx="0" cy="20947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C54512-2450-B010-97B4-E3ACF042F6EB}"/>
              </a:ext>
            </a:extLst>
          </p:cNvPr>
          <p:cNvCxnSpPr>
            <a:cxnSpLocks/>
          </p:cNvCxnSpPr>
          <p:nvPr/>
        </p:nvCxnSpPr>
        <p:spPr>
          <a:xfrm>
            <a:off x="7183453" y="1934879"/>
            <a:ext cx="0" cy="20654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B09E1A-89B9-E57B-A1FA-FBD321124D5C}"/>
              </a:ext>
            </a:extLst>
          </p:cNvPr>
          <p:cNvSpPr txBox="1"/>
          <p:nvPr/>
        </p:nvSpPr>
        <p:spPr>
          <a:xfrm>
            <a:off x="1265681" y="1592682"/>
            <a:ext cx="1363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Plugins</a:t>
            </a:r>
          </a:p>
        </p:txBody>
      </p:sp>
      <p:sp>
        <p:nvSpPr>
          <p:cNvPr id="19" name="Data light">
            <a:extLst>
              <a:ext uri="{FF2B5EF4-FFF2-40B4-BE49-F238E27FC236}">
                <a16:creationId xmlns:a16="http://schemas.microsoft.com/office/drawing/2014/main" id="{83757B67-BF54-8C5D-4A0C-20385C5E7E5E}"/>
              </a:ext>
            </a:extLst>
          </p:cNvPr>
          <p:cNvSpPr/>
          <p:nvPr/>
        </p:nvSpPr>
        <p:spPr>
          <a:xfrm>
            <a:off x="3158710" y="3324731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Plugin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0D2755-AA35-2870-EE79-0BC125E7659F}"/>
              </a:ext>
            </a:extLst>
          </p:cNvPr>
          <p:cNvSpPr/>
          <p:nvPr/>
        </p:nvSpPr>
        <p:spPr>
          <a:xfrm>
            <a:off x="5202601" y="3324731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029758C-0177-350F-0C82-CAAE0E4B9538}"/>
              </a:ext>
            </a:extLst>
          </p:cNvPr>
          <p:cNvSpPr/>
          <p:nvPr/>
        </p:nvSpPr>
        <p:spPr>
          <a:xfrm>
            <a:off x="3158710" y="4437202"/>
            <a:ext cx="1123406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0317272-3950-9766-F771-1E5B997B8F5B}"/>
              </a:ext>
            </a:extLst>
          </p:cNvPr>
          <p:cNvSpPr/>
          <p:nvPr/>
        </p:nvSpPr>
        <p:spPr>
          <a:xfrm>
            <a:off x="5202601" y="4437202"/>
            <a:ext cx="1188719" cy="814018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2562C10-8D7E-F9F9-5F83-B681A33BBBF9}"/>
              </a:ext>
            </a:extLst>
          </p:cNvPr>
          <p:cNvSpPr/>
          <p:nvPr/>
        </p:nvSpPr>
        <p:spPr>
          <a:xfrm>
            <a:off x="7311804" y="3324730"/>
            <a:ext cx="1405475" cy="1926489"/>
          </a:xfrm>
          <a:prstGeom prst="roundRect">
            <a:avLst/>
          </a:prstGeom>
          <a:solidFill>
            <a:srgbClr val="DEF0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Workspace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Utilities</a:t>
            </a:r>
          </a:p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416F63-CA2A-3890-C8B2-71C8D320459D}"/>
              </a:ext>
            </a:extLst>
          </p:cNvPr>
          <p:cNvSpPr/>
          <p:nvPr/>
        </p:nvSpPr>
        <p:spPr>
          <a:xfrm>
            <a:off x="1644505" y="2138672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F85A71-B73A-D5A1-6339-30A254EF3534}"/>
              </a:ext>
            </a:extLst>
          </p:cNvPr>
          <p:cNvSpPr/>
          <p:nvPr/>
        </p:nvSpPr>
        <p:spPr>
          <a:xfrm>
            <a:off x="3173709" y="2139006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View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B24BA5-9596-8A0D-5C41-5D9E17091881}"/>
              </a:ext>
            </a:extLst>
          </p:cNvPr>
          <p:cNvSpPr/>
          <p:nvPr/>
        </p:nvSpPr>
        <p:spPr>
          <a:xfrm>
            <a:off x="4702913" y="2138897"/>
            <a:ext cx="1286493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9D23DD4-C814-5CFD-66BC-C7559B2AE0BC}"/>
              </a:ext>
            </a:extLst>
          </p:cNvPr>
          <p:cNvSpPr/>
          <p:nvPr/>
        </p:nvSpPr>
        <p:spPr>
          <a:xfrm>
            <a:off x="6395203" y="2133350"/>
            <a:ext cx="1525172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Loader/Writer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D368B9-2210-8030-043C-27FE2CADEC33}"/>
              </a:ext>
            </a:extLst>
          </p:cNvPr>
          <p:cNvSpPr/>
          <p:nvPr/>
        </p:nvSpPr>
        <p:spPr>
          <a:xfrm>
            <a:off x="8326172" y="2141834"/>
            <a:ext cx="1123406" cy="451087"/>
          </a:xfrm>
          <a:prstGeom prst="roundRect">
            <a:avLst/>
          </a:prstGeom>
          <a:noFill/>
          <a:ln w="28575">
            <a:solidFill>
              <a:srgbClr val="22B5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1D31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A6AB78-FFE1-A05E-8A8B-8B7D489E7FD8}"/>
              </a:ext>
            </a:extLst>
          </p:cNvPr>
          <p:cNvGrpSpPr/>
          <p:nvPr/>
        </p:nvGrpSpPr>
        <p:grpSpPr>
          <a:xfrm>
            <a:off x="5555486" y="2498065"/>
            <a:ext cx="477522" cy="696868"/>
            <a:chOff x="8797125" y="2554834"/>
            <a:chExt cx="477522" cy="696868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21F1978-98EE-5235-9A4B-1DAB360F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CFA0F647-AC51-5785-D5B3-B1F06223D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D0C658-5A2A-D2C6-80FA-682A72424231}"/>
              </a:ext>
            </a:extLst>
          </p:cNvPr>
          <p:cNvGrpSpPr/>
          <p:nvPr/>
        </p:nvGrpSpPr>
        <p:grpSpPr>
          <a:xfrm>
            <a:off x="3789947" y="2480807"/>
            <a:ext cx="477522" cy="696868"/>
            <a:chOff x="8797125" y="2554834"/>
            <a:chExt cx="477522" cy="696868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43C3133-231F-92C8-1CB8-EA6910BF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14C00F63-F5DA-32F8-1054-50BD01C0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B0497B-F90D-FF6B-CC88-2501DADAE9C5}"/>
              </a:ext>
            </a:extLst>
          </p:cNvPr>
          <p:cNvGrpSpPr/>
          <p:nvPr/>
        </p:nvGrpSpPr>
        <p:grpSpPr>
          <a:xfrm>
            <a:off x="2309720" y="2486459"/>
            <a:ext cx="477522" cy="696868"/>
            <a:chOff x="8797125" y="2554834"/>
            <a:chExt cx="477522" cy="696868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2748851-7B21-6F52-BACC-4FEA07F31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92138" y="2554834"/>
              <a:ext cx="282509" cy="689655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69F7DC85-EADD-06B1-A80D-1BEF2732E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8797125" y="2562047"/>
              <a:ext cx="282509" cy="689655"/>
            </a:xfrm>
            <a:prstGeom prst="rect">
              <a:avLst/>
            </a:prstGeom>
          </p:spPr>
        </p:pic>
      </p:grpSp>
      <p:pic>
        <p:nvPicPr>
          <p:cNvPr id="59" name="Graphic 58">
            <a:extLst>
              <a:ext uri="{FF2B5EF4-FFF2-40B4-BE49-F238E27FC236}">
                <a16:creationId xmlns:a16="http://schemas.microsoft.com/office/drawing/2014/main" id="{C108EBCA-32EC-1686-DEBA-76A2B405C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7565" y="2493673"/>
            <a:ext cx="282509" cy="68965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44BD251-A382-CEE6-F918-E39B2960F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478829" y="2498065"/>
            <a:ext cx="282509" cy="689655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08484F-4C92-E192-A2B9-222AFAB5DB32}"/>
              </a:ext>
            </a:extLst>
          </p:cNvPr>
          <p:cNvCxnSpPr>
            <a:cxnSpLocks/>
          </p:cNvCxnSpPr>
          <p:nvPr/>
        </p:nvCxnSpPr>
        <p:spPr>
          <a:xfrm>
            <a:off x="2206208" y="2589759"/>
            <a:ext cx="0" cy="209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9E42926-3858-0FF4-3452-5BD06B46F195}"/>
              </a:ext>
            </a:extLst>
          </p:cNvPr>
          <p:cNvCxnSpPr>
            <a:cxnSpLocks/>
          </p:cNvCxnSpPr>
          <p:nvPr/>
        </p:nvCxnSpPr>
        <p:spPr>
          <a:xfrm>
            <a:off x="2206208" y="2799461"/>
            <a:ext cx="6681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3A51BC5-7F1B-D377-44FC-B8709652A1E6}"/>
              </a:ext>
            </a:extLst>
          </p:cNvPr>
          <p:cNvCxnSpPr>
            <a:cxnSpLocks/>
          </p:cNvCxnSpPr>
          <p:nvPr/>
        </p:nvCxnSpPr>
        <p:spPr>
          <a:xfrm>
            <a:off x="8887875" y="2592921"/>
            <a:ext cx="0" cy="20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7CFE53E-623E-7269-2847-B07BC14620F0}"/>
              </a:ext>
            </a:extLst>
          </p:cNvPr>
          <p:cNvCxnSpPr>
            <a:cxnSpLocks/>
          </p:cNvCxnSpPr>
          <p:nvPr/>
        </p:nvCxnSpPr>
        <p:spPr>
          <a:xfrm>
            <a:off x="3735369" y="2590093"/>
            <a:ext cx="0" cy="209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3019E87-CDDE-74C4-8BF7-86174FEDD64D}"/>
              </a:ext>
            </a:extLst>
          </p:cNvPr>
          <p:cNvCxnSpPr>
            <a:cxnSpLocks/>
          </p:cNvCxnSpPr>
          <p:nvPr/>
        </p:nvCxnSpPr>
        <p:spPr>
          <a:xfrm>
            <a:off x="5386450" y="2589984"/>
            <a:ext cx="0" cy="209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40B2B81-24AF-3E82-BD9D-A869463F2043}"/>
              </a:ext>
            </a:extLst>
          </p:cNvPr>
          <p:cNvCxnSpPr>
            <a:cxnSpLocks/>
          </p:cNvCxnSpPr>
          <p:nvPr/>
        </p:nvCxnSpPr>
        <p:spPr>
          <a:xfrm>
            <a:off x="7160593" y="2592921"/>
            <a:ext cx="0" cy="206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9E620BB-4994-A92F-6EB2-6557571D593B}"/>
              </a:ext>
            </a:extLst>
          </p:cNvPr>
          <p:cNvCxnSpPr>
            <a:cxnSpLocks/>
          </p:cNvCxnSpPr>
          <p:nvPr/>
        </p:nvCxnSpPr>
        <p:spPr>
          <a:xfrm flipV="1">
            <a:off x="5385687" y="2799461"/>
            <a:ext cx="0" cy="268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0179F3-1EE6-9876-8419-E7C9DA35B064}"/>
              </a:ext>
            </a:extLst>
          </p:cNvPr>
          <p:cNvGrpSpPr/>
          <p:nvPr/>
        </p:nvGrpSpPr>
        <p:grpSpPr>
          <a:xfrm>
            <a:off x="8487825" y="299974"/>
            <a:ext cx="2612166" cy="1006932"/>
            <a:chOff x="11522075" y="5251219"/>
            <a:chExt cx="2612166" cy="1006932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A4971E-2AC3-044C-65B0-24675A847E40}"/>
                </a:ext>
              </a:extLst>
            </p:cNvPr>
            <p:cNvSpPr txBox="1"/>
            <p:nvPr/>
          </p:nvSpPr>
          <p:spPr>
            <a:xfrm>
              <a:off x="11522075" y="5251219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lang="en-US" sz="1600" noProof="0" dirty="0">
                  <a:solidFill>
                    <a:srgbClr val="1D3160"/>
                  </a:solidFill>
                  <a:latin typeface="Tahoma"/>
                  <a:ea typeface="Tahoma"/>
                  <a:cs typeface="Tahoma"/>
                  <a:sym typeface="Tahoma"/>
                </a:rPr>
                <a:t>Data flow</a:t>
              </a:r>
              <a:endPara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BF19AC75-1E01-42A6-5777-0A5F83684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13768734" y="5161204"/>
              <a:ext cx="212432" cy="518583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782656E-B89E-5AE0-9721-397CC0A4FA04}"/>
                </a:ext>
              </a:extLst>
            </p:cNvPr>
            <p:cNvSpPr txBox="1"/>
            <p:nvPr/>
          </p:nvSpPr>
          <p:spPr>
            <a:xfrm>
              <a:off x="11522075" y="5589773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1D31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Core events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9C450B4-8842-DF81-B465-33FDBF736ACE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657" y="6098325"/>
              <a:ext cx="264037" cy="324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375C23A-BC23-B229-4AD7-902060C76EC9}"/>
                </a:ext>
              </a:extLst>
            </p:cNvPr>
            <p:cNvSpPr txBox="1"/>
            <p:nvPr/>
          </p:nvSpPr>
          <p:spPr>
            <a:xfrm>
              <a:off x="11522075" y="5919597"/>
              <a:ext cx="202202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30B35"/>
                </a:buClr>
                <a:buSzPts val="2160"/>
                <a:tabLst/>
                <a:defRPr/>
              </a:pPr>
              <a:r>
                <a:rPr kumimoji="0" 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1D316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Linked parameters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B6DEFAF-3D3C-4BF3-9FD2-FB3D7AB8B066}"/>
                </a:ext>
              </a:extLst>
            </p:cNvPr>
            <p:cNvCxnSpPr>
              <a:cxnSpLocks/>
            </p:cNvCxnSpPr>
            <p:nvPr/>
          </p:nvCxnSpPr>
          <p:spPr>
            <a:xfrm>
              <a:off x="13691454" y="5763527"/>
              <a:ext cx="3669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" name="Graphic 80">
            <a:extLst>
              <a:ext uri="{FF2B5EF4-FFF2-40B4-BE49-F238E27FC236}">
                <a16:creationId xmlns:a16="http://schemas.microsoft.com/office/drawing/2014/main" id="{2A5DBF41-0245-40EF-D9FC-8CD55714B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7335" y="874930"/>
            <a:ext cx="580214" cy="4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359AEAF-CF94-3708-A32A-B0372760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AA3DF-6D11-5D67-7222-65FDE5D4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229" y="3626192"/>
            <a:ext cx="4611511" cy="2593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FE305-86E0-9BDC-334F-B1AE248CD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92" y="820022"/>
            <a:ext cx="4611511" cy="2593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11BE3-F94A-982C-74A3-9F58BBE42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13416" y="646112"/>
            <a:ext cx="4611511" cy="2593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999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C3BD09-50BE-0C35-8840-C6E2B745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08" y="4183052"/>
            <a:ext cx="2421090" cy="136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17367-9D7A-89B9-A24B-7F4316B79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076" y="4183052"/>
            <a:ext cx="2421090" cy="136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05EE3-4A04-9CA0-8B61-97CE3D38A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216341" y="4189261"/>
            <a:ext cx="2421090" cy="136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el">
            <a:extLst>
              <a:ext uri="{FF2B5EF4-FFF2-40B4-BE49-F238E27FC236}">
                <a16:creationId xmlns:a16="http://schemas.microsoft.com/office/drawing/2014/main" id="{A4F217AD-226B-FC54-B053-6B16742C7E9B}"/>
              </a:ext>
            </a:extLst>
          </p:cNvPr>
          <p:cNvSpPr/>
          <p:nvPr/>
        </p:nvSpPr>
        <p:spPr>
          <a:xfrm rot="431323">
            <a:off x="9553888" y="2815204"/>
            <a:ext cx="813396" cy="517615"/>
          </a:xfrm>
          <a:prstGeom prst="ellipse">
            <a:avLst/>
          </a:prstGeom>
          <a:solidFill>
            <a:srgbClr val="F2F9F4"/>
          </a:solidFill>
          <a:ln w="28575">
            <a:solidFill>
              <a:srgbClr val="C5E6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A57D00B-53FB-9599-2D9E-D901D45A4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1922" y="2011985"/>
            <a:ext cx="1866718" cy="150871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F9DD62A-C363-34D5-1885-1F1E8D5B4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1922" y="2011987"/>
            <a:ext cx="1866717" cy="15087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A932FC2-9592-C4AA-D973-3B58E3185B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01816" y="1989589"/>
            <a:ext cx="1559860" cy="150871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0942C56-D261-2984-44F7-65DAD60C7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01815" y="1989590"/>
            <a:ext cx="1559860" cy="150871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0F7F99-8522-DCA3-38A8-8C7E220240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8648296" y="944401"/>
            <a:ext cx="603863" cy="147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0701F-F530-6FC6-48F1-0F8BE6464555}"/>
              </a:ext>
            </a:extLst>
          </p:cNvPr>
          <p:cNvSpPr txBox="1"/>
          <p:nvPr/>
        </p:nvSpPr>
        <p:spPr>
          <a:xfrm>
            <a:off x="918043" y="1851643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Re-use analytical and visual tools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D89D842-F6B7-E97D-AE97-DAF3297D0291}"/>
              </a:ext>
            </a:extLst>
          </p:cNvPr>
          <p:cNvCxnSpPr>
            <a:cxnSpLocks/>
          </p:cNvCxnSpPr>
          <p:nvPr/>
        </p:nvCxnSpPr>
        <p:spPr>
          <a:xfrm flipH="1" flipV="1">
            <a:off x="8638441" y="2803892"/>
            <a:ext cx="842111" cy="138354"/>
          </a:xfrm>
          <a:prstGeom prst="straightConnector1">
            <a:avLst/>
          </a:prstGeom>
          <a:ln w="31750">
            <a:solidFill>
              <a:srgbClr val="C6E5D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F99D1B2-207C-D3D1-9BB3-5FD6BFAFD339}"/>
              </a:ext>
            </a:extLst>
          </p:cNvPr>
          <p:cNvSpPr txBox="1"/>
          <p:nvPr/>
        </p:nvSpPr>
        <p:spPr>
          <a:xfrm>
            <a:off x="918043" y="2480581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Facilitate rapid construction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BE726-2E83-AFA0-9FD4-C53538ED6F04}"/>
              </a:ext>
            </a:extLst>
          </p:cNvPr>
          <p:cNvSpPr txBox="1"/>
          <p:nvPr/>
        </p:nvSpPr>
        <p:spPr>
          <a:xfrm>
            <a:off x="918043" y="3109519"/>
            <a:ext cx="5161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A30B35"/>
              </a:buClr>
              <a:buSzPts val="2160"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Share setups and results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7162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F8139-1E82-68A8-D437-4387EE88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Context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BBB024D-CC24-41A6-FD96-644D63EA4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6267" y="2421625"/>
            <a:ext cx="1546790" cy="126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57A08-E9DB-5208-B1CB-E74339EB2768}"/>
              </a:ext>
            </a:extLst>
          </p:cNvPr>
          <p:cNvSpPr txBox="1"/>
          <p:nvPr/>
        </p:nvSpPr>
        <p:spPr>
          <a:xfrm>
            <a:off x="1250868" y="4144972"/>
            <a:ext cx="278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A30B35"/>
              </a:buClr>
              <a:buSzPts val="2160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Intended users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8FB1C9-ECD3-A9E8-40C2-4E949E35B578}"/>
              </a:ext>
            </a:extLst>
          </p:cNvPr>
          <p:cNvSpPr txBox="1"/>
          <p:nvPr/>
        </p:nvSpPr>
        <p:spPr>
          <a:xfrm>
            <a:off x="4450052" y="4144972"/>
            <a:ext cx="28669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A30B35"/>
              </a:buClr>
              <a:buSzPts val="2160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Goals &amp; problems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FDDCE-CF92-4E3E-B30F-B309142E50F3}"/>
              </a:ext>
            </a:extLst>
          </p:cNvPr>
          <p:cNvSpPr txBox="1"/>
          <p:nvPr/>
        </p:nvSpPr>
        <p:spPr>
          <a:xfrm>
            <a:off x="7986584" y="4103885"/>
            <a:ext cx="2506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A30B35"/>
              </a:buClr>
              <a:buSzPts val="2160"/>
              <a:defRPr/>
            </a:pPr>
            <a:r>
              <a:rPr lang="en-US" sz="24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Software design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A8EF0EA-513A-EC07-F53A-5010A0BA1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4227" y="2125913"/>
            <a:ext cx="2018144" cy="18611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F7B8A5B-A83D-6B24-F0A8-FD18F6817F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09018" y="2009119"/>
            <a:ext cx="2271433" cy="209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87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of ManiVault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F1DB99-C1CD-F490-141C-C2A850DB4CE8}"/>
              </a:ext>
            </a:extLst>
          </p:cNvPr>
          <p:cNvSpPr/>
          <p:nvPr/>
        </p:nvSpPr>
        <p:spPr>
          <a:xfrm>
            <a:off x="1872761" y="2264644"/>
            <a:ext cx="8115300" cy="899132"/>
          </a:xfrm>
          <a:prstGeom prst="roundRect">
            <a:avLst/>
          </a:prstGeom>
          <a:solidFill>
            <a:srgbClr val="F2F9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B9633-3DF7-180A-8506-1E1879A3A162}"/>
              </a:ext>
            </a:extLst>
          </p:cNvPr>
          <p:cNvSpPr txBox="1"/>
          <p:nvPr/>
        </p:nvSpPr>
        <p:spPr>
          <a:xfrm>
            <a:off x="4305889" y="1707686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Target Audiences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6A43282-34E8-146B-3DC3-94B543AB7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5314" y="1550380"/>
            <a:ext cx="857250" cy="79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140C9-1523-7259-47F3-F9E45E842064}"/>
              </a:ext>
            </a:extLst>
          </p:cNvPr>
          <p:cNvSpPr txBox="1"/>
          <p:nvPr/>
        </p:nvSpPr>
        <p:spPr>
          <a:xfrm>
            <a:off x="2184246" y="2514155"/>
            <a:ext cx="138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BD59-3F40-119D-77F4-96DF9DEE7A51}"/>
              </a:ext>
            </a:extLst>
          </p:cNvPr>
          <p:cNvSpPr txBox="1"/>
          <p:nvPr/>
        </p:nvSpPr>
        <p:spPr>
          <a:xfrm>
            <a:off x="4754651" y="2514155"/>
            <a:ext cx="167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Practitioner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AB30B-6FC6-1F03-67C2-45A0B01B65E3}"/>
              </a:ext>
            </a:extLst>
          </p:cNvPr>
          <p:cNvSpPr txBox="1"/>
          <p:nvPr/>
        </p:nvSpPr>
        <p:spPr>
          <a:xfrm>
            <a:off x="7037231" y="2517914"/>
            <a:ext cx="281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 </a:t>
            </a: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Designer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D3816-C9C1-F099-47DD-89CDD59368CD}"/>
              </a:ext>
            </a:extLst>
          </p:cNvPr>
          <p:cNvSpPr txBox="1"/>
          <p:nvPr/>
        </p:nvSpPr>
        <p:spPr>
          <a:xfrm>
            <a:off x="4047543" y="5134411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 Objectives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E34CBB-AD5D-DBA0-2863-66E5F6DF4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6643" y="5051145"/>
            <a:ext cx="681175" cy="6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17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of ManiVault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0CE71B-004B-0B98-1976-B473FC3C1B59}"/>
              </a:ext>
            </a:extLst>
          </p:cNvPr>
          <p:cNvSpPr/>
          <p:nvPr/>
        </p:nvSpPr>
        <p:spPr>
          <a:xfrm>
            <a:off x="1872761" y="2340954"/>
            <a:ext cx="2040713" cy="2710191"/>
          </a:xfrm>
          <a:prstGeom prst="roundRect">
            <a:avLst/>
          </a:prstGeom>
          <a:solidFill>
            <a:srgbClr val="F2F9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B9633-3DF7-180A-8506-1E1879A3A162}"/>
              </a:ext>
            </a:extLst>
          </p:cNvPr>
          <p:cNvSpPr txBox="1"/>
          <p:nvPr/>
        </p:nvSpPr>
        <p:spPr>
          <a:xfrm>
            <a:off x="4305889" y="1707686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Target Audiences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1CBE0-7D65-B454-CCF0-B2162922BC59}"/>
              </a:ext>
            </a:extLst>
          </p:cNvPr>
          <p:cNvSpPr txBox="1"/>
          <p:nvPr/>
        </p:nvSpPr>
        <p:spPr>
          <a:xfrm>
            <a:off x="4047543" y="5134411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 Objectives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AA8D6F-60DC-9B35-1B8D-B7E50C9A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6643" y="5051145"/>
            <a:ext cx="681175" cy="628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A43282-34E8-146B-3DC3-94B543AB7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5314" y="1550380"/>
            <a:ext cx="857250" cy="79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140C9-1523-7259-47F3-F9E45E842064}"/>
              </a:ext>
            </a:extLst>
          </p:cNvPr>
          <p:cNvSpPr txBox="1"/>
          <p:nvPr/>
        </p:nvSpPr>
        <p:spPr>
          <a:xfrm>
            <a:off x="2184246" y="2514155"/>
            <a:ext cx="138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BD59-3F40-119D-77F4-96DF9DEE7A51}"/>
              </a:ext>
            </a:extLst>
          </p:cNvPr>
          <p:cNvSpPr txBox="1"/>
          <p:nvPr/>
        </p:nvSpPr>
        <p:spPr>
          <a:xfrm>
            <a:off x="4754651" y="2514155"/>
            <a:ext cx="167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Practitioner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AB30B-6FC6-1F03-67C2-45A0B01B65E3}"/>
              </a:ext>
            </a:extLst>
          </p:cNvPr>
          <p:cNvSpPr txBox="1"/>
          <p:nvPr/>
        </p:nvSpPr>
        <p:spPr>
          <a:xfrm>
            <a:off x="7037231" y="2517914"/>
            <a:ext cx="281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 </a:t>
            </a: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Designer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3FC74-CA8A-080B-597D-4BFB63948FD8}"/>
              </a:ext>
            </a:extLst>
          </p:cNvPr>
          <p:cNvSpPr txBox="1"/>
          <p:nvPr/>
        </p:nvSpPr>
        <p:spPr>
          <a:xfrm>
            <a:off x="1877949" y="3929742"/>
            <a:ext cx="2022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Implement: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Visualizations 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algorithms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C3CDB6-4BC5-67B8-1C09-40EF5CD5B544}"/>
              </a:ext>
            </a:extLst>
          </p:cNvPr>
          <p:cNvCxnSpPr/>
          <p:nvPr/>
        </p:nvCxnSpPr>
        <p:spPr>
          <a:xfrm>
            <a:off x="2874780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756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6512-DE75-6C92-B48B-9E526B6A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of ManiVault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0CE71B-004B-0B98-1976-B473FC3C1B59}"/>
              </a:ext>
            </a:extLst>
          </p:cNvPr>
          <p:cNvSpPr/>
          <p:nvPr/>
        </p:nvSpPr>
        <p:spPr>
          <a:xfrm>
            <a:off x="4563204" y="2340954"/>
            <a:ext cx="2040713" cy="2710191"/>
          </a:xfrm>
          <a:prstGeom prst="roundRect">
            <a:avLst/>
          </a:prstGeom>
          <a:solidFill>
            <a:srgbClr val="F2F9F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B9633-3DF7-180A-8506-1E1879A3A162}"/>
              </a:ext>
            </a:extLst>
          </p:cNvPr>
          <p:cNvSpPr txBox="1"/>
          <p:nvPr/>
        </p:nvSpPr>
        <p:spPr>
          <a:xfrm>
            <a:off x="4305889" y="1707686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Target Audiences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71CBE0-7D65-B454-CCF0-B2162922BC59}"/>
              </a:ext>
            </a:extLst>
          </p:cNvPr>
          <p:cNvSpPr txBox="1"/>
          <p:nvPr/>
        </p:nvSpPr>
        <p:spPr>
          <a:xfrm>
            <a:off x="4047543" y="5134411"/>
            <a:ext cx="291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User Objectives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AA8D6F-60DC-9B35-1B8D-B7E50C9A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6643" y="5051145"/>
            <a:ext cx="681175" cy="6281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6A43282-34E8-146B-3DC3-94B543AB7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5314" y="1550380"/>
            <a:ext cx="857250" cy="790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140C9-1523-7259-47F3-F9E45E842064}"/>
              </a:ext>
            </a:extLst>
          </p:cNvPr>
          <p:cNvSpPr txBox="1"/>
          <p:nvPr/>
        </p:nvSpPr>
        <p:spPr>
          <a:xfrm>
            <a:off x="2184246" y="2514155"/>
            <a:ext cx="1381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Developer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3BD59-3F40-119D-77F4-96DF9DEE7A51}"/>
              </a:ext>
            </a:extLst>
          </p:cNvPr>
          <p:cNvSpPr txBox="1"/>
          <p:nvPr/>
        </p:nvSpPr>
        <p:spPr>
          <a:xfrm>
            <a:off x="4754651" y="2514155"/>
            <a:ext cx="1671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Practitioner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2AB30B-6FC6-1F03-67C2-45A0B01B65E3}"/>
              </a:ext>
            </a:extLst>
          </p:cNvPr>
          <p:cNvSpPr txBox="1"/>
          <p:nvPr/>
        </p:nvSpPr>
        <p:spPr>
          <a:xfrm>
            <a:off x="7037231" y="2517914"/>
            <a:ext cx="28182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Application </a:t>
            </a: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Designer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1D316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3FC74-CA8A-080B-597D-4BFB63948FD8}"/>
              </a:ext>
            </a:extLst>
          </p:cNvPr>
          <p:cNvSpPr txBox="1"/>
          <p:nvPr/>
        </p:nvSpPr>
        <p:spPr>
          <a:xfrm>
            <a:off x="1877949" y="3929742"/>
            <a:ext cx="2022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Implement: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Visualizations &amp;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algorithms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C3CDB6-4BC5-67B8-1C09-40EF5CD5B544}"/>
              </a:ext>
            </a:extLst>
          </p:cNvPr>
          <p:cNvCxnSpPr/>
          <p:nvPr/>
        </p:nvCxnSpPr>
        <p:spPr>
          <a:xfrm>
            <a:off x="2874780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2AAEF4-BAC1-1723-9BC5-0229786660F0}"/>
              </a:ext>
            </a:extLst>
          </p:cNvPr>
          <p:cNvSpPr txBox="1"/>
          <p:nvPr/>
        </p:nvSpPr>
        <p:spPr>
          <a:xfrm>
            <a:off x="4900651" y="3909294"/>
            <a:ext cx="13810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Analyze,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lang="en-US" sz="2000" dirty="0">
                <a:solidFill>
                  <a:srgbClr val="1D3160"/>
                </a:solidFill>
                <a:latin typeface="Tahoma"/>
                <a:ea typeface="Tahoma"/>
                <a:cs typeface="Tahoma"/>
                <a:sym typeface="Tahoma"/>
              </a:rPr>
              <a:t>explore,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0B35"/>
              </a:buClr>
              <a:buSzPts val="2160"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1D316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share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4C119-7381-BEAE-C975-CF1B35947A0E}"/>
              </a:ext>
            </a:extLst>
          </p:cNvPr>
          <p:cNvCxnSpPr/>
          <p:nvPr/>
        </p:nvCxnSpPr>
        <p:spPr>
          <a:xfrm>
            <a:off x="5590197" y="3128006"/>
            <a:ext cx="0" cy="677008"/>
          </a:xfrm>
          <a:prstGeom prst="straightConnector1">
            <a:avLst/>
          </a:prstGeom>
          <a:ln w="31750">
            <a:solidFill>
              <a:srgbClr val="676767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827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VIS-22">
      <a:dk1>
        <a:srgbClr val="1D3160"/>
      </a:dk1>
      <a:lt1>
        <a:srgbClr val="2473B6"/>
      </a:lt1>
      <a:dk2>
        <a:srgbClr val="000000"/>
      </a:dk2>
      <a:lt2>
        <a:srgbClr val="FFFFFF"/>
      </a:lt2>
      <a:accent1>
        <a:srgbClr val="A30B35"/>
      </a:accent1>
      <a:accent2>
        <a:srgbClr val="F15822"/>
      </a:accent2>
      <a:accent3>
        <a:srgbClr val="FDBB3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2300</Words>
  <Application>Microsoft Office PowerPoint</Application>
  <PresentationFormat>Custom</PresentationFormat>
  <Paragraphs>480</Paragraphs>
  <Slides>33</Slides>
  <Notes>29</Notes>
  <HiddenSlides>2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Tahoma</vt:lpstr>
      <vt:lpstr>Wingdings</vt:lpstr>
      <vt:lpstr>Arial</vt:lpstr>
      <vt:lpstr>Blank Presentation</vt:lpstr>
      <vt:lpstr>ManiVault:  A Flexible and Extensible Visual Analytics Framework for High-Dimensional Data</vt:lpstr>
      <vt:lpstr>ManiVault</vt:lpstr>
      <vt:lpstr>ManiVault</vt:lpstr>
      <vt:lpstr>Motivation</vt:lpstr>
      <vt:lpstr>Goals</vt:lpstr>
      <vt:lpstr>General Context</vt:lpstr>
      <vt:lpstr>Users of ManiVault</vt:lpstr>
      <vt:lpstr>Users of ManiVault</vt:lpstr>
      <vt:lpstr>Users of ManiVault</vt:lpstr>
      <vt:lpstr>Users of ManiVault</vt:lpstr>
      <vt:lpstr>Users of ManiVault</vt:lpstr>
      <vt:lpstr>Design considerations</vt:lpstr>
      <vt:lpstr>Software Architecture</vt:lpstr>
      <vt:lpstr>Software Architecture</vt:lpstr>
      <vt:lpstr>Software Architecture</vt:lpstr>
      <vt:lpstr>Software Architecture</vt:lpstr>
      <vt:lpstr>Software Architecture</vt:lpstr>
      <vt:lpstr>Software Architecture</vt:lpstr>
      <vt:lpstr>Action system</vt:lpstr>
      <vt:lpstr>Action system</vt:lpstr>
      <vt:lpstr>Action system</vt:lpstr>
      <vt:lpstr>Action system</vt:lpstr>
      <vt:lpstr>Action system</vt:lpstr>
      <vt:lpstr>Action system</vt:lpstr>
      <vt:lpstr>Action system</vt:lpstr>
      <vt:lpstr>Action system</vt:lpstr>
      <vt:lpstr>Plugins &amp; Functionalities</vt:lpstr>
      <vt:lpstr>ManiVault in practice</vt:lpstr>
      <vt:lpstr>ManiVault in practice</vt:lpstr>
      <vt:lpstr>Conclusion</vt:lpstr>
      <vt:lpstr>ManiVault is open-source!</vt:lpstr>
      <vt:lpstr>ManiVault</vt:lpstr>
      <vt:lpstr>Software Architecture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ManiVault:  A Flexible and Extensible Visual Analytics Framework for High-Dimensional Data</dc:title>
  <dc:creator>Melissa Kingman</dc:creator>
  <cp:lastModifiedBy>Alexander Vieth</cp:lastModifiedBy>
  <cp:revision>180</cp:revision>
  <dcterms:created xsi:type="dcterms:W3CDTF">2008-06-27T17:43:02Z</dcterms:created>
  <dcterms:modified xsi:type="dcterms:W3CDTF">2023-10-24T23:16:15Z</dcterms:modified>
</cp:coreProperties>
</file>