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71" r:id="rId3"/>
    <p:sldId id="336" r:id="rId4"/>
    <p:sldId id="352" r:id="rId5"/>
    <p:sldId id="340" r:id="rId6"/>
    <p:sldId id="341" r:id="rId7"/>
    <p:sldId id="342" r:id="rId8"/>
    <p:sldId id="337" r:id="rId9"/>
    <p:sldId id="355" r:id="rId10"/>
    <p:sldId id="377" r:id="rId11"/>
    <p:sldId id="335" r:id="rId12"/>
    <p:sldId id="381" r:id="rId13"/>
    <p:sldId id="383" r:id="rId14"/>
    <p:sldId id="339" r:id="rId15"/>
    <p:sldId id="361" r:id="rId16"/>
    <p:sldId id="343" r:id="rId17"/>
    <p:sldId id="385" r:id="rId18"/>
    <p:sldId id="362" r:id="rId19"/>
    <p:sldId id="344" r:id="rId20"/>
    <p:sldId id="356" r:id="rId21"/>
    <p:sldId id="357" r:id="rId22"/>
    <p:sldId id="358" r:id="rId23"/>
    <p:sldId id="346" r:id="rId24"/>
    <p:sldId id="363" r:id="rId25"/>
    <p:sldId id="348" r:id="rId26"/>
    <p:sldId id="373" r:id="rId27"/>
    <p:sldId id="374" r:id="rId28"/>
    <p:sldId id="369" r:id="rId29"/>
    <p:sldId id="366" r:id="rId30"/>
    <p:sldId id="365" r:id="rId31"/>
    <p:sldId id="349" r:id="rId32"/>
    <p:sldId id="350" r:id="rId33"/>
    <p:sldId id="3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5EF03"/>
    <a:srgbClr val="C0009B"/>
    <a:srgbClr val="FC9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65464" autoAdjust="0"/>
  </p:normalViewPr>
  <p:slideViewPr>
    <p:cSldViewPr snapToGrid="0">
      <p:cViewPr>
        <p:scale>
          <a:sx n="61" d="100"/>
          <a:sy n="61" d="100"/>
        </p:scale>
        <p:origin x="152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9BCC-8B50-412F-B4C2-32A95EE9A06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30653-88EA-43A9-95DE-B6711618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8.wmf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en-NL" sz="18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62025" algn="l"/>
              </a:tabLst>
            </a:pPr>
            <a:endParaRPr lang="en-US" sz="18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31D416-CDED-46C5-8D16-646C75B7B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20178"/>
              </p:ext>
            </p:extLst>
          </p:nvPr>
        </p:nvGraphicFramePr>
        <p:xfrm>
          <a:off x="3244850" y="4470400"/>
          <a:ext cx="368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280" imgH="203040" progId="Equation.DSMT4">
                  <p:embed/>
                </p:oleObj>
              </mc:Choice>
              <mc:Fallback>
                <p:oleObj name="Equation" r:id="rId3" imgW="368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4850" y="4470400"/>
                        <a:ext cx="368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54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2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6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1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83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6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7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1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0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96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4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30653-88EA-43A9-95DE-B67116189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C5429E2E-58F6-41E8-8568-DA7920B71A42}" type="datetime1">
              <a:rPr lang="en-US" smtClean="0"/>
              <a:t>1/30/2023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29768" y="6354347"/>
            <a:ext cx="562232" cy="365125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0DF2B-5BB0-4469-B6B1-B7A70EEDC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9481731" y="6356350"/>
            <a:ext cx="1629032" cy="365125"/>
          </a:xfrm>
        </p:spPr>
        <p:txBody>
          <a:bodyPr/>
          <a:lstStyle>
            <a:lvl1pPr algn="r">
              <a:defRPr/>
            </a:lvl1pPr>
          </a:lstStyle>
          <a:p>
            <a:fld id="{A66FC904-EE75-4A49-837A-218FF124EC8E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29768" y="6356349"/>
            <a:ext cx="56223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0DF2B-5BB0-4469-B6B1-B7A70EEDC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2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30F9-CC4A-4C8E-9EF7-B2813B1336F8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29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DF2B-5BB0-4469-B6B1-B7A70EED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41.png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0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3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9.wmf"/><Relationship Id="rId18" Type="http://schemas.openxmlformats.org/officeDocument/2006/relationships/image" Target="../media/image62.wmf"/><Relationship Id="rId3" Type="http://schemas.openxmlformats.org/officeDocument/2006/relationships/image" Target="../media/image54.pn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7.wmf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6.wmf"/><Relationship Id="rId17" Type="http://schemas.openxmlformats.org/officeDocument/2006/relationships/image" Target="../media/image68.emf"/><Relationship Id="rId2" Type="http://schemas.openxmlformats.org/officeDocument/2006/relationships/notesSlide" Target="../notesSlides/notesSlide22.xml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60.png"/><Relationship Id="rId10" Type="http://schemas.openxmlformats.org/officeDocument/2006/relationships/image" Target="../media/image54.png"/><Relationship Id="rId4" Type="http://schemas.openxmlformats.org/officeDocument/2006/relationships/image" Target="../media/image63.wmf"/><Relationship Id="rId9" Type="http://schemas.openxmlformats.org/officeDocument/2006/relationships/image" Target="../media/image65.png"/><Relationship Id="rId14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hyperlink" Target="https://vcg.leeds.ac.uk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aphics.tudelft.nl/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51BF3-F8BA-4D9E-8FE3-57592099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93" y="3102015"/>
            <a:ext cx="10455707" cy="27067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109"/>
            <a:ext cx="11127928" cy="170396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Stereo-Consistent  Screen-Space 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Occlusion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-145296" y="1888058"/>
            <a:ext cx="11704014" cy="404450"/>
          </a:xfrm>
        </p:spPr>
        <p:txBody>
          <a:bodyPr>
            <a:normAutofit/>
          </a:bodyPr>
          <a:lstStyle/>
          <a:p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Peiteng Shi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Markus Billeter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Elmar Eisemann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39204" y="2423168"/>
            <a:ext cx="9997134" cy="1005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Delft University of Technology, the Netherlands</a:t>
            </a:r>
          </a:p>
          <a:p>
            <a:pPr marL="0" indent="0">
              <a:buNone/>
            </a:pP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Leeds, United Kingdom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5FB69-16D3-4CB1-A21C-DD5FED23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8349E-266D-4873-A7BE-8EB37EA1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888" y="1228684"/>
            <a:ext cx="3685554" cy="1970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0B998-D41C-471B-B82F-89AC27B0B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0" y="1207269"/>
            <a:ext cx="5706284" cy="203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 Raw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03635-ABEC-4007-B8A8-0DE0C189F716}"/>
              </a:ext>
            </a:extLst>
          </p:cNvPr>
          <p:cNvSpPr txBox="1"/>
          <p:nvPr/>
        </p:nvSpPr>
        <p:spPr>
          <a:xfrm>
            <a:off x="6872758" y="3122893"/>
            <a:ext cx="10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F3921-F10F-473C-AA26-30AA42161610}"/>
              </a:ext>
            </a:extLst>
          </p:cNvPr>
          <p:cNvSpPr txBox="1"/>
          <p:nvPr/>
        </p:nvSpPr>
        <p:spPr>
          <a:xfrm>
            <a:off x="8743950" y="3149556"/>
            <a:ext cx="10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30538E-DA19-452C-9F6F-5EE082CF6989}"/>
              </a:ext>
            </a:extLst>
          </p:cNvPr>
          <p:cNvGrpSpPr/>
          <p:nvPr/>
        </p:nvGrpSpPr>
        <p:grpSpPr>
          <a:xfrm>
            <a:off x="118783" y="3429001"/>
            <a:ext cx="10181474" cy="2228498"/>
            <a:chOff x="118783" y="3429001"/>
            <a:chExt cx="10181474" cy="22284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95162D-7727-4365-AC60-2F701263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388"/>
            <a:stretch/>
          </p:blipFill>
          <p:spPr>
            <a:xfrm>
              <a:off x="118783" y="3520577"/>
              <a:ext cx="5706284" cy="20529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6E8F8A-1886-4936-91B6-2DF547519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5834" y="3429001"/>
              <a:ext cx="3954423" cy="17511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1B71BB-204A-4A9F-B1BE-8646D105B9F1}"/>
                </a:ext>
              </a:extLst>
            </p:cNvPr>
            <p:cNvSpPr txBox="1"/>
            <p:nvPr/>
          </p:nvSpPr>
          <p:spPr>
            <a:xfrm>
              <a:off x="6872758" y="5318945"/>
              <a:ext cx="108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B61774-DEC1-4219-875F-CBC262F7BEF2}"/>
                </a:ext>
              </a:extLst>
            </p:cNvPr>
            <p:cNvSpPr txBox="1"/>
            <p:nvPr/>
          </p:nvSpPr>
          <p:spPr>
            <a:xfrm>
              <a:off x="8743950" y="5267482"/>
              <a:ext cx="1086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0D223AA-64D2-472F-9BE6-F8111F1DA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834" y="681023"/>
            <a:ext cx="3954423" cy="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6D33A3-1D8F-4A53-B91C-55C0BBD4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59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1B8B7-081C-4DEA-B3E8-A55E1428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50418-719A-44E4-A234-BE9BCCE1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28" y="1602854"/>
            <a:ext cx="4500640" cy="545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6AB9D-BF6F-43E7-B039-6701533E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75" y="2605169"/>
            <a:ext cx="5302752" cy="2304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A8F7D-D9D1-4FA2-9EF3-2B33CF900160}"/>
              </a:ext>
            </a:extLst>
          </p:cNvPr>
          <p:cNvSpPr txBox="1"/>
          <p:nvPr/>
        </p:nvSpPr>
        <p:spPr>
          <a:xfrm>
            <a:off x="472835" y="1646873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samples on a 3D disk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7A9B2-0F81-4C68-B74B-EBE6AE5A823B}"/>
              </a:ext>
            </a:extLst>
          </p:cNvPr>
          <p:cNvSpPr/>
          <p:nvPr/>
        </p:nvSpPr>
        <p:spPr>
          <a:xfrm>
            <a:off x="83953" y="1678763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69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6D33A3-1D8F-4A53-B91C-55C0BBD4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59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1B8B7-081C-4DEA-B3E8-A55E1428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50418-719A-44E4-A234-BE9BCCE1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28" y="1602854"/>
            <a:ext cx="4500640" cy="545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6AB9D-BF6F-43E7-B039-6701533EB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881" y="2150503"/>
            <a:ext cx="6185270" cy="3136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A8F7D-D9D1-4FA2-9EF3-2B33CF900160}"/>
              </a:ext>
            </a:extLst>
          </p:cNvPr>
          <p:cNvSpPr txBox="1"/>
          <p:nvPr/>
        </p:nvSpPr>
        <p:spPr>
          <a:xfrm>
            <a:off x="472835" y="1646873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7A9B2-0F81-4C68-B74B-EBE6AE5A823B}"/>
              </a:ext>
            </a:extLst>
          </p:cNvPr>
          <p:cNvSpPr/>
          <p:nvPr/>
        </p:nvSpPr>
        <p:spPr>
          <a:xfrm>
            <a:off x="83953" y="1678763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7FD030-7105-4B7F-A113-1BCBFB723D2C}"/>
              </a:ext>
            </a:extLst>
          </p:cNvPr>
          <p:cNvCxnSpPr>
            <a:cxnSpLocks/>
          </p:cNvCxnSpPr>
          <p:nvPr/>
        </p:nvCxnSpPr>
        <p:spPr>
          <a:xfrm flipH="1">
            <a:off x="2676144" y="3058022"/>
            <a:ext cx="1284351" cy="17891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F0C301-2035-4181-A2BE-280BE35D0B67}"/>
              </a:ext>
            </a:extLst>
          </p:cNvPr>
          <p:cNvCxnSpPr>
            <a:cxnSpLocks/>
          </p:cNvCxnSpPr>
          <p:nvPr/>
        </p:nvCxnSpPr>
        <p:spPr>
          <a:xfrm flipH="1">
            <a:off x="3627120" y="3058022"/>
            <a:ext cx="333375" cy="178917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0CB3C5-475D-4B93-8A0E-E5AB42B13EF2}"/>
              </a:ext>
            </a:extLst>
          </p:cNvPr>
          <p:cNvCxnSpPr>
            <a:cxnSpLocks/>
          </p:cNvCxnSpPr>
          <p:nvPr/>
        </p:nvCxnSpPr>
        <p:spPr>
          <a:xfrm>
            <a:off x="5779770" y="3058022"/>
            <a:ext cx="35814" cy="18014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E0D637-AA38-488B-979D-AC5966EBDF67}"/>
              </a:ext>
            </a:extLst>
          </p:cNvPr>
          <p:cNvCxnSpPr>
            <a:cxnSpLocks/>
          </p:cNvCxnSpPr>
          <p:nvPr/>
        </p:nvCxnSpPr>
        <p:spPr>
          <a:xfrm>
            <a:off x="5770880" y="3058022"/>
            <a:ext cx="972820" cy="178917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6D33A3-1D8F-4A53-B91C-55C0BBD4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59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1B8B7-081C-4DEA-B3E8-A55E1428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50418-719A-44E4-A234-BE9BCCE1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28" y="1602854"/>
            <a:ext cx="4500640" cy="545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6AB9D-BF6F-43E7-B039-6701533EB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881" y="2150503"/>
            <a:ext cx="6185270" cy="3136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A8F7D-D9D1-4FA2-9EF3-2B33CF900160}"/>
              </a:ext>
            </a:extLst>
          </p:cNvPr>
          <p:cNvSpPr txBox="1"/>
          <p:nvPr/>
        </p:nvSpPr>
        <p:spPr>
          <a:xfrm>
            <a:off x="472835" y="1646873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7A9B2-0F81-4C68-B74B-EBE6AE5A823B}"/>
              </a:ext>
            </a:extLst>
          </p:cNvPr>
          <p:cNvSpPr/>
          <p:nvPr/>
        </p:nvSpPr>
        <p:spPr>
          <a:xfrm>
            <a:off x="83953" y="1678763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7FD030-7105-4B7F-A113-1BCBFB723D2C}"/>
              </a:ext>
            </a:extLst>
          </p:cNvPr>
          <p:cNvCxnSpPr>
            <a:cxnSpLocks/>
          </p:cNvCxnSpPr>
          <p:nvPr/>
        </p:nvCxnSpPr>
        <p:spPr>
          <a:xfrm flipH="1">
            <a:off x="2676144" y="3058022"/>
            <a:ext cx="1284351" cy="17891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F0C301-2035-4181-A2BE-280BE35D0B67}"/>
              </a:ext>
            </a:extLst>
          </p:cNvPr>
          <p:cNvCxnSpPr>
            <a:cxnSpLocks/>
          </p:cNvCxnSpPr>
          <p:nvPr/>
        </p:nvCxnSpPr>
        <p:spPr>
          <a:xfrm flipH="1">
            <a:off x="3627120" y="3058022"/>
            <a:ext cx="333375" cy="178917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0CB3C5-475D-4B93-8A0E-E5AB42B13EF2}"/>
              </a:ext>
            </a:extLst>
          </p:cNvPr>
          <p:cNvCxnSpPr>
            <a:cxnSpLocks/>
          </p:cNvCxnSpPr>
          <p:nvPr/>
        </p:nvCxnSpPr>
        <p:spPr>
          <a:xfrm>
            <a:off x="5779770" y="3058022"/>
            <a:ext cx="35814" cy="18014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E0D637-AA38-488B-979D-AC5966EBDF67}"/>
              </a:ext>
            </a:extLst>
          </p:cNvPr>
          <p:cNvCxnSpPr>
            <a:cxnSpLocks/>
          </p:cNvCxnSpPr>
          <p:nvPr/>
        </p:nvCxnSpPr>
        <p:spPr>
          <a:xfrm>
            <a:off x="5770880" y="3058022"/>
            <a:ext cx="972820" cy="178917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1AA1302-9BEC-499C-B5B0-950CDEE8C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084" y="2426663"/>
            <a:ext cx="2308012" cy="1260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9F167-ACA9-4FA2-879B-96D82A781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686" y="3897221"/>
            <a:ext cx="1970808" cy="12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E06B9F-E0F1-45C4-A137-449FF45D8E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Raw </a:t>
            </a:r>
            <a:r>
              <a:rPr lang="en-US" dirty="0" err="1"/>
              <a:t>Obscurance</a:t>
            </a:r>
            <a:r>
              <a:rPr lang="en-US" dirty="0"/>
              <a:t> Estimation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D061F-3313-465E-8A94-98494E4E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6"/>
          <a:stretch/>
        </p:blipFill>
        <p:spPr>
          <a:xfrm>
            <a:off x="0" y="931025"/>
            <a:ext cx="12192000" cy="46604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6A610-9E52-4968-A1FA-86C36E84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F2419-037B-433E-86F6-6871927F1969}"/>
              </a:ext>
            </a:extLst>
          </p:cNvPr>
          <p:cNvSpPr txBox="1"/>
          <p:nvPr/>
        </p:nvSpPr>
        <p:spPr>
          <a:xfrm>
            <a:off x="495984" y="1154486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of SSAO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87FAE-12F4-47A0-A7B6-C5030B3F7C70}"/>
              </a:ext>
            </a:extLst>
          </p:cNvPr>
          <p:cNvSpPr/>
          <p:nvPr/>
        </p:nvSpPr>
        <p:spPr>
          <a:xfrm>
            <a:off x="107102" y="1186376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5A6A74-C60B-455A-BF36-7B9A2707016F}"/>
              </a:ext>
            </a:extLst>
          </p:cNvPr>
          <p:cNvSpPr/>
          <p:nvPr/>
        </p:nvSpPr>
        <p:spPr>
          <a:xfrm>
            <a:off x="6403000" y="2718283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862752-9B47-49AC-A4F9-290A970D7373}"/>
              </a:ext>
            </a:extLst>
          </p:cNvPr>
          <p:cNvCxnSpPr/>
          <p:nvPr/>
        </p:nvCxnSpPr>
        <p:spPr>
          <a:xfrm flipH="1">
            <a:off x="4188178" y="3079576"/>
            <a:ext cx="1907822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EC51D5-B0BF-4C3C-AEB7-4A0F60660BF2}"/>
              </a:ext>
            </a:extLst>
          </p:cNvPr>
          <p:cNvSpPr txBox="1"/>
          <p:nvPr/>
        </p:nvSpPr>
        <p:spPr>
          <a:xfrm>
            <a:off x="4451281" y="2592827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917785-9FE9-447A-A681-40ED811F7B1F}"/>
              </a:ext>
            </a:extLst>
          </p:cNvPr>
          <p:cNvGrpSpPr/>
          <p:nvPr/>
        </p:nvGrpSpPr>
        <p:grpSpPr>
          <a:xfrm>
            <a:off x="1106905" y="2273968"/>
            <a:ext cx="3071992" cy="3296653"/>
            <a:chOff x="1106905" y="2273968"/>
            <a:chExt cx="3071992" cy="329665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BE24B02-D015-4EC7-A685-CFBD439B60AD}"/>
                </a:ext>
              </a:extLst>
            </p:cNvPr>
            <p:cNvSpPr/>
            <p:nvPr/>
          </p:nvSpPr>
          <p:spPr>
            <a:xfrm>
              <a:off x="1381415" y="2718283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Raw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FA2D34B-B296-4225-AE1E-D2A374BEAAA1}"/>
                </a:ext>
              </a:extLst>
            </p:cNvPr>
            <p:cNvSpPr/>
            <p:nvPr/>
          </p:nvSpPr>
          <p:spPr>
            <a:xfrm>
              <a:off x="1381415" y="4417200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Bilateral Filter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4FD468B-E185-4FF0-9814-D568BDF9A7E2}"/>
                </a:ext>
              </a:extLst>
            </p:cNvPr>
            <p:cNvCxnSpPr>
              <a:stCxn id="30" idx="2"/>
              <a:endCxn id="31" idx="0"/>
            </p:cNvCxnSpPr>
            <p:nvPr/>
          </p:nvCxnSpPr>
          <p:spPr>
            <a:xfrm>
              <a:off x="2631515" y="3440869"/>
              <a:ext cx="0" cy="976331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61ABD3F-AFA4-43D0-9DE9-FC4926678C0B}"/>
                </a:ext>
              </a:extLst>
            </p:cNvPr>
            <p:cNvSpPr/>
            <p:nvPr/>
          </p:nvSpPr>
          <p:spPr>
            <a:xfrm>
              <a:off x="1106905" y="2273968"/>
              <a:ext cx="3071992" cy="3296653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8109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E06B9F-E0F1-45C4-A137-449FF45D8E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2588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Raw </a:t>
            </a:r>
            <a:r>
              <a:rPr lang="en-US" dirty="0" err="1"/>
              <a:t>Obscurance</a:t>
            </a:r>
            <a:r>
              <a:rPr lang="en-US" dirty="0"/>
              <a:t> Estimation (RP)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15C9-860B-47BF-968B-156E8195F18B}"/>
              </a:ext>
            </a:extLst>
          </p:cNvPr>
          <p:cNvSpPr txBox="1"/>
          <p:nvPr/>
        </p:nvSpPr>
        <p:spPr>
          <a:xfrm>
            <a:off x="451942" y="1012217"/>
            <a:ext cx="5455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Reprojection (RP)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0E311-A6BC-40A4-A68B-D8DE064F355F}"/>
              </a:ext>
            </a:extLst>
          </p:cNvPr>
          <p:cNvSpPr/>
          <p:nvPr/>
        </p:nvSpPr>
        <p:spPr>
          <a:xfrm>
            <a:off x="63060" y="1014249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80938-DFB1-48A6-A54F-57F1516D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02AE2-42AF-4CE4-B4FC-BB5CFE98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22" y="1836000"/>
            <a:ext cx="3924004" cy="1750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33317-42D9-4AC7-BD8F-271C6D123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0" y="1836000"/>
            <a:ext cx="3419576" cy="1531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B1DFA-7A16-4890-8DB2-5D777A7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682" y="1836000"/>
            <a:ext cx="3767202" cy="174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57CD22-0B67-4248-8EFE-FEDBB20F8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226" y="3595181"/>
            <a:ext cx="2968053" cy="22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E06B9F-E0F1-45C4-A137-449FF45D8E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2588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Raw </a:t>
            </a:r>
            <a:r>
              <a:rPr lang="en-US" dirty="0" err="1"/>
              <a:t>Obscurance</a:t>
            </a:r>
            <a:r>
              <a:rPr lang="en-US" dirty="0"/>
              <a:t> Estimation (RP)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15C9-860B-47BF-968B-156E8195F18B}"/>
              </a:ext>
            </a:extLst>
          </p:cNvPr>
          <p:cNvSpPr txBox="1"/>
          <p:nvPr/>
        </p:nvSpPr>
        <p:spPr>
          <a:xfrm>
            <a:off x="451942" y="1012217"/>
            <a:ext cx="5455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Reprojection (RP) with back-check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0E311-A6BC-40A4-A68B-D8DE064F355F}"/>
              </a:ext>
            </a:extLst>
          </p:cNvPr>
          <p:cNvSpPr/>
          <p:nvPr/>
        </p:nvSpPr>
        <p:spPr>
          <a:xfrm>
            <a:off x="63060" y="1014249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80938-DFB1-48A6-A54F-57F1516D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02AE2-42AF-4CE4-B4FC-BB5CFE981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177" y="1835645"/>
            <a:ext cx="3940343" cy="180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33317-42D9-4AC7-BD8F-271C6D123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0" y="1835646"/>
            <a:ext cx="3419576" cy="1531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B1DFA-7A16-4890-8DB2-5D777A7EB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3300" y="1833994"/>
            <a:ext cx="4008700" cy="180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F5ED5D-AC0A-432F-988C-2F0C1E174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361" y="3666474"/>
            <a:ext cx="5879939" cy="1755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596C85-2047-4A27-8278-7E450017F310}"/>
              </a:ext>
            </a:extLst>
          </p:cNvPr>
          <p:cNvSpPr txBox="1"/>
          <p:nvPr/>
        </p:nvSpPr>
        <p:spPr>
          <a:xfrm>
            <a:off x="4641273" y="5404244"/>
            <a:ext cx="1634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Back-check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507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F2419-037B-433E-86F6-6871927F1969}"/>
              </a:ext>
            </a:extLst>
          </p:cNvPr>
          <p:cNvSpPr txBox="1"/>
          <p:nvPr/>
        </p:nvSpPr>
        <p:spPr>
          <a:xfrm>
            <a:off x="495984" y="1154486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of SSAO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87FAE-12F4-47A0-A7B6-C5030B3F7C70}"/>
              </a:ext>
            </a:extLst>
          </p:cNvPr>
          <p:cNvSpPr/>
          <p:nvPr/>
        </p:nvSpPr>
        <p:spPr>
          <a:xfrm>
            <a:off x="107102" y="1186376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5A6A74-C60B-455A-BF36-7B9A2707016F}"/>
              </a:ext>
            </a:extLst>
          </p:cNvPr>
          <p:cNvSpPr/>
          <p:nvPr/>
        </p:nvSpPr>
        <p:spPr>
          <a:xfrm>
            <a:off x="6403000" y="2054907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862752-9B47-49AC-A4F9-290A970D7373}"/>
              </a:ext>
            </a:extLst>
          </p:cNvPr>
          <p:cNvCxnSpPr>
            <a:cxnSpLocks/>
          </p:cNvCxnSpPr>
          <p:nvPr/>
        </p:nvCxnSpPr>
        <p:spPr>
          <a:xfrm flipH="1">
            <a:off x="4188178" y="2538685"/>
            <a:ext cx="2032000" cy="54089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EC51D5-B0BF-4C3C-AEB7-4A0F60660BF2}"/>
              </a:ext>
            </a:extLst>
          </p:cNvPr>
          <p:cNvSpPr txBox="1"/>
          <p:nvPr/>
        </p:nvSpPr>
        <p:spPr>
          <a:xfrm>
            <a:off x="4357219" y="2288757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26FA1F-105A-4ADB-9709-6FFA02757E3D}"/>
              </a:ext>
            </a:extLst>
          </p:cNvPr>
          <p:cNvSpPr/>
          <p:nvPr/>
        </p:nvSpPr>
        <p:spPr>
          <a:xfrm>
            <a:off x="6403000" y="3135486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(RP)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EE26D-3B00-45BA-AEF6-32622E84D24C}"/>
              </a:ext>
            </a:extLst>
          </p:cNvPr>
          <p:cNvCxnSpPr>
            <a:cxnSpLocks/>
          </p:cNvCxnSpPr>
          <p:nvPr/>
        </p:nvCxnSpPr>
        <p:spPr>
          <a:xfrm flipH="1" flipV="1">
            <a:off x="4188178" y="3162256"/>
            <a:ext cx="2032000" cy="3345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DB245C-C17F-472C-AD16-58E148BF3EE6}"/>
              </a:ext>
            </a:extLst>
          </p:cNvPr>
          <p:cNvSpPr txBox="1"/>
          <p:nvPr/>
        </p:nvSpPr>
        <p:spPr>
          <a:xfrm>
            <a:off x="4375762" y="3394793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D91BB7-A413-4453-8097-B7724C4C7D49}"/>
              </a:ext>
            </a:extLst>
          </p:cNvPr>
          <p:cNvGrpSpPr/>
          <p:nvPr/>
        </p:nvGrpSpPr>
        <p:grpSpPr>
          <a:xfrm>
            <a:off x="1106905" y="2273968"/>
            <a:ext cx="3071992" cy="3296653"/>
            <a:chOff x="1106905" y="2273968"/>
            <a:chExt cx="3071992" cy="32966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B964A9-7076-4BC8-9CDB-0931659A9B80}"/>
                </a:ext>
              </a:extLst>
            </p:cNvPr>
            <p:cNvSpPr/>
            <p:nvPr/>
          </p:nvSpPr>
          <p:spPr>
            <a:xfrm>
              <a:off x="1381415" y="2718283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Raw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9D1AE3-AC54-462F-9595-45DF2C378904}"/>
                </a:ext>
              </a:extLst>
            </p:cNvPr>
            <p:cNvSpPr/>
            <p:nvPr/>
          </p:nvSpPr>
          <p:spPr>
            <a:xfrm>
              <a:off x="1381415" y="4417200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Bilateral Filter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845F94B-42A4-4C3D-8BFE-CD64E467F70C}"/>
                </a:ext>
              </a:extLst>
            </p:cNvPr>
            <p:cNvCxnSpPr>
              <a:stCxn id="17" idx="2"/>
              <a:endCxn id="20" idx="0"/>
            </p:cNvCxnSpPr>
            <p:nvPr/>
          </p:nvCxnSpPr>
          <p:spPr>
            <a:xfrm>
              <a:off x="2631515" y="3440869"/>
              <a:ext cx="0" cy="976331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F95EA1F-898C-4AB3-9537-70A2B50154EA}"/>
                </a:ext>
              </a:extLst>
            </p:cNvPr>
            <p:cNvSpPr/>
            <p:nvPr/>
          </p:nvSpPr>
          <p:spPr>
            <a:xfrm>
              <a:off x="1106905" y="2273968"/>
              <a:ext cx="3071992" cy="3296653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DC4763B-7F05-4427-8C29-7701B070AB19}"/>
              </a:ext>
            </a:extLst>
          </p:cNvPr>
          <p:cNvSpPr txBox="1"/>
          <p:nvPr/>
        </p:nvSpPr>
        <p:spPr>
          <a:xfrm>
            <a:off x="4953964" y="4513391"/>
            <a:ext cx="39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inconsistencies of 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filter pass in the following part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4CB42B-8941-41E4-979E-392915CFCB7A}"/>
              </a:ext>
            </a:extLst>
          </p:cNvPr>
          <p:cNvSpPr/>
          <p:nvPr/>
        </p:nvSpPr>
        <p:spPr>
          <a:xfrm>
            <a:off x="495984" y="4259484"/>
            <a:ext cx="4457980" cy="1064968"/>
          </a:xfrm>
          <a:custGeom>
            <a:avLst/>
            <a:gdLst>
              <a:gd name="connsiteX0" fmla="*/ 0 w 4457980"/>
              <a:gd name="connsiteY0" fmla="*/ 177498 h 1064968"/>
              <a:gd name="connsiteX1" fmla="*/ 177498 w 4457980"/>
              <a:gd name="connsiteY1" fmla="*/ 0 h 1064968"/>
              <a:gd name="connsiteX2" fmla="*/ 943388 w 4457980"/>
              <a:gd name="connsiteY2" fmla="*/ 0 h 1064968"/>
              <a:gd name="connsiteX3" fmla="*/ 1586189 w 4457980"/>
              <a:gd name="connsiteY3" fmla="*/ 0 h 1064968"/>
              <a:gd name="connsiteX4" fmla="*/ 2187960 w 4457980"/>
              <a:gd name="connsiteY4" fmla="*/ 0 h 1064968"/>
              <a:gd name="connsiteX5" fmla="*/ 2912821 w 4457980"/>
              <a:gd name="connsiteY5" fmla="*/ 0 h 1064968"/>
              <a:gd name="connsiteX6" fmla="*/ 3555621 w 4457980"/>
              <a:gd name="connsiteY6" fmla="*/ 0 h 1064968"/>
              <a:gd name="connsiteX7" fmla="*/ 4280482 w 4457980"/>
              <a:gd name="connsiteY7" fmla="*/ 0 h 1064968"/>
              <a:gd name="connsiteX8" fmla="*/ 4457980 w 4457980"/>
              <a:gd name="connsiteY8" fmla="*/ 177498 h 1064968"/>
              <a:gd name="connsiteX9" fmla="*/ 4457980 w 4457980"/>
              <a:gd name="connsiteY9" fmla="*/ 518285 h 1064968"/>
              <a:gd name="connsiteX10" fmla="*/ 4457980 w 4457980"/>
              <a:gd name="connsiteY10" fmla="*/ 887470 h 1064968"/>
              <a:gd name="connsiteX11" fmla="*/ 4280482 w 4457980"/>
              <a:gd name="connsiteY11" fmla="*/ 1064968 h 1064968"/>
              <a:gd name="connsiteX12" fmla="*/ 3719741 w 4457980"/>
              <a:gd name="connsiteY12" fmla="*/ 1064968 h 1064968"/>
              <a:gd name="connsiteX13" fmla="*/ 2953851 w 4457980"/>
              <a:gd name="connsiteY13" fmla="*/ 1064968 h 1064968"/>
              <a:gd name="connsiteX14" fmla="*/ 2352080 w 4457980"/>
              <a:gd name="connsiteY14" fmla="*/ 1064968 h 1064968"/>
              <a:gd name="connsiteX15" fmla="*/ 1668249 w 4457980"/>
              <a:gd name="connsiteY15" fmla="*/ 1064968 h 1064968"/>
              <a:gd name="connsiteX16" fmla="*/ 902359 w 4457980"/>
              <a:gd name="connsiteY16" fmla="*/ 1064968 h 1064968"/>
              <a:gd name="connsiteX17" fmla="*/ 177498 w 4457980"/>
              <a:gd name="connsiteY17" fmla="*/ 1064968 h 1064968"/>
              <a:gd name="connsiteX18" fmla="*/ 0 w 4457980"/>
              <a:gd name="connsiteY18" fmla="*/ 887470 h 1064968"/>
              <a:gd name="connsiteX19" fmla="*/ 0 w 4457980"/>
              <a:gd name="connsiteY19" fmla="*/ 546683 h 1064968"/>
              <a:gd name="connsiteX20" fmla="*/ 0 w 4457980"/>
              <a:gd name="connsiteY20" fmla="*/ 177498 h 106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57980" h="1064968" extrusionOk="0">
                <a:moveTo>
                  <a:pt x="0" y="177498"/>
                </a:moveTo>
                <a:cubicBezTo>
                  <a:pt x="-4368" y="76775"/>
                  <a:pt x="65966" y="5068"/>
                  <a:pt x="177498" y="0"/>
                </a:cubicBezTo>
                <a:cubicBezTo>
                  <a:pt x="460774" y="17761"/>
                  <a:pt x="749596" y="-19150"/>
                  <a:pt x="943388" y="0"/>
                </a:cubicBezTo>
                <a:cubicBezTo>
                  <a:pt x="1137180" y="19150"/>
                  <a:pt x="1446964" y="-15526"/>
                  <a:pt x="1586189" y="0"/>
                </a:cubicBezTo>
                <a:cubicBezTo>
                  <a:pt x="1725414" y="15526"/>
                  <a:pt x="1925482" y="27673"/>
                  <a:pt x="2187960" y="0"/>
                </a:cubicBezTo>
                <a:cubicBezTo>
                  <a:pt x="2450438" y="-27673"/>
                  <a:pt x="2590894" y="14503"/>
                  <a:pt x="2912821" y="0"/>
                </a:cubicBezTo>
                <a:cubicBezTo>
                  <a:pt x="3234748" y="-14503"/>
                  <a:pt x="3270191" y="-22397"/>
                  <a:pt x="3555621" y="0"/>
                </a:cubicBezTo>
                <a:cubicBezTo>
                  <a:pt x="3841051" y="22397"/>
                  <a:pt x="3938508" y="-22139"/>
                  <a:pt x="4280482" y="0"/>
                </a:cubicBezTo>
                <a:cubicBezTo>
                  <a:pt x="4376529" y="-18900"/>
                  <a:pt x="4449227" y="91633"/>
                  <a:pt x="4457980" y="177498"/>
                </a:cubicBezTo>
                <a:cubicBezTo>
                  <a:pt x="4465498" y="256048"/>
                  <a:pt x="4448502" y="355956"/>
                  <a:pt x="4457980" y="518285"/>
                </a:cubicBezTo>
                <a:cubicBezTo>
                  <a:pt x="4467458" y="680614"/>
                  <a:pt x="4450213" y="783816"/>
                  <a:pt x="4457980" y="887470"/>
                </a:cubicBezTo>
                <a:cubicBezTo>
                  <a:pt x="4464336" y="994961"/>
                  <a:pt x="4379711" y="1077394"/>
                  <a:pt x="4280482" y="1064968"/>
                </a:cubicBezTo>
                <a:cubicBezTo>
                  <a:pt x="4007232" y="1051073"/>
                  <a:pt x="3904027" y="1079360"/>
                  <a:pt x="3719741" y="1064968"/>
                </a:cubicBezTo>
                <a:cubicBezTo>
                  <a:pt x="3535455" y="1050576"/>
                  <a:pt x="3115977" y="1097872"/>
                  <a:pt x="2953851" y="1064968"/>
                </a:cubicBezTo>
                <a:cubicBezTo>
                  <a:pt x="2791725" y="1032065"/>
                  <a:pt x="2484365" y="1088138"/>
                  <a:pt x="2352080" y="1064968"/>
                </a:cubicBezTo>
                <a:cubicBezTo>
                  <a:pt x="2219795" y="1041798"/>
                  <a:pt x="1819272" y="1077349"/>
                  <a:pt x="1668249" y="1064968"/>
                </a:cubicBezTo>
                <a:cubicBezTo>
                  <a:pt x="1517226" y="1052587"/>
                  <a:pt x="1079324" y="1035666"/>
                  <a:pt x="902359" y="1064968"/>
                </a:cubicBezTo>
                <a:cubicBezTo>
                  <a:pt x="725394" y="1094271"/>
                  <a:pt x="523982" y="1098793"/>
                  <a:pt x="177498" y="1064968"/>
                </a:cubicBezTo>
                <a:cubicBezTo>
                  <a:pt x="74802" y="1073312"/>
                  <a:pt x="18966" y="999592"/>
                  <a:pt x="0" y="887470"/>
                </a:cubicBezTo>
                <a:cubicBezTo>
                  <a:pt x="-5345" y="796038"/>
                  <a:pt x="-17026" y="687160"/>
                  <a:pt x="0" y="546683"/>
                </a:cubicBezTo>
                <a:cubicBezTo>
                  <a:pt x="17026" y="406206"/>
                  <a:pt x="1971" y="251538"/>
                  <a:pt x="0" y="177498"/>
                </a:cubicBezTo>
                <a:close/>
              </a:path>
            </a:pathLst>
          </a:custGeom>
          <a:noFill/>
          <a:ln w="190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507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C33B74-999D-424F-AA98-DB0608EA43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Filter Pass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9001BE-E399-4870-80DB-B943F3C5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17E5675-9C62-40CB-A65E-5F63E20D6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49541"/>
              </p:ext>
            </p:extLst>
          </p:nvPr>
        </p:nvGraphicFramePr>
        <p:xfrm>
          <a:off x="5977741" y="3346782"/>
          <a:ext cx="3619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444240" progId="Equation.DSMT4">
                  <p:embed/>
                </p:oleObj>
              </mc:Choice>
              <mc:Fallback>
                <p:oleObj name="Equation" r:id="rId3" imgW="2514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7741" y="3346782"/>
                        <a:ext cx="36195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A95EF-4987-417E-9768-113E903BF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081061"/>
              </p:ext>
            </p:extLst>
          </p:nvPr>
        </p:nvGraphicFramePr>
        <p:xfrm>
          <a:off x="5977741" y="4152410"/>
          <a:ext cx="21955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368280" progId="Equation.DSMT4">
                  <p:embed/>
                </p:oleObj>
              </mc:Choice>
              <mc:Fallback>
                <p:oleObj name="Equation" r:id="rId5" imgW="1726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7741" y="4152410"/>
                        <a:ext cx="219551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BB596BF-A5FD-43CA-BF3A-D2E404D4C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23" y="940134"/>
            <a:ext cx="2730716" cy="2031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E8086-31AC-4024-9FDE-60152DADA6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2845"/>
          <a:stretch/>
        </p:blipFill>
        <p:spPr>
          <a:xfrm>
            <a:off x="298265" y="2172077"/>
            <a:ext cx="3582000" cy="185603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655F29D-DF14-4FF8-A36D-59AAE3A539C7}"/>
              </a:ext>
            </a:extLst>
          </p:cNvPr>
          <p:cNvSpPr/>
          <p:nvPr/>
        </p:nvSpPr>
        <p:spPr>
          <a:xfrm>
            <a:off x="896771" y="3978485"/>
            <a:ext cx="255182" cy="434526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A517817-6F35-41B3-91D6-4A1EA1F1E769}"/>
              </a:ext>
            </a:extLst>
          </p:cNvPr>
          <p:cNvSpPr/>
          <p:nvPr/>
        </p:nvSpPr>
        <p:spPr>
          <a:xfrm>
            <a:off x="2922928" y="3988992"/>
            <a:ext cx="255182" cy="434526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6C6819-B47B-440C-B806-EAB388ABA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51843"/>
              </p:ext>
            </p:extLst>
          </p:nvPr>
        </p:nvGraphicFramePr>
        <p:xfrm>
          <a:off x="5880519" y="5179279"/>
          <a:ext cx="286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5840" imgH="228600" progId="Equation.DSMT4">
                  <p:embed/>
                </p:oleObj>
              </mc:Choice>
              <mc:Fallback>
                <p:oleObj name="Equation" r:id="rId9" imgW="1815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0519" y="5179279"/>
                        <a:ext cx="286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87008DC-1B7E-4204-970E-DB458A928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91487"/>
              </p:ext>
            </p:extLst>
          </p:nvPr>
        </p:nvGraphicFramePr>
        <p:xfrm>
          <a:off x="772362" y="4506532"/>
          <a:ext cx="504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2362" y="4506532"/>
                        <a:ext cx="504000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B22E36F-D25A-421A-8533-645559294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94776"/>
              </p:ext>
            </p:extLst>
          </p:nvPr>
        </p:nvGraphicFramePr>
        <p:xfrm>
          <a:off x="2748650" y="4468641"/>
          <a:ext cx="512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8650" y="4468641"/>
                        <a:ext cx="512000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2369E26-2C9E-4789-9F1E-2A510746BDB2}"/>
              </a:ext>
            </a:extLst>
          </p:cNvPr>
          <p:cNvSpPr txBox="1"/>
          <p:nvPr/>
        </p:nvSpPr>
        <p:spPr>
          <a:xfrm>
            <a:off x="607155" y="900507"/>
            <a:ext cx="403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filter samples from both views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F9D747-562E-4562-A70A-467C344C6BC5}"/>
              </a:ext>
            </a:extLst>
          </p:cNvPr>
          <p:cNvSpPr/>
          <p:nvPr/>
        </p:nvSpPr>
        <p:spPr>
          <a:xfrm>
            <a:off x="218273" y="934860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0D7DE-BD8F-443D-BF12-EDB2BBDEB5F8}"/>
              </a:ext>
            </a:extLst>
          </p:cNvPr>
          <p:cNvSpPr txBox="1"/>
          <p:nvPr/>
        </p:nvSpPr>
        <p:spPr>
          <a:xfrm>
            <a:off x="5858336" y="1415069"/>
            <a:ext cx="403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the shaded point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64F36B7-FAAB-440F-BD59-62171316E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81572"/>
              </p:ext>
            </p:extLst>
          </p:nvPr>
        </p:nvGraphicFramePr>
        <p:xfrm>
          <a:off x="6404332" y="2359342"/>
          <a:ext cx="138315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04332" y="2359342"/>
                        <a:ext cx="138315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1B7CEE1-9ECA-4FA0-8AA3-8BBBA7019D22}"/>
              </a:ext>
            </a:extLst>
          </p:cNvPr>
          <p:cNvSpPr txBox="1"/>
          <p:nvPr/>
        </p:nvSpPr>
        <p:spPr>
          <a:xfrm>
            <a:off x="5880519" y="4736454"/>
            <a:ext cx="403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both views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E242A9-2AAE-4919-BBAF-A3E1B00B30D7}"/>
              </a:ext>
            </a:extLst>
          </p:cNvPr>
          <p:cNvSpPr/>
          <p:nvPr/>
        </p:nvSpPr>
        <p:spPr>
          <a:xfrm>
            <a:off x="5491637" y="4770807"/>
            <a:ext cx="388882" cy="33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85F2E-AEB9-4CAE-AA55-96FECDF2CDFD}"/>
              </a:ext>
            </a:extLst>
          </p:cNvPr>
          <p:cNvSpPr txBox="1"/>
          <p:nvPr/>
        </p:nvSpPr>
        <p:spPr>
          <a:xfrm>
            <a:off x="5880519" y="2924539"/>
            <a:ext cx="403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each view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DD0F7A-D4F6-4929-AF42-E1A0E20F3C52}"/>
              </a:ext>
            </a:extLst>
          </p:cNvPr>
          <p:cNvSpPr/>
          <p:nvPr/>
        </p:nvSpPr>
        <p:spPr>
          <a:xfrm>
            <a:off x="5491637" y="2958892"/>
            <a:ext cx="388882" cy="33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BEB369-7071-499D-AAC8-986D1C148BB6}"/>
              </a:ext>
            </a:extLst>
          </p:cNvPr>
          <p:cNvSpPr txBox="1"/>
          <p:nvPr/>
        </p:nvSpPr>
        <p:spPr>
          <a:xfrm>
            <a:off x="5880518" y="2076107"/>
            <a:ext cx="403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 function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A1F27B0-6614-4700-B788-DF9C8648A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0615"/>
              </p:ext>
            </p:extLst>
          </p:nvPr>
        </p:nvGraphicFramePr>
        <p:xfrm>
          <a:off x="6697702" y="1712559"/>
          <a:ext cx="92842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41200" progId="Equation.DSMT4">
                  <p:embed/>
                </p:oleObj>
              </mc:Choice>
              <mc:Fallback>
                <p:oleObj name="Equation" r:id="rId17" imgW="62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7702" y="1712559"/>
                        <a:ext cx="928421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1D1C0697-8176-48C8-B756-3E2248E277D8}"/>
              </a:ext>
            </a:extLst>
          </p:cNvPr>
          <p:cNvSpPr/>
          <p:nvPr/>
        </p:nvSpPr>
        <p:spPr>
          <a:xfrm>
            <a:off x="5469454" y="913064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7F2889-9647-4F44-BC17-771581B480A2}"/>
              </a:ext>
            </a:extLst>
          </p:cNvPr>
          <p:cNvSpPr txBox="1"/>
          <p:nvPr/>
        </p:nvSpPr>
        <p:spPr>
          <a:xfrm>
            <a:off x="5858336" y="931394"/>
            <a:ext cx="403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of a sample</a:t>
            </a:r>
          </a:p>
        </p:txBody>
      </p:sp>
    </p:spTree>
    <p:extLst>
      <p:ext uri="{BB962C8B-B14F-4D97-AF65-F5344CB8AC3E}">
        <p14:creationId xmlns:p14="http://schemas.microsoft.com/office/powerpoint/2010/main" val="21364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916DC-4D40-4E0F-B6D4-6F02AAA8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CC39C1-A114-49B3-9A9E-6A158FABD3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Occlusion (AO)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10D01-B6D2-454C-92F8-3297AC61410E}"/>
              </a:ext>
            </a:extLst>
          </p:cNvPr>
          <p:cNvSpPr txBox="1"/>
          <p:nvPr/>
        </p:nvSpPr>
        <p:spPr>
          <a:xfrm>
            <a:off x="38707" y="4423099"/>
            <a:ext cx="1164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from: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Louis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Bavoil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Miguel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Sainz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2009.</a:t>
            </a:r>
            <a:r>
              <a:rPr lang="en-US" sz="16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Multi-Layer Dual-Resolution Screen-Space Ambient Occlusion</a:t>
            </a:r>
            <a:r>
              <a:rPr lang="en-US" sz="16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Presentation at SIGGRAPH.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McGuire et.al., 2011.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Alchemy Screen-Space Ambient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r>
              <a:rPr lang="en-US" sz="1600" i="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A49A-6817-42B1-8E28-AAD74C214092}"/>
              </a:ext>
            </a:extLst>
          </p:cNvPr>
          <p:cNvSpPr txBox="1"/>
          <p:nvPr/>
        </p:nvSpPr>
        <p:spPr>
          <a:xfrm>
            <a:off x="254976" y="1956846"/>
            <a:ext cx="177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DBF4-F6F6-4E8B-A953-92D5961C15B9}"/>
              </a:ext>
            </a:extLst>
          </p:cNvPr>
          <p:cNvSpPr txBox="1"/>
          <p:nvPr/>
        </p:nvSpPr>
        <p:spPr>
          <a:xfrm>
            <a:off x="2415949" y="1959248"/>
            <a:ext cx="131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C1BA9-A0C1-4B26-8FD6-BBC82126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8718"/>
            <a:ext cx="4053840" cy="2059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1E7F8-EAE2-4451-AD79-B463033AC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48" y="2467230"/>
            <a:ext cx="3839975" cy="1972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59035-3B5D-4CF1-8970-1B5A63C17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89" y="2467230"/>
            <a:ext cx="3804637" cy="1972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C269DC-B1C1-444B-99BC-9A85466F6BA8}"/>
              </a:ext>
            </a:extLst>
          </p:cNvPr>
          <p:cNvSpPr txBox="1"/>
          <p:nvPr/>
        </p:nvSpPr>
        <p:spPr>
          <a:xfrm>
            <a:off x="5642965" y="1954444"/>
            <a:ext cx="177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3A1F6A-6263-4CF0-A8EF-4473E3B8BC7B}"/>
              </a:ext>
            </a:extLst>
          </p:cNvPr>
          <p:cNvSpPr txBox="1"/>
          <p:nvPr/>
        </p:nvSpPr>
        <p:spPr>
          <a:xfrm>
            <a:off x="9776051" y="1954444"/>
            <a:ext cx="131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AO</a:t>
            </a:r>
          </a:p>
        </p:txBody>
      </p:sp>
    </p:spTree>
    <p:extLst>
      <p:ext uri="{BB962C8B-B14F-4D97-AF65-F5344CB8AC3E}">
        <p14:creationId xmlns:p14="http://schemas.microsoft.com/office/powerpoint/2010/main" val="330981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1A71-9DB4-4BEF-BABE-F1B85DD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0AED-E299-4DED-91D3-D8A2DEEB6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58" y="2742683"/>
            <a:ext cx="2429369" cy="1713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8C353-4D91-4276-A0A5-FD4AE382F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43" y="2742683"/>
            <a:ext cx="4700159" cy="171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05EF0-B77F-440B-8C78-CB662ACB2D82}"/>
              </a:ext>
            </a:extLst>
          </p:cNvPr>
          <p:cNvSpPr txBox="1"/>
          <p:nvPr/>
        </p:nvSpPr>
        <p:spPr>
          <a:xfrm>
            <a:off x="483846" y="2150317"/>
            <a:ext cx="488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samples cover similar regions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6D240-5DA3-44FC-9212-2878EB610EBF}"/>
              </a:ext>
            </a:extLst>
          </p:cNvPr>
          <p:cNvSpPr/>
          <p:nvPr/>
        </p:nvSpPr>
        <p:spPr>
          <a:xfrm>
            <a:off x="108000" y="905107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4172CB-E9C6-42CC-BEF0-28534AC4A0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Filter Pass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562C6-A03F-499A-AA35-7044785D14DA}"/>
              </a:ext>
            </a:extLst>
          </p:cNvPr>
          <p:cNvSpPr txBox="1"/>
          <p:nvPr/>
        </p:nvSpPr>
        <p:spPr>
          <a:xfrm>
            <a:off x="6954521" y="2152544"/>
            <a:ext cx="488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samples cover distinct regions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026E4-6D03-4CF4-8054-8857A8B95A2B}"/>
              </a:ext>
            </a:extLst>
          </p:cNvPr>
          <p:cNvSpPr txBox="1"/>
          <p:nvPr/>
        </p:nvSpPr>
        <p:spPr>
          <a:xfrm>
            <a:off x="742346" y="4647956"/>
            <a:ext cx="341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filter samples of the current view is enough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FD248-EC16-40CB-862C-9BADBD814DEB}"/>
              </a:ext>
            </a:extLst>
          </p:cNvPr>
          <p:cNvSpPr txBox="1"/>
          <p:nvPr/>
        </p:nvSpPr>
        <p:spPr>
          <a:xfrm>
            <a:off x="6954521" y="4647956"/>
            <a:ext cx="414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both views with preference to the view with closer filter samples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D44D1D1-7B02-4299-A276-8AA6B12F7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45946"/>
              </p:ext>
            </p:extLst>
          </p:nvPr>
        </p:nvGraphicFramePr>
        <p:xfrm>
          <a:off x="1019175" y="1550988"/>
          <a:ext cx="286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228600" progId="Equation.DSMT4">
                  <p:embed/>
                </p:oleObj>
              </mc:Choice>
              <mc:Fallback>
                <p:oleObj name="Equation" r:id="rId5" imgW="1815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9175" y="1550988"/>
                        <a:ext cx="286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06EC6A2-AF00-4822-9EC2-60943077E350}"/>
              </a:ext>
            </a:extLst>
          </p:cNvPr>
          <p:cNvSpPr txBox="1"/>
          <p:nvPr/>
        </p:nvSpPr>
        <p:spPr>
          <a:xfrm>
            <a:off x="483846" y="886849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the weight of views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98C8AD5-2A5A-4148-B87E-B946E9F6F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74406"/>
              </p:ext>
            </p:extLst>
          </p:nvPr>
        </p:nvGraphicFramePr>
        <p:xfrm>
          <a:off x="2646308" y="5448113"/>
          <a:ext cx="5603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66C6819-B47B-440C-B806-EAB388ABA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6308" y="5448113"/>
                        <a:ext cx="560388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571C1A-75FC-4818-925A-897F4027F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72181"/>
              </p:ext>
            </p:extLst>
          </p:nvPr>
        </p:nvGraphicFramePr>
        <p:xfrm>
          <a:off x="9274175" y="5446713"/>
          <a:ext cx="5413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74175" y="5446713"/>
                        <a:ext cx="541338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FD8DEED-CDA9-44F8-93E4-2C1E99593FB8}"/>
              </a:ext>
            </a:extLst>
          </p:cNvPr>
          <p:cNvSpPr txBox="1"/>
          <p:nvPr/>
        </p:nvSpPr>
        <p:spPr>
          <a:xfrm>
            <a:off x="1263542" y="5419215"/>
            <a:ext cx="145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3BA17-6C8B-4284-958B-C4D6893DC752}"/>
              </a:ext>
            </a:extLst>
          </p:cNvPr>
          <p:cNvSpPr txBox="1"/>
          <p:nvPr/>
        </p:nvSpPr>
        <p:spPr>
          <a:xfrm>
            <a:off x="7790874" y="5418000"/>
            <a:ext cx="145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Expectation:</a:t>
            </a:r>
          </a:p>
        </p:txBody>
      </p:sp>
    </p:spTree>
    <p:extLst>
      <p:ext uri="{BB962C8B-B14F-4D97-AF65-F5344CB8AC3E}">
        <p14:creationId xmlns:p14="http://schemas.microsoft.com/office/powerpoint/2010/main" val="391742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514AA94-18F3-4DA5-8D6C-188ED14C0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316" y="3005127"/>
            <a:ext cx="5123376" cy="1747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1A71-9DB4-4BEF-BABE-F1B85DD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4172CB-E9C6-42CC-BEF0-28534AC4A0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Filter Pass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571C1A-75FC-4818-925A-897F4027F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7900"/>
              </p:ext>
            </p:extLst>
          </p:nvPr>
        </p:nvGraphicFramePr>
        <p:xfrm>
          <a:off x="9018447" y="4755018"/>
          <a:ext cx="5397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7571C1A-75FC-4818-925A-897F4027F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8447" y="4755018"/>
                        <a:ext cx="539750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879AF1-5BBD-453D-B484-76DA85C8F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30839"/>
              </p:ext>
            </p:extLst>
          </p:nvPr>
        </p:nvGraphicFramePr>
        <p:xfrm>
          <a:off x="601151" y="1691721"/>
          <a:ext cx="1540886" cy="55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19040" progId="Equation.DSMT4">
                  <p:embed/>
                </p:oleObj>
              </mc:Choice>
              <mc:Fallback>
                <p:oleObj name="Equation" r:id="rId6" imgW="1168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151" y="1691721"/>
                        <a:ext cx="1540886" cy="552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BCB2ED8-C8C2-499F-93B6-B574A124EC7A}"/>
              </a:ext>
            </a:extLst>
          </p:cNvPr>
          <p:cNvSpPr txBox="1"/>
          <p:nvPr/>
        </p:nvSpPr>
        <p:spPr>
          <a:xfrm>
            <a:off x="444528" y="937880"/>
            <a:ext cx="35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Closeness of filter samples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5106F5B-BA42-427A-8D4D-EE3346528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34097"/>
              </p:ext>
            </p:extLst>
          </p:nvPr>
        </p:nvGraphicFramePr>
        <p:xfrm>
          <a:off x="8809353" y="2486985"/>
          <a:ext cx="561600" cy="2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09353" y="2486985"/>
                        <a:ext cx="561600" cy="28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7CAC3BB-E6FF-40CE-BE1E-5A5E01D29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79624"/>
              </p:ext>
            </p:extLst>
          </p:nvPr>
        </p:nvGraphicFramePr>
        <p:xfrm>
          <a:off x="5919809" y="2510139"/>
          <a:ext cx="76358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177480" progId="Equation.DSMT4">
                  <p:embed/>
                </p:oleObj>
              </mc:Choice>
              <mc:Fallback>
                <p:oleObj name="Equation" r:id="rId10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19809" y="2510139"/>
                        <a:ext cx="763588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3BF53D0-4DE7-4962-876C-43838ABB0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388472"/>
              </p:ext>
            </p:extLst>
          </p:nvPr>
        </p:nvGraphicFramePr>
        <p:xfrm>
          <a:off x="6093198" y="4770716"/>
          <a:ext cx="762171" cy="2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177480" progId="Equation.DSMT4">
                  <p:embed/>
                </p:oleObj>
              </mc:Choice>
              <mc:Fallback>
                <p:oleObj name="Equation" r:id="rId12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93198" y="4770716"/>
                        <a:ext cx="762171" cy="28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91C821B-371E-4067-BD59-67B546D680DD}"/>
              </a:ext>
            </a:extLst>
          </p:cNvPr>
          <p:cNvSpPr txBox="1"/>
          <p:nvPr/>
        </p:nvSpPr>
        <p:spPr>
          <a:xfrm>
            <a:off x="7392049" y="2481356"/>
            <a:ext cx="145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84F7D3-D367-447E-B0DA-D6A62040B8F0}"/>
              </a:ext>
            </a:extLst>
          </p:cNvPr>
          <p:cNvSpPr txBox="1"/>
          <p:nvPr/>
        </p:nvSpPr>
        <p:spPr>
          <a:xfrm>
            <a:off x="7646265" y="4712962"/>
            <a:ext cx="145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E9F81B-A61B-4FBD-A9AE-496377E08098}"/>
              </a:ext>
            </a:extLst>
          </p:cNvPr>
          <p:cNvSpPr/>
          <p:nvPr/>
        </p:nvSpPr>
        <p:spPr>
          <a:xfrm>
            <a:off x="55646" y="963388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A82653-D798-414C-95F8-ABCFCDC90E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288" y="1206948"/>
            <a:ext cx="2029798" cy="13137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078874-92C8-4377-B9EA-45E2DF81C7D7}"/>
              </a:ext>
            </a:extLst>
          </p:cNvPr>
          <p:cNvSpPr txBox="1"/>
          <p:nvPr/>
        </p:nvSpPr>
        <p:spPr>
          <a:xfrm>
            <a:off x="6366825" y="850607"/>
            <a:ext cx="21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Regions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E78EE3-A310-426D-8FBA-3B9E6AB24A50}"/>
              </a:ext>
            </a:extLst>
          </p:cNvPr>
          <p:cNvSpPr txBox="1"/>
          <p:nvPr/>
        </p:nvSpPr>
        <p:spPr>
          <a:xfrm>
            <a:off x="6574445" y="2818436"/>
            <a:ext cx="227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Regions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EC6A2-AF00-4822-9EC2-60943077E350}"/>
              </a:ext>
            </a:extLst>
          </p:cNvPr>
          <p:cNvSpPr txBox="1"/>
          <p:nvPr/>
        </p:nvSpPr>
        <p:spPr>
          <a:xfrm>
            <a:off x="620486" y="4034205"/>
            <a:ext cx="409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samples’ distance to the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shaded point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15FB1C-ACA4-4D34-B4E2-71A547C98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3435"/>
              </p:ext>
            </p:extLst>
          </p:nvPr>
        </p:nvGraphicFramePr>
        <p:xfrm>
          <a:off x="680432" y="2808590"/>
          <a:ext cx="4968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203040" progId="Equation.DSMT4">
                  <p:embed/>
                </p:oleObj>
              </mc:Choice>
              <mc:Fallback>
                <p:oleObj name="Equation" r:id="rId15" imgW="36828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488244D-1235-45E3-9D35-E813B376A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32" y="2808590"/>
                        <a:ext cx="496887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4EAA517-969F-4370-9766-6F622CD89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01662"/>
              </p:ext>
            </p:extLst>
          </p:nvPr>
        </p:nvGraphicFramePr>
        <p:xfrm>
          <a:off x="1271154" y="2791127"/>
          <a:ext cx="5826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228600" progId="Equation.DSMT4">
                  <p:embed/>
                </p:oleObj>
              </mc:Choice>
              <mc:Fallback>
                <p:oleObj name="Equation" r:id="rId17" imgW="4316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15FB1C-ACA4-4D34-B4E2-71A547C98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1154" y="2791127"/>
                        <a:ext cx="5826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0DE9603-626F-4E2C-B0C9-B698BEE94D5F}"/>
              </a:ext>
            </a:extLst>
          </p:cNvPr>
          <p:cNvSpPr txBox="1"/>
          <p:nvPr/>
        </p:nvSpPr>
        <p:spPr>
          <a:xfrm>
            <a:off x="593516" y="3274266"/>
            <a:ext cx="409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filter samples’ weight as defined before</a:t>
            </a:r>
          </a:p>
        </p:txBody>
      </p:sp>
    </p:spTree>
    <p:extLst>
      <p:ext uri="{BB962C8B-B14F-4D97-AF65-F5344CB8AC3E}">
        <p14:creationId xmlns:p14="http://schemas.microsoft.com/office/powerpoint/2010/main" val="266967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1A71-9DB4-4BEF-BABE-F1B85DD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6D240-5DA3-44FC-9212-2878EB610EBF}"/>
              </a:ext>
            </a:extLst>
          </p:cNvPr>
          <p:cNvSpPr/>
          <p:nvPr/>
        </p:nvSpPr>
        <p:spPr>
          <a:xfrm>
            <a:off x="108000" y="905107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4172CB-E9C6-42CC-BEF0-28534AC4A0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Filter Pass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EC6A2-AF00-4822-9EC2-60943077E350}"/>
              </a:ext>
            </a:extLst>
          </p:cNvPr>
          <p:cNvSpPr txBox="1"/>
          <p:nvPr/>
        </p:nvSpPr>
        <p:spPr>
          <a:xfrm>
            <a:off x="483846" y="886849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the weight of views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571C1A-75FC-4818-925A-897F4027F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32040"/>
              </p:ext>
            </p:extLst>
          </p:nvPr>
        </p:nvGraphicFramePr>
        <p:xfrm>
          <a:off x="10179050" y="4911725"/>
          <a:ext cx="12842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7571C1A-75FC-4818-925A-897F4027F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79050" y="4911725"/>
                        <a:ext cx="1284288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3BF53D0-4DE7-4962-876C-43838ABB0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98103"/>
              </p:ext>
            </p:extLst>
          </p:nvPr>
        </p:nvGraphicFramePr>
        <p:xfrm>
          <a:off x="8212369" y="4945628"/>
          <a:ext cx="762171" cy="28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3BF53D0-4DE7-4962-876C-43838ABB0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2369" y="4945628"/>
                        <a:ext cx="762171" cy="28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A236C6F-903A-484A-947D-8EE3C861F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1153"/>
              </p:ext>
            </p:extLst>
          </p:nvPr>
        </p:nvGraphicFramePr>
        <p:xfrm>
          <a:off x="695224" y="2301879"/>
          <a:ext cx="37893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560" imgH="203040" progId="Equation.DSMT4">
                  <p:embed/>
                </p:oleObj>
              </mc:Choice>
              <mc:Fallback>
                <p:oleObj name="Equation" r:id="rId7" imgW="237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224" y="2301879"/>
                        <a:ext cx="3789363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A190F8E-13B1-47C6-B9DB-69CDACA69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882" y="2786845"/>
            <a:ext cx="4164404" cy="2824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0290C5-01B5-4461-84D0-482D89D2D9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957" y="3128497"/>
            <a:ext cx="5123376" cy="1747393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6C2CF6C-895B-4DD0-9AEA-786DED4E7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23736"/>
              </p:ext>
            </p:extLst>
          </p:nvPr>
        </p:nvGraphicFramePr>
        <p:xfrm>
          <a:off x="10179050" y="2595563"/>
          <a:ext cx="12842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03040" progId="Equation.DSMT4">
                  <p:embed/>
                </p:oleObj>
              </mc:Choice>
              <mc:Fallback>
                <p:oleObj name="Equation" r:id="rId11" imgW="81252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5106F5B-BA42-427A-8D4D-EE3346528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79050" y="2595563"/>
                        <a:ext cx="1284288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9B03661-02F4-4E0D-95E0-01427B800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78596"/>
              </p:ext>
            </p:extLst>
          </p:nvPr>
        </p:nvGraphicFramePr>
        <p:xfrm>
          <a:off x="8237408" y="2625949"/>
          <a:ext cx="76358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7CAC3BB-E6FF-40CE-BE1E-5A5E01D29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37408" y="2625949"/>
                        <a:ext cx="763588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3AD05E-23D2-451A-864A-681110198B4B}"/>
              </a:ext>
            </a:extLst>
          </p:cNvPr>
          <p:cNvSpPr txBox="1"/>
          <p:nvPr/>
        </p:nvSpPr>
        <p:spPr>
          <a:xfrm>
            <a:off x="8545970" y="969214"/>
            <a:ext cx="219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Regions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F08078-C347-4DB2-9A54-24061F0CC4D6}"/>
              </a:ext>
            </a:extLst>
          </p:cNvPr>
          <p:cNvSpPr txBox="1"/>
          <p:nvPr/>
        </p:nvSpPr>
        <p:spPr>
          <a:xfrm>
            <a:off x="8543086" y="2941806"/>
            <a:ext cx="227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Regions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028A4B-96CB-424B-A872-27A6C9C2F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433" y="1325555"/>
            <a:ext cx="2029798" cy="131372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622C44-872E-4857-8D18-3B9A23433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65614"/>
              </p:ext>
            </p:extLst>
          </p:nvPr>
        </p:nvGraphicFramePr>
        <p:xfrm>
          <a:off x="695224" y="1366823"/>
          <a:ext cx="15414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2246" imgH="553392" progId="Equation.DSMT4">
                  <p:embed/>
                </p:oleObj>
              </mc:Choice>
              <mc:Fallback>
                <p:oleObj name="Equation" r:id="rId16" imgW="1542246" imgH="5533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5224" y="1366823"/>
                        <a:ext cx="1541463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22FAD8-7B5A-44C1-84CF-5307480D1356}"/>
              </a:ext>
            </a:extLst>
          </p:cNvPr>
          <p:cNvCxnSpPr>
            <a:cxnSpLocks/>
          </p:cNvCxnSpPr>
          <p:nvPr/>
        </p:nvCxnSpPr>
        <p:spPr>
          <a:xfrm>
            <a:off x="9162829" y="2772617"/>
            <a:ext cx="97717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15EC2C-5C76-478C-A661-4BB554195B3A}"/>
              </a:ext>
            </a:extLst>
          </p:cNvPr>
          <p:cNvCxnSpPr>
            <a:cxnSpLocks/>
          </p:cNvCxnSpPr>
          <p:nvPr/>
        </p:nvCxnSpPr>
        <p:spPr>
          <a:xfrm>
            <a:off x="9162829" y="5097603"/>
            <a:ext cx="97717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A5538D-512C-438A-8EDC-5F5445208DB5}"/>
              </a:ext>
            </a:extLst>
          </p:cNvPr>
          <p:cNvSpPr txBox="1"/>
          <p:nvPr/>
        </p:nvSpPr>
        <p:spPr>
          <a:xfrm>
            <a:off x="2236687" y="1510811"/>
            <a:ext cx="35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Closeness of filter samples</a:t>
            </a:r>
          </a:p>
        </p:txBody>
      </p:sp>
    </p:spTree>
    <p:extLst>
      <p:ext uri="{BB962C8B-B14F-4D97-AF65-F5344CB8AC3E}">
        <p14:creationId xmlns:p14="http://schemas.microsoft.com/office/powerpoint/2010/main" val="1496641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2FAB2-BBAE-486A-B992-A6F352B4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1" y="1476006"/>
            <a:ext cx="12170979" cy="40671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FC8A2E-EC0B-4952-A9E4-61E5B530ED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Stereo Filter Pass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05E238-3C5C-421C-8BBA-4CF82E86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1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F2419-037B-433E-86F6-6871927F1969}"/>
              </a:ext>
            </a:extLst>
          </p:cNvPr>
          <p:cNvSpPr txBox="1"/>
          <p:nvPr/>
        </p:nvSpPr>
        <p:spPr>
          <a:xfrm>
            <a:off x="495984" y="1154486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of SSAO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87FAE-12F4-47A0-A7B6-C5030B3F7C70}"/>
              </a:ext>
            </a:extLst>
          </p:cNvPr>
          <p:cNvSpPr/>
          <p:nvPr/>
        </p:nvSpPr>
        <p:spPr>
          <a:xfrm>
            <a:off x="107102" y="1186376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5A6A74-C60B-455A-BF36-7B9A2707016F}"/>
              </a:ext>
            </a:extLst>
          </p:cNvPr>
          <p:cNvSpPr/>
          <p:nvPr/>
        </p:nvSpPr>
        <p:spPr>
          <a:xfrm>
            <a:off x="6555400" y="2078702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862752-9B47-49AC-A4F9-290A970D7373}"/>
              </a:ext>
            </a:extLst>
          </p:cNvPr>
          <p:cNvCxnSpPr>
            <a:cxnSpLocks/>
          </p:cNvCxnSpPr>
          <p:nvPr/>
        </p:nvCxnSpPr>
        <p:spPr>
          <a:xfrm flipH="1">
            <a:off x="4188178" y="2538685"/>
            <a:ext cx="2032000" cy="540891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EC51D5-B0BF-4C3C-AEB7-4A0F60660BF2}"/>
              </a:ext>
            </a:extLst>
          </p:cNvPr>
          <p:cNvSpPr txBox="1"/>
          <p:nvPr/>
        </p:nvSpPr>
        <p:spPr>
          <a:xfrm>
            <a:off x="4357219" y="2288757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26FA1F-105A-4ADB-9709-6FFA02757E3D}"/>
              </a:ext>
            </a:extLst>
          </p:cNvPr>
          <p:cNvSpPr/>
          <p:nvPr/>
        </p:nvSpPr>
        <p:spPr>
          <a:xfrm>
            <a:off x="6555400" y="4418005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Stereo-aware Filter Pass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AEE26D-3B00-45BA-AEF6-32622E84D24C}"/>
              </a:ext>
            </a:extLst>
          </p:cNvPr>
          <p:cNvCxnSpPr>
            <a:cxnSpLocks/>
          </p:cNvCxnSpPr>
          <p:nvPr/>
        </p:nvCxnSpPr>
        <p:spPr>
          <a:xfrm flipH="1" flipV="1">
            <a:off x="4188178" y="3162256"/>
            <a:ext cx="2032000" cy="334523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DB245C-C17F-472C-AD16-58E148BF3EE6}"/>
              </a:ext>
            </a:extLst>
          </p:cNvPr>
          <p:cNvSpPr txBox="1"/>
          <p:nvPr/>
        </p:nvSpPr>
        <p:spPr>
          <a:xfrm>
            <a:off x="4375762" y="3394793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6F156A-8177-4C3B-B66B-55B9937EF24A}"/>
              </a:ext>
            </a:extLst>
          </p:cNvPr>
          <p:cNvSpPr/>
          <p:nvPr/>
        </p:nvSpPr>
        <p:spPr>
          <a:xfrm>
            <a:off x="6555400" y="3287886"/>
            <a:ext cx="2500200" cy="722586"/>
          </a:xfrm>
          <a:prstGeom prst="round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Raw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(RP)</a:t>
            </a:r>
            <a:endParaRPr lang="en-NL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314992-C1A4-45B9-A2E0-A2D12C17FEC8}"/>
              </a:ext>
            </a:extLst>
          </p:cNvPr>
          <p:cNvCxnSpPr>
            <a:cxnSpLocks/>
          </p:cNvCxnSpPr>
          <p:nvPr/>
        </p:nvCxnSpPr>
        <p:spPr>
          <a:xfrm flipH="1">
            <a:off x="4188178" y="4778493"/>
            <a:ext cx="2032000" cy="0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9C1BDD-A2C8-46EA-9380-BFADC37C2BE4}"/>
              </a:ext>
            </a:extLst>
          </p:cNvPr>
          <p:cNvSpPr txBox="1"/>
          <p:nvPr/>
        </p:nvSpPr>
        <p:spPr>
          <a:xfrm>
            <a:off x="4403984" y="4409161"/>
            <a:ext cx="15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986004-F9CF-4103-8412-9605D01C3C60}"/>
              </a:ext>
            </a:extLst>
          </p:cNvPr>
          <p:cNvGrpSpPr/>
          <p:nvPr/>
        </p:nvGrpSpPr>
        <p:grpSpPr>
          <a:xfrm>
            <a:off x="1106905" y="2273968"/>
            <a:ext cx="3071992" cy="3296653"/>
            <a:chOff x="1106905" y="2273968"/>
            <a:chExt cx="3071992" cy="329665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A5157BF-682A-452B-8502-A59083063587}"/>
                </a:ext>
              </a:extLst>
            </p:cNvPr>
            <p:cNvSpPr/>
            <p:nvPr/>
          </p:nvSpPr>
          <p:spPr>
            <a:xfrm>
              <a:off x="1381415" y="2718283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Raw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43B451-F758-4951-9145-89352769BB97}"/>
                </a:ext>
              </a:extLst>
            </p:cNvPr>
            <p:cNvSpPr/>
            <p:nvPr/>
          </p:nvSpPr>
          <p:spPr>
            <a:xfrm>
              <a:off x="1381415" y="4417200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Bilateral Filter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2FBFA4D-735A-4E15-85EF-8D227FC55797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>
            <a:xfrm>
              <a:off x="2631515" y="3440869"/>
              <a:ext cx="0" cy="976331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DB27EB6-43CE-4E2F-8483-A67D26B75337}"/>
                </a:ext>
              </a:extLst>
            </p:cNvPr>
            <p:cNvSpPr/>
            <p:nvPr/>
          </p:nvSpPr>
          <p:spPr>
            <a:xfrm>
              <a:off x="1106905" y="2273968"/>
              <a:ext cx="3071992" cy="3296653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4398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6DE-E88D-48CE-8BA0-A04010A0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"/>
          <a:stretch/>
        </p:blipFill>
        <p:spPr>
          <a:xfrm>
            <a:off x="2314685" y="931025"/>
            <a:ext cx="9877315" cy="4975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4A268-11C8-4261-8E3A-8A0CC13A882A}"/>
              </a:ext>
            </a:extLst>
          </p:cNvPr>
          <p:cNvSpPr/>
          <p:nvPr/>
        </p:nvSpPr>
        <p:spPr>
          <a:xfrm>
            <a:off x="104171" y="1510251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BFD3A5-7719-462E-BE66-EFE551D4314E}"/>
              </a:ext>
            </a:extLst>
          </p:cNvPr>
          <p:cNvSpPr/>
          <p:nvPr/>
        </p:nvSpPr>
        <p:spPr>
          <a:xfrm>
            <a:off x="104284" y="3339841"/>
            <a:ext cx="2210400" cy="59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 Filter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461A0-BF60-4BD2-A194-604DCFA3072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209428" y="2106592"/>
            <a:ext cx="56" cy="123324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6DE-E88D-48CE-8BA0-A04010A0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"/>
          <a:stretch/>
        </p:blipFill>
        <p:spPr>
          <a:xfrm>
            <a:off x="2314685" y="931025"/>
            <a:ext cx="9877315" cy="4975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4A268-11C8-4261-8E3A-8A0CC13A882A}"/>
              </a:ext>
            </a:extLst>
          </p:cNvPr>
          <p:cNvSpPr/>
          <p:nvPr/>
        </p:nvSpPr>
        <p:spPr>
          <a:xfrm>
            <a:off x="104171" y="1510251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BFD3A5-7719-462E-BE66-EFE551D4314E}"/>
              </a:ext>
            </a:extLst>
          </p:cNvPr>
          <p:cNvSpPr/>
          <p:nvPr/>
        </p:nvSpPr>
        <p:spPr>
          <a:xfrm>
            <a:off x="104284" y="3339841"/>
            <a:ext cx="2210400" cy="59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 Filter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461A0-BF60-4BD2-A194-604DCFA3072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209428" y="2106592"/>
            <a:ext cx="56" cy="123324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DD1D3D-241E-4EA4-9B03-DC1D45DAA897}"/>
              </a:ext>
            </a:extLst>
          </p:cNvPr>
          <p:cNvSpPr/>
          <p:nvPr/>
        </p:nvSpPr>
        <p:spPr>
          <a:xfrm>
            <a:off x="104171" y="1505255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6DE-E88D-48CE-8BA0-A04010A0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"/>
          <a:stretch/>
        </p:blipFill>
        <p:spPr>
          <a:xfrm>
            <a:off x="2314685" y="931025"/>
            <a:ext cx="9877315" cy="4975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4A268-11C8-4261-8E3A-8A0CC13A882A}"/>
              </a:ext>
            </a:extLst>
          </p:cNvPr>
          <p:cNvSpPr/>
          <p:nvPr/>
        </p:nvSpPr>
        <p:spPr>
          <a:xfrm>
            <a:off x="104171" y="1510251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BFD3A5-7719-462E-BE66-EFE551D4314E}"/>
              </a:ext>
            </a:extLst>
          </p:cNvPr>
          <p:cNvSpPr/>
          <p:nvPr/>
        </p:nvSpPr>
        <p:spPr>
          <a:xfrm>
            <a:off x="104284" y="3339841"/>
            <a:ext cx="2210400" cy="59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 Filter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461A0-BF60-4BD2-A194-604DCFA3072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209428" y="2106592"/>
            <a:ext cx="56" cy="123324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DD1D3D-241E-4EA4-9B03-DC1D45DAA897}"/>
              </a:ext>
            </a:extLst>
          </p:cNvPr>
          <p:cNvSpPr/>
          <p:nvPr/>
        </p:nvSpPr>
        <p:spPr>
          <a:xfrm>
            <a:off x="104171" y="1505255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8EACC-F344-419F-B437-999EF6C0DB69}"/>
              </a:ext>
            </a:extLst>
          </p:cNvPr>
          <p:cNvSpPr/>
          <p:nvPr/>
        </p:nvSpPr>
        <p:spPr>
          <a:xfrm>
            <a:off x="104171" y="1508992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(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6DE-E88D-48CE-8BA0-A04010A0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"/>
          <a:stretch/>
        </p:blipFill>
        <p:spPr>
          <a:xfrm>
            <a:off x="2314685" y="931025"/>
            <a:ext cx="9877315" cy="4975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BFD3A5-7719-462E-BE66-EFE551D4314E}"/>
              </a:ext>
            </a:extLst>
          </p:cNvPr>
          <p:cNvSpPr/>
          <p:nvPr/>
        </p:nvSpPr>
        <p:spPr>
          <a:xfrm>
            <a:off x="104284" y="3339841"/>
            <a:ext cx="2210400" cy="59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 Filter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461A0-BF60-4BD2-A194-604DCFA3072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209428" y="2106592"/>
            <a:ext cx="56" cy="123324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2C0009-F809-445E-AC74-6A941AF63CFE}"/>
              </a:ext>
            </a:extLst>
          </p:cNvPr>
          <p:cNvSpPr/>
          <p:nvPr/>
        </p:nvSpPr>
        <p:spPr>
          <a:xfrm>
            <a:off x="104171" y="1508992"/>
            <a:ext cx="2210513" cy="59634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(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BAB1D1-6291-4519-957A-13332BBFA7A4}"/>
              </a:ext>
            </a:extLst>
          </p:cNvPr>
          <p:cNvSpPr/>
          <p:nvPr/>
        </p:nvSpPr>
        <p:spPr>
          <a:xfrm>
            <a:off x="104284" y="3338582"/>
            <a:ext cx="2210400" cy="5976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Stereo-aware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NL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Stepwise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8B6DE-E88D-48CE-8BA0-A04010A0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3"/>
          <a:stretch/>
        </p:blipFill>
        <p:spPr>
          <a:xfrm>
            <a:off x="2314685" y="931025"/>
            <a:ext cx="9877315" cy="4975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29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DF9BB-AA37-47FC-A70F-9A2C9BD597F8}"/>
              </a:ext>
            </a:extLst>
          </p:cNvPr>
          <p:cNvGrpSpPr/>
          <p:nvPr/>
        </p:nvGrpSpPr>
        <p:grpSpPr>
          <a:xfrm>
            <a:off x="104171" y="1508992"/>
            <a:ext cx="2210513" cy="2428449"/>
            <a:chOff x="104171" y="1508992"/>
            <a:chExt cx="2210513" cy="24284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BBFD3A5-7719-462E-BE66-EFE551D4314E}"/>
                </a:ext>
              </a:extLst>
            </p:cNvPr>
            <p:cNvSpPr/>
            <p:nvPr/>
          </p:nvSpPr>
          <p:spPr>
            <a:xfrm>
              <a:off x="104284" y="3339841"/>
              <a:ext cx="2210400" cy="5976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Bilateral Filter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6D461A0-BF60-4BD2-A194-604DCFA30720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1209428" y="2106592"/>
              <a:ext cx="56" cy="1233249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1242AF9-0CBF-4049-9CC7-7D0EBEB5DEBE}"/>
                </a:ext>
              </a:extLst>
            </p:cNvPr>
            <p:cNvSpPr/>
            <p:nvPr/>
          </p:nvSpPr>
          <p:spPr>
            <a:xfrm>
              <a:off x="104171" y="1508992"/>
              <a:ext cx="2210513" cy="59634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Raw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 (</a:t>
              </a:r>
              <a:r>
                <a:rPr lang="en-US" altLang="zh-CN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N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8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A366E3-F4DC-4C0B-903A-0A00B1BE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84" y="833053"/>
            <a:ext cx="6321975" cy="4631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Occlusion (AO)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6F33A-E985-48E4-B24E-D44C34157B7E}"/>
              </a:ext>
            </a:extLst>
          </p:cNvPr>
          <p:cNvSpPr txBox="1"/>
          <p:nvPr/>
        </p:nvSpPr>
        <p:spPr>
          <a:xfrm>
            <a:off x="498290" y="1073581"/>
            <a:ext cx="383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Occlusion (AO)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380866-793A-4C11-80A3-5657442EF466}"/>
              </a:ext>
            </a:extLst>
          </p:cNvPr>
          <p:cNvSpPr/>
          <p:nvPr/>
        </p:nvSpPr>
        <p:spPr>
          <a:xfrm>
            <a:off x="109408" y="1105471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5C6B0-969C-4D00-968E-589AF8FB4104}"/>
              </a:ext>
            </a:extLst>
          </p:cNvPr>
          <p:cNvSpPr txBox="1"/>
          <p:nvPr/>
        </p:nvSpPr>
        <p:spPr>
          <a:xfrm>
            <a:off x="498290" y="1524064"/>
            <a:ext cx="506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ambient light is blocked by a point’s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 objects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C268D7-D6CC-4130-8394-56A6EFB13FC4}"/>
              </a:ext>
            </a:extLst>
          </p:cNvPr>
          <p:cNvSpPr txBox="1"/>
          <p:nvPr/>
        </p:nvSpPr>
        <p:spPr>
          <a:xfrm>
            <a:off x="5993457" y="1775281"/>
            <a:ext cx="116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map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0CB8C7-5296-4CAF-9BBD-DCA26258C688}"/>
              </a:ext>
            </a:extLst>
          </p:cNvPr>
          <p:cNvSpPr txBox="1"/>
          <p:nvPr/>
        </p:nvSpPr>
        <p:spPr>
          <a:xfrm>
            <a:off x="536673" y="2949372"/>
            <a:ext cx="383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Geometry-based method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3820D9-5300-4611-BFF1-381D282C9D33}"/>
              </a:ext>
            </a:extLst>
          </p:cNvPr>
          <p:cNvSpPr/>
          <p:nvPr/>
        </p:nvSpPr>
        <p:spPr>
          <a:xfrm>
            <a:off x="147792" y="2975142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AEB80B-B6FF-4104-B030-96594127E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5" y="3429000"/>
            <a:ext cx="2684624" cy="21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2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61C6-F9A3-4675-9FAD-410F406523EA}"/>
              </a:ext>
            </a:extLst>
          </p:cNvPr>
          <p:cNvGrpSpPr/>
          <p:nvPr/>
        </p:nvGrpSpPr>
        <p:grpSpPr>
          <a:xfrm>
            <a:off x="121261" y="2085910"/>
            <a:ext cx="6690767" cy="3660000"/>
            <a:chOff x="246742" y="1546835"/>
            <a:chExt cx="6170608" cy="32300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03FC5A-C773-4042-A5F4-33C58D14C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74"/>
            <a:stretch/>
          </p:blipFill>
          <p:spPr>
            <a:xfrm>
              <a:off x="969543" y="1546835"/>
              <a:ext cx="5447807" cy="3230053"/>
            </a:xfrm>
            <a:prstGeom prst="rect">
              <a:avLst/>
            </a:prstGeom>
          </p:spPr>
        </p:pic>
        <p:pic>
          <p:nvPicPr>
            <p:cNvPr id="1026" name="Picture 2" descr="Disposable Paper Anaglyph 3d Glasses Red Blue - Buy Disposable 3d Glasses  Red Blue,Paper Anaglyph/red And Blue 3d Glasses,3d Red And Blue Paper  Product on Alibaba.com">
              <a:extLst>
                <a:ext uri="{FF2B5EF4-FFF2-40B4-BE49-F238E27FC236}">
                  <a16:creationId xmlns:a16="http://schemas.microsoft.com/office/drawing/2014/main" id="{A3DDC62C-DC07-4C68-840E-EB2B8A9873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30794" r="4920" b="35873"/>
            <a:stretch/>
          </p:blipFill>
          <p:spPr bwMode="auto">
            <a:xfrm>
              <a:off x="246742" y="2497898"/>
              <a:ext cx="550635" cy="20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450197-7FD0-43AD-9D0C-3226967AC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2" y="2855721"/>
              <a:ext cx="537928" cy="386998"/>
            </a:xfrm>
            <a:prstGeom prst="rect">
              <a:avLst/>
            </a:prstGeom>
          </p:spPr>
        </p:pic>
        <p:pic>
          <p:nvPicPr>
            <p:cNvPr id="11" name="Picture 2" descr="Disposable Paper Anaglyph 3d Glasses Red Blue - Buy Disposable 3d Glasses  Red Blue,Paper Anaglyph/red And Blue 3d Glasses,3d Red And Blue Paper  Product on Alibaba.com">
              <a:extLst>
                <a:ext uri="{FF2B5EF4-FFF2-40B4-BE49-F238E27FC236}">
                  <a16:creationId xmlns:a16="http://schemas.microsoft.com/office/drawing/2014/main" id="{78338461-F805-4655-940B-80161482B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30794" r="4920" b="35873"/>
            <a:stretch/>
          </p:blipFill>
          <p:spPr bwMode="auto">
            <a:xfrm>
              <a:off x="919396" y="3943498"/>
              <a:ext cx="550635" cy="20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058857-41C0-4F7D-A82C-BEE0B4A1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96" y="4313884"/>
              <a:ext cx="537928" cy="3869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067480-E6C8-4655-8843-B2BDDE8D27BD}"/>
              </a:ext>
            </a:extLst>
          </p:cNvPr>
          <p:cNvSpPr txBox="1"/>
          <p:nvPr/>
        </p:nvSpPr>
        <p:spPr>
          <a:xfrm>
            <a:off x="7382837" y="3383771"/>
            <a:ext cx="474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reverse reprojection, the computation cost is reduced significantly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9232A-9C18-4752-8CBD-F86C1BF2616C}"/>
              </a:ext>
            </a:extLst>
          </p:cNvPr>
          <p:cNvSpPr/>
          <p:nvPr/>
        </p:nvSpPr>
        <p:spPr>
          <a:xfrm>
            <a:off x="6939582" y="3434880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2EBAE-E791-4ACD-A593-7C34C5982BF9}"/>
              </a:ext>
            </a:extLst>
          </p:cNvPr>
          <p:cNvSpPr txBox="1"/>
          <p:nvPr/>
        </p:nvSpPr>
        <p:spPr>
          <a:xfrm>
            <a:off x="7328464" y="4392421"/>
            <a:ext cx="474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AO at half resolution is necessary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VR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9EBF2-189C-4E40-8FCA-4232EB31DEC5}"/>
              </a:ext>
            </a:extLst>
          </p:cNvPr>
          <p:cNvSpPr/>
          <p:nvPr/>
        </p:nvSpPr>
        <p:spPr>
          <a:xfrm>
            <a:off x="6939582" y="4408066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27613C-FCA2-4518-98DF-384A61489E16}"/>
              </a:ext>
            </a:extLst>
          </p:cNvPr>
          <p:cNvSpPr txBox="1"/>
          <p:nvPr/>
        </p:nvSpPr>
        <p:spPr>
          <a:xfrm>
            <a:off x="2565209" y="1100253"/>
            <a:ext cx="376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I9-11900K 8-core processor; RTX 3090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B93C6-A672-4AA5-A41D-888E4574B3ED}"/>
              </a:ext>
            </a:extLst>
          </p:cNvPr>
          <p:cNvSpPr txBox="1"/>
          <p:nvPr/>
        </p:nvSpPr>
        <p:spPr>
          <a:xfrm>
            <a:off x="7382837" y="2572456"/>
            <a:ext cx="474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time-consuming step is the stereo raw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 step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2B5C3F-ABA1-4596-8CB6-B0C6EA49C448}"/>
              </a:ext>
            </a:extLst>
          </p:cNvPr>
          <p:cNvSpPr/>
          <p:nvPr/>
        </p:nvSpPr>
        <p:spPr>
          <a:xfrm>
            <a:off x="6939582" y="2623565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A95C2D-9A42-4422-B0E0-530EA5FDCBAC}"/>
              </a:ext>
            </a:extLst>
          </p:cNvPr>
          <p:cNvSpPr txBox="1"/>
          <p:nvPr/>
        </p:nvSpPr>
        <p:spPr>
          <a:xfrm>
            <a:off x="34068" y="1053072"/>
            <a:ext cx="476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setup: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19AEBB-8067-4108-992C-8A1AADA5F9CF}"/>
              </a:ext>
            </a:extLst>
          </p:cNvPr>
          <p:cNvSpPr txBox="1"/>
          <p:nvPr/>
        </p:nvSpPr>
        <p:spPr>
          <a:xfrm>
            <a:off x="3288425" y="1797305"/>
            <a:ext cx="608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Raw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Estimation Pass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ACCFF2-D63A-4CE0-9FF3-DCD91AC0E139}"/>
              </a:ext>
            </a:extLst>
          </p:cNvPr>
          <p:cNvSpPr txBox="1"/>
          <p:nvPr/>
        </p:nvSpPr>
        <p:spPr>
          <a:xfrm>
            <a:off x="7328464" y="5252646"/>
            <a:ext cx="474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2~3 times more expensive than the mono 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9CE856-057F-49C8-8ABF-A4F8263564EC}"/>
              </a:ext>
            </a:extLst>
          </p:cNvPr>
          <p:cNvSpPr/>
          <p:nvPr/>
        </p:nvSpPr>
        <p:spPr>
          <a:xfrm>
            <a:off x="6939582" y="5268291"/>
            <a:ext cx="388882" cy="33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00131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FB1BC-8D77-45D7-B835-6CEC1F34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14" y="1871206"/>
            <a:ext cx="4306614" cy="12198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9776C9-AD00-4F37-8C1A-0BB2E7B4CE88}"/>
              </a:ext>
            </a:extLst>
          </p:cNvPr>
          <p:cNvGrpSpPr/>
          <p:nvPr/>
        </p:nvGrpSpPr>
        <p:grpSpPr>
          <a:xfrm>
            <a:off x="6096000" y="1871206"/>
            <a:ext cx="4940006" cy="1258840"/>
            <a:chOff x="170699" y="3727953"/>
            <a:chExt cx="4940006" cy="1258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505311-3B59-4AB6-8DBF-85469DD0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014" y="3727953"/>
              <a:ext cx="4263691" cy="1219826"/>
            </a:xfrm>
            <a:prstGeom prst="rect">
              <a:avLst/>
            </a:prstGeom>
          </p:spPr>
        </p:pic>
        <p:pic>
          <p:nvPicPr>
            <p:cNvPr id="13" name="Picture 2" descr="Disposable Paper Anaglyph 3d Glasses Red Blue - Buy Disposable 3d Glasses  Red Blue,Paper Anaglyph/red And Blue 3d Glasses,3d Red And Blue Paper  Product on Alibaba.com">
              <a:extLst>
                <a:ext uri="{FF2B5EF4-FFF2-40B4-BE49-F238E27FC236}">
                  <a16:creationId xmlns:a16="http://schemas.microsoft.com/office/drawing/2014/main" id="{68F1B54F-759A-459F-9B8F-3F97D35A5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30794" r="4920" b="35873"/>
            <a:stretch/>
          </p:blipFill>
          <p:spPr bwMode="auto">
            <a:xfrm>
              <a:off x="170699" y="4389850"/>
              <a:ext cx="550635" cy="20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BD7969-B1F3-4AB7-B9E0-07EAB83D5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06" y="4599795"/>
              <a:ext cx="537928" cy="386998"/>
            </a:xfrm>
            <a:prstGeom prst="rect">
              <a:avLst/>
            </a:prstGeom>
          </p:spPr>
        </p:pic>
      </p:grpSp>
      <p:pic>
        <p:nvPicPr>
          <p:cNvPr id="15" name="Picture 2" descr="Disposable Paper Anaglyph 3d Glasses Red Blue - Buy Disposable 3d Glasses  Red Blue,Paper Anaglyph/red And Blue 3d Glasses,3d Red And Blue Paper  Product on Alibaba.com">
            <a:extLst>
              <a:ext uri="{FF2B5EF4-FFF2-40B4-BE49-F238E27FC236}">
                <a16:creationId xmlns:a16="http://schemas.microsoft.com/office/drawing/2014/main" id="{68573DAA-D2D8-4254-A04A-0C336071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0794" r="4920" b="35873"/>
          <a:stretch/>
        </p:blipFill>
        <p:spPr bwMode="auto">
          <a:xfrm>
            <a:off x="177052" y="2481119"/>
            <a:ext cx="550635" cy="2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2661A6-E268-4ECF-BCD3-00BC5D0A80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9" y="2704034"/>
            <a:ext cx="537928" cy="3869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B8D043-0E16-4897-93B0-8A86D74BE1F3}"/>
              </a:ext>
            </a:extLst>
          </p:cNvPr>
          <p:cNvSpPr txBox="1"/>
          <p:nvPr/>
        </p:nvSpPr>
        <p:spPr>
          <a:xfrm>
            <a:off x="742441" y="3692659"/>
            <a:ext cx="5904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stereo filter is ~3 times as expensive as the mono filter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BE04EA-BF8E-4A58-84B9-10F3AB14A27C}"/>
              </a:ext>
            </a:extLst>
          </p:cNvPr>
          <p:cNvSpPr/>
          <p:nvPr/>
        </p:nvSpPr>
        <p:spPr>
          <a:xfrm>
            <a:off x="353559" y="3694882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F41A4-3A4C-43AF-9B81-4091BBDFC888}"/>
              </a:ext>
            </a:extLst>
          </p:cNvPr>
          <p:cNvSpPr txBox="1"/>
          <p:nvPr/>
        </p:nvSpPr>
        <p:spPr>
          <a:xfrm>
            <a:off x="4025272" y="1455854"/>
            <a:ext cx="387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Filter Pass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633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F62DCE-25AE-45A1-BF09-62CEED2D6D6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3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D8D-6725-4EB8-8F59-4EB2BE0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F2B-5BB0-4469-B6B1-B7A70EEDC2C9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18F14-7215-43A7-84EF-593E6246C38B}"/>
              </a:ext>
            </a:extLst>
          </p:cNvPr>
          <p:cNvSpPr txBox="1"/>
          <p:nvPr/>
        </p:nvSpPr>
        <p:spPr>
          <a:xfrm>
            <a:off x="451942" y="1280151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computation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AC361-3BA7-4E9F-8D09-205A841DA1FF}"/>
              </a:ext>
            </a:extLst>
          </p:cNvPr>
          <p:cNvSpPr/>
          <p:nvPr/>
        </p:nvSpPr>
        <p:spPr>
          <a:xfrm>
            <a:off x="63060" y="1282183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C345F-2DDF-4A39-AFEC-1FB15AC401CC}"/>
              </a:ext>
            </a:extLst>
          </p:cNvPr>
          <p:cNvSpPr txBox="1"/>
          <p:nvPr/>
        </p:nvSpPr>
        <p:spPr>
          <a:xfrm>
            <a:off x="451941" y="1752758"/>
            <a:ext cx="289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4142D-0C31-4653-9C21-43E0F27E29D3}"/>
              </a:ext>
            </a:extLst>
          </p:cNvPr>
          <p:cNvSpPr txBox="1"/>
          <p:nvPr/>
        </p:nvSpPr>
        <p:spPr>
          <a:xfrm>
            <a:off x="434840" y="2713192"/>
            <a:ext cx="3645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mono-stereo rendering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355EE-4063-4CC6-B5FE-A525DFFDFF34}"/>
              </a:ext>
            </a:extLst>
          </p:cNvPr>
          <p:cNvSpPr txBox="1"/>
          <p:nvPr/>
        </p:nvSpPr>
        <p:spPr>
          <a:xfrm>
            <a:off x="451940" y="3767642"/>
            <a:ext cx="239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Eye-tracking in VR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2CC41-DED9-4CE6-A094-8009F2F0FAD4}"/>
              </a:ext>
            </a:extLst>
          </p:cNvPr>
          <p:cNvSpPr txBox="1"/>
          <p:nvPr/>
        </p:nvSpPr>
        <p:spPr>
          <a:xfrm>
            <a:off x="451940" y="4906432"/>
            <a:ext cx="605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Solve the hidden geometry artifacts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EDA1BC-4BB6-4C66-8AEC-1B5A2B968694}"/>
              </a:ext>
            </a:extLst>
          </p:cNvPr>
          <p:cNvSpPr/>
          <p:nvPr/>
        </p:nvSpPr>
        <p:spPr>
          <a:xfrm>
            <a:off x="63060" y="4938322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78E4A-4812-412B-9B7F-26D3CF42B332}"/>
              </a:ext>
            </a:extLst>
          </p:cNvPr>
          <p:cNvSpPr txBox="1"/>
          <p:nvPr/>
        </p:nvSpPr>
        <p:spPr>
          <a:xfrm>
            <a:off x="7269430" y="2693592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screen-space effects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9ECDE9-92E2-4FB7-98CA-73BC4E800B25}"/>
              </a:ext>
            </a:extLst>
          </p:cNvPr>
          <p:cNvSpPr/>
          <p:nvPr/>
        </p:nvSpPr>
        <p:spPr>
          <a:xfrm>
            <a:off x="6880548" y="2695624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A1B60-A854-4A23-B2D8-73BCD83526AF}"/>
              </a:ext>
            </a:extLst>
          </p:cNvPr>
          <p:cNvSpPr txBox="1"/>
          <p:nvPr/>
        </p:nvSpPr>
        <p:spPr>
          <a:xfrm>
            <a:off x="451940" y="5387734"/>
            <a:ext cx="6204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600" dirty="0">
                <a:latin typeface="Arial" panose="020B0604020202020204" pitchFamily="34" charset="0"/>
                <a:cs typeface="Arial" panose="020B0604020202020204" pitchFamily="34" charset="0"/>
              </a:rPr>
              <a:t>Vermeer et al. 2021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Stochastic-Depth Ambient Occlusion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D4203-85E9-411F-8CB3-E9FF83A42424}"/>
              </a:ext>
            </a:extLst>
          </p:cNvPr>
          <p:cNvSpPr txBox="1"/>
          <p:nvPr/>
        </p:nvSpPr>
        <p:spPr>
          <a:xfrm>
            <a:off x="7269428" y="3285915"/>
            <a:ext cx="4007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Screen-space stylization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dithering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E857A-1426-4601-92C8-E28DA7FC8486}"/>
              </a:ext>
            </a:extLst>
          </p:cNvPr>
          <p:cNvSpPr txBox="1"/>
          <p:nvPr/>
        </p:nvSpPr>
        <p:spPr>
          <a:xfrm>
            <a:off x="7269428" y="1228117"/>
            <a:ext cx="521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Apply our stereo filter to ray-tracing denoising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stereo images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C57B7D-5221-46AB-B8FD-645BEF00B12D}"/>
              </a:ext>
            </a:extLst>
          </p:cNvPr>
          <p:cNvSpPr/>
          <p:nvPr/>
        </p:nvSpPr>
        <p:spPr>
          <a:xfrm>
            <a:off x="6880548" y="1260007"/>
            <a:ext cx="388882" cy="33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7C5DC-8A01-405B-BD66-77E4ED63497F}"/>
              </a:ext>
            </a:extLst>
          </p:cNvPr>
          <p:cNvSpPr txBox="1"/>
          <p:nvPr/>
        </p:nvSpPr>
        <p:spPr>
          <a:xfrm>
            <a:off x="451940" y="2049493"/>
            <a:ext cx="4756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600" dirty="0" err="1">
                <a:latin typeface="Arial" panose="020B0604020202020204" pitchFamily="34" charset="0"/>
                <a:cs typeface="Arial" panose="020B0604020202020204" pitchFamily="34" charset="0"/>
              </a:rPr>
              <a:t>Vardis</a:t>
            </a:r>
            <a:r>
              <a:rPr lang="en-NL" sz="1600" dirty="0">
                <a:latin typeface="Arial" panose="020B0604020202020204" pitchFamily="34" charset="0"/>
                <a:cs typeface="Arial" panose="020B0604020202020204" pitchFamily="34" charset="0"/>
              </a:rPr>
              <a:t> et al. 2013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Multi-View Ambient Occlusion with Importance Sampling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C8C73C-C0E5-43CC-8E0F-41C0AB96BAEE}"/>
              </a:ext>
            </a:extLst>
          </p:cNvPr>
          <p:cNvSpPr txBox="1"/>
          <p:nvPr/>
        </p:nvSpPr>
        <p:spPr>
          <a:xfrm>
            <a:off x="434840" y="3032668"/>
            <a:ext cx="4675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Fink et al. 2019, Hybrid Mono-Stereo Rendering 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Virtual Reality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B56C3-EC1C-4985-B178-992D3E04B4C6}"/>
              </a:ext>
            </a:extLst>
          </p:cNvPr>
          <p:cNvSpPr txBox="1"/>
          <p:nvPr/>
        </p:nvSpPr>
        <p:spPr>
          <a:xfrm>
            <a:off x="434840" y="4134357"/>
            <a:ext cx="4675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2017, Saliency in VR: How Do People Explore Virtual Environments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48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62D155C3-5777-49B2-B307-9B560D2C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496"/>
          <a:stretch/>
        </p:blipFill>
        <p:spPr bwMode="auto">
          <a:xfrm>
            <a:off x="1889951" y="1871519"/>
            <a:ext cx="1398494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Elmar Eisemann">
            <a:extLst>
              <a:ext uri="{FF2B5EF4-FFF2-40B4-BE49-F238E27FC236}">
                <a16:creationId xmlns:a16="http://schemas.microsoft.com/office/drawing/2014/main" id="{E4C6A3A0-B6E1-4F61-9C4A-84179F9D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02" y="1871519"/>
            <a:ext cx="1441621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062D3A3-C4DA-4638-B9E7-135D395D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" b="732"/>
          <a:stretch/>
        </p:blipFill>
        <p:spPr bwMode="auto">
          <a:xfrm>
            <a:off x="5352004" y="1871519"/>
            <a:ext cx="146303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36307" y="725713"/>
            <a:ext cx="11694436" cy="9585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dirty="0"/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616816" y="5222132"/>
            <a:ext cx="5353580" cy="9101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Delft University of Technology, the Netherlands</a:t>
            </a:r>
          </a:p>
          <a:p>
            <a:pPr marL="0" indent="0">
              <a:buNone/>
            </a:pP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Leeds, United Kingdom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0160" y="4025421"/>
            <a:ext cx="11694436" cy="958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D0B38AE-80B3-4D3F-A5B9-86F473DC4777}"/>
              </a:ext>
            </a:extLst>
          </p:cNvPr>
          <p:cNvSpPr txBox="1">
            <a:spLocks/>
          </p:cNvSpPr>
          <p:nvPr/>
        </p:nvSpPr>
        <p:spPr>
          <a:xfrm>
            <a:off x="346058" y="3934893"/>
            <a:ext cx="4511232" cy="44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Peiteng Shi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B58BB3-8757-47C4-BE64-0AC6784CAD6F}"/>
              </a:ext>
            </a:extLst>
          </p:cNvPr>
          <p:cNvSpPr txBox="1">
            <a:spLocks/>
          </p:cNvSpPr>
          <p:nvPr/>
        </p:nvSpPr>
        <p:spPr>
          <a:xfrm>
            <a:off x="7334709" y="3915251"/>
            <a:ext cx="4511232" cy="44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Elmar Eisemann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32EAB0B-5148-4E60-A219-CCBBDEE72280}"/>
              </a:ext>
            </a:extLst>
          </p:cNvPr>
          <p:cNvSpPr txBox="1">
            <a:spLocks/>
          </p:cNvSpPr>
          <p:nvPr/>
        </p:nvSpPr>
        <p:spPr>
          <a:xfrm>
            <a:off x="3840384" y="3925072"/>
            <a:ext cx="4511232" cy="44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Markus Billeter</a:t>
            </a:r>
            <a:r>
              <a:rPr lang="en-US" sz="2000" baseline="30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D3A61-48F6-4DF0-85C2-35CECB68430C}"/>
              </a:ext>
            </a:extLst>
          </p:cNvPr>
          <p:cNvSpPr txBox="1"/>
          <p:nvPr/>
        </p:nvSpPr>
        <p:spPr>
          <a:xfrm>
            <a:off x="6922622" y="5222132"/>
            <a:ext cx="2985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us on: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graphics.tudelft.nl</a:t>
            </a:r>
            <a:endParaRPr lang="en-US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https://vcg.leeds.ac.uk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7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A9231-E43C-4BA8-B0BE-DBD7F8DE2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841" y="2352402"/>
            <a:ext cx="2662807" cy="1775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5F50C0-855A-4087-9172-F297C7542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057" y="2987625"/>
            <a:ext cx="2497496" cy="1666171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EEA382-21DC-4DAF-B4D3-B0D064E3F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963" y="2083787"/>
            <a:ext cx="2397250" cy="2325868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BDBC56A-90C3-4327-B171-FACFA67F2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45874"/>
              </p:ext>
            </p:extLst>
          </p:nvPr>
        </p:nvGraphicFramePr>
        <p:xfrm>
          <a:off x="8417389" y="2519701"/>
          <a:ext cx="2654941" cy="6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393480" progId="Equation.DSMT4">
                  <p:embed/>
                </p:oleObj>
              </mc:Choice>
              <mc:Fallback>
                <p:oleObj name="Equation" r:id="rId6" imgW="157464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CE5B19-4149-463B-9F52-6CD8B92FE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389" y="2519701"/>
                        <a:ext cx="2654941" cy="67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479630C-3E62-41E5-9A7C-995A7A2D0626}"/>
              </a:ext>
            </a:extLst>
          </p:cNvPr>
          <p:cNvSpPr/>
          <p:nvPr/>
        </p:nvSpPr>
        <p:spPr>
          <a:xfrm>
            <a:off x="8407530" y="3435164"/>
            <a:ext cx="281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Vector from the shaded point to the sample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A81CA49-6185-4F7C-B26D-6A522B8C5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329196"/>
              </p:ext>
            </p:extLst>
          </p:nvPr>
        </p:nvGraphicFramePr>
        <p:xfrm>
          <a:off x="8089639" y="3397946"/>
          <a:ext cx="226271" cy="37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28600" progId="Equation.DSMT4">
                  <p:embed/>
                </p:oleObj>
              </mc:Choice>
              <mc:Fallback>
                <p:oleObj name="Equation" r:id="rId8" imgW="1396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9B29DEF-BE3E-4500-9859-04E37097C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639" y="3397946"/>
                        <a:ext cx="226271" cy="375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9B73BBBC-AEAE-41AE-80BA-C5CE8AAD564A}"/>
              </a:ext>
            </a:extLst>
          </p:cNvPr>
          <p:cNvSpPr/>
          <p:nvPr/>
        </p:nvSpPr>
        <p:spPr>
          <a:xfrm>
            <a:off x="5699384" y="4469299"/>
            <a:ext cx="1728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Camera Position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4BF18A-FF3F-49C7-813D-A16DA108DBB1}"/>
              </a:ext>
            </a:extLst>
          </p:cNvPr>
          <p:cNvSpPr/>
          <p:nvPr/>
        </p:nvSpPr>
        <p:spPr>
          <a:xfrm>
            <a:off x="7869698" y="2026988"/>
            <a:ext cx="390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obscurance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value of a pixel 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212CFB-5842-4F36-866F-F02150018814}"/>
              </a:ext>
            </a:extLst>
          </p:cNvPr>
          <p:cNvSpPr txBox="1"/>
          <p:nvPr/>
        </p:nvSpPr>
        <p:spPr>
          <a:xfrm>
            <a:off x="723901" y="1107296"/>
            <a:ext cx="574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Occlusion: HBAO+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AC5766-E6FE-4497-8893-7ACC7F36F714}"/>
              </a:ext>
            </a:extLst>
          </p:cNvPr>
          <p:cNvSpPr/>
          <p:nvPr/>
        </p:nvSpPr>
        <p:spPr>
          <a:xfrm>
            <a:off x="280178" y="1164978"/>
            <a:ext cx="345458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BB2010-2531-4F26-9C85-8BB2CE629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876837"/>
              </p:ext>
            </p:extLst>
          </p:nvPr>
        </p:nvGraphicFramePr>
        <p:xfrm>
          <a:off x="8139113" y="4222750"/>
          <a:ext cx="23142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39113" y="4222750"/>
                        <a:ext cx="23142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605E198-8956-43C9-BC6F-46C5A8135AEF}"/>
              </a:ext>
            </a:extLst>
          </p:cNvPr>
          <p:cNvSpPr/>
          <p:nvPr/>
        </p:nvSpPr>
        <p:spPr>
          <a:xfrm>
            <a:off x="8444478" y="4248254"/>
            <a:ext cx="281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Angle between the sample vector and the normal vector</a:t>
            </a:r>
          </a:p>
        </p:txBody>
      </p:sp>
    </p:spTree>
    <p:extLst>
      <p:ext uri="{BB962C8B-B14F-4D97-AF65-F5344CB8AC3E}">
        <p14:creationId xmlns:p14="http://schemas.microsoft.com/office/powerpoint/2010/main" val="26478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F2419-037B-433E-86F6-6871927F1969}"/>
              </a:ext>
            </a:extLst>
          </p:cNvPr>
          <p:cNvSpPr txBox="1"/>
          <p:nvPr/>
        </p:nvSpPr>
        <p:spPr>
          <a:xfrm>
            <a:off x="495984" y="1154486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of SSAO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87FAE-12F4-47A0-A7B6-C5030B3F7C70}"/>
              </a:ext>
            </a:extLst>
          </p:cNvPr>
          <p:cNvSpPr/>
          <p:nvPr/>
        </p:nvSpPr>
        <p:spPr>
          <a:xfrm>
            <a:off x="107102" y="1186376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FC8B63-C9A0-493F-9AD0-9E77153F1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22" y="1896839"/>
            <a:ext cx="3038183" cy="2025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9A482F-71D0-467D-AB70-28E1FB203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04" y="4264537"/>
            <a:ext cx="3040201" cy="202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D963C-BDFA-4815-9535-D8976E838F14}"/>
              </a:ext>
            </a:extLst>
          </p:cNvPr>
          <p:cNvGrpSpPr/>
          <p:nvPr/>
        </p:nvGrpSpPr>
        <p:grpSpPr>
          <a:xfrm>
            <a:off x="1106905" y="2273968"/>
            <a:ext cx="3071992" cy="3296653"/>
            <a:chOff x="1106905" y="2273968"/>
            <a:chExt cx="3071992" cy="329665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87B30CC-B334-4F74-B0FB-0196F80236AA}"/>
                </a:ext>
              </a:extLst>
            </p:cNvPr>
            <p:cNvSpPr/>
            <p:nvPr/>
          </p:nvSpPr>
          <p:spPr>
            <a:xfrm>
              <a:off x="1381415" y="2718283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Raw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1AC249-9FA0-4CDF-BAD3-DAC721464A44}"/>
                </a:ext>
              </a:extLst>
            </p:cNvPr>
            <p:cNvSpPr/>
            <p:nvPr/>
          </p:nvSpPr>
          <p:spPr>
            <a:xfrm>
              <a:off x="1381415" y="4417200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Bilateral Filter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0B7A04-FCD9-4F80-A1BC-824F9FF72A0E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2631515" y="3440869"/>
              <a:ext cx="0" cy="976331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EA040CB-179B-4483-B517-94ED28E4856C}"/>
                </a:ext>
              </a:extLst>
            </p:cNvPr>
            <p:cNvSpPr/>
            <p:nvPr/>
          </p:nvSpPr>
          <p:spPr>
            <a:xfrm>
              <a:off x="1106905" y="2273968"/>
              <a:ext cx="3071992" cy="3296653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182E6C9-5F63-4A56-BDAC-53B278A1C70F}"/>
              </a:ext>
            </a:extLst>
          </p:cNvPr>
          <p:cNvSpPr txBox="1"/>
          <p:nvPr/>
        </p:nvSpPr>
        <p:spPr>
          <a:xfrm>
            <a:off x="3314699" y="150411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 AO</a:t>
            </a:r>
            <a:endParaRPr lang="en-NL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11FC2D-B3D2-4A5C-813A-BDC98DF4765B}"/>
              </a:ext>
            </a:extLst>
          </p:cNvPr>
          <p:cNvSpPr txBox="1"/>
          <p:nvPr/>
        </p:nvSpPr>
        <p:spPr>
          <a:xfrm>
            <a:off x="3388285" y="395471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 AO</a:t>
            </a:r>
            <a:endParaRPr lang="en-NL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Screen-Space Differences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B67D4-DA93-49CC-A127-3B6B6770B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7530" y="1474074"/>
            <a:ext cx="6047999" cy="403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7F4AB-5820-416F-8066-411A74CFB834}"/>
              </a:ext>
            </a:extLst>
          </p:cNvPr>
          <p:cNvSpPr txBox="1"/>
          <p:nvPr/>
        </p:nvSpPr>
        <p:spPr>
          <a:xfrm>
            <a:off x="451942" y="1012217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Screen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D75E6-3A34-44F9-892F-D14689565853}"/>
              </a:ext>
            </a:extLst>
          </p:cNvPr>
          <p:cNvSpPr/>
          <p:nvPr/>
        </p:nvSpPr>
        <p:spPr>
          <a:xfrm>
            <a:off x="63060" y="1014249"/>
            <a:ext cx="388882" cy="33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D340D2-3A62-D0E4-EAD7-D13E7FD340B8}"/>
              </a:ext>
            </a:extLst>
          </p:cNvPr>
          <p:cNvGrpSpPr/>
          <p:nvPr/>
        </p:nvGrpSpPr>
        <p:grpSpPr>
          <a:xfrm>
            <a:off x="48610" y="1474074"/>
            <a:ext cx="6064470" cy="4033346"/>
            <a:chOff x="48610" y="1474074"/>
            <a:chExt cx="6064470" cy="40333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CD68A1-96AA-4B0E-A7DA-FFF7CAD1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0" y="1474074"/>
              <a:ext cx="6050020" cy="40333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41A291-CCC2-45A6-99B7-D30E791B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10" y="4445876"/>
              <a:ext cx="1721560" cy="1060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B926D-2B3A-4C34-BB61-5F8BC2F2B098}"/>
              </a:ext>
            </a:extLst>
          </p:cNvPr>
          <p:cNvSpPr/>
          <p:nvPr/>
        </p:nvSpPr>
        <p:spPr>
          <a:xfrm>
            <a:off x="647700" y="5205654"/>
            <a:ext cx="252000" cy="2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470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Screen-Space Differences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7F4AB-5820-416F-8066-411A74CFB834}"/>
              </a:ext>
            </a:extLst>
          </p:cNvPr>
          <p:cNvSpPr txBox="1"/>
          <p:nvPr/>
        </p:nvSpPr>
        <p:spPr>
          <a:xfrm>
            <a:off x="451942" y="1012217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Screen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D75E6-3A34-44F9-892F-D14689565853}"/>
              </a:ext>
            </a:extLst>
          </p:cNvPr>
          <p:cNvSpPr/>
          <p:nvPr/>
        </p:nvSpPr>
        <p:spPr>
          <a:xfrm>
            <a:off x="63060" y="1014249"/>
            <a:ext cx="388882" cy="33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CB9F54-CE83-213F-0FAE-4FEDB10EB823}"/>
              </a:ext>
            </a:extLst>
          </p:cNvPr>
          <p:cNvGrpSpPr/>
          <p:nvPr/>
        </p:nvGrpSpPr>
        <p:grpSpPr>
          <a:xfrm>
            <a:off x="48610" y="1474074"/>
            <a:ext cx="12126919" cy="4033346"/>
            <a:chOff x="48610" y="1474074"/>
            <a:chExt cx="12126919" cy="40333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CD68A1-96AA-4B0E-A7DA-FFF7CAD1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60" y="1474074"/>
              <a:ext cx="6050019" cy="40333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0B67D4-DA93-49CC-A127-3B6B6770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27530" y="1474074"/>
              <a:ext cx="6047999" cy="4031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97884B-C8C7-4965-8DDC-E29D31CF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10" y="4445876"/>
              <a:ext cx="1721560" cy="1060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6C57CD9-24CF-45CC-BA7E-F00C128C2E43}"/>
              </a:ext>
            </a:extLst>
          </p:cNvPr>
          <p:cNvSpPr/>
          <p:nvPr/>
        </p:nvSpPr>
        <p:spPr>
          <a:xfrm>
            <a:off x="927100" y="5205654"/>
            <a:ext cx="252000" cy="2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644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 Screen-Space Differences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CD19B-9C6F-4DE8-944F-45EDB47111F2}"/>
              </a:ext>
            </a:extLst>
          </p:cNvPr>
          <p:cNvSpPr txBox="1"/>
          <p:nvPr/>
        </p:nvSpPr>
        <p:spPr>
          <a:xfrm>
            <a:off x="472834" y="842700"/>
            <a:ext cx="901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 Visibility: visible for both eyes or only visible for one eye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B6318-61D8-406A-B66B-DC91BD52CEAA}"/>
              </a:ext>
            </a:extLst>
          </p:cNvPr>
          <p:cNvSpPr/>
          <p:nvPr/>
        </p:nvSpPr>
        <p:spPr>
          <a:xfrm>
            <a:off x="83952" y="874590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9D0A7-1F46-47E3-A984-EA019885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97" y="1600200"/>
            <a:ext cx="5167912" cy="89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11088-070A-4D8E-AF68-EB402AC10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4" y="2490325"/>
            <a:ext cx="11375571" cy="31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1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Screen-Space Ambient Occlusion (SSAO)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F2419-037B-433E-86F6-6871927F1969}"/>
              </a:ext>
            </a:extLst>
          </p:cNvPr>
          <p:cNvSpPr txBox="1"/>
          <p:nvPr/>
        </p:nvSpPr>
        <p:spPr>
          <a:xfrm>
            <a:off x="495984" y="1154486"/>
            <a:ext cx="48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Inconsistencies of SSAO methods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87FAE-12F4-47A0-A7B6-C5030B3F7C70}"/>
              </a:ext>
            </a:extLst>
          </p:cNvPr>
          <p:cNvSpPr/>
          <p:nvPr/>
        </p:nvSpPr>
        <p:spPr>
          <a:xfrm>
            <a:off x="107102" y="1186376"/>
            <a:ext cx="388882" cy="33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2ACC8A5-62AB-41FA-A57B-94F6A70B6A88}"/>
              </a:ext>
            </a:extLst>
          </p:cNvPr>
          <p:cNvSpPr/>
          <p:nvPr/>
        </p:nvSpPr>
        <p:spPr>
          <a:xfrm rot="16200000">
            <a:off x="4872593" y="4227073"/>
            <a:ext cx="409575" cy="1202400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B93E774-0991-4ECD-BD5B-D3643B5379EC}"/>
              </a:ext>
            </a:extLst>
          </p:cNvPr>
          <p:cNvSpPr/>
          <p:nvPr/>
        </p:nvSpPr>
        <p:spPr>
          <a:xfrm rot="16200000">
            <a:off x="4872592" y="2487841"/>
            <a:ext cx="409575" cy="1202400"/>
          </a:xfrm>
          <a:prstGeom prst="down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4BD35-B79E-43D2-98CD-4C817E605F74}"/>
              </a:ext>
            </a:extLst>
          </p:cNvPr>
          <p:cNvSpPr txBox="1"/>
          <p:nvPr/>
        </p:nvSpPr>
        <p:spPr>
          <a:xfrm>
            <a:off x="5867731" y="2884253"/>
            <a:ext cx="357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 inconsistencies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85C4C-7B75-41CF-9B0E-8A1FE109A1A7}"/>
              </a:ext>
            </a:extLst>
          </p:cNvPr>
          <p:cNvSpPr txBox="1"/>
          <p:nvPr/>
        </p:nvSpPr>
        <p:spPr>
          <a:xfrm>
            <a:off x="5867731" y="4573704"/>
            <a:ext cx="357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 inconsistencies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09B56E-FD4A-43BB-B054-788A24D54C0B}"/>
              </a:ext>
            </a:extLst>
          </p:cNvPr>
          <p:cNvGrpSpPr/>
          <p:nvPr/>
        </p:nvGrpSpPr>
        <p:grpSpPr>
          <a:xfrm>
            <a:off x="1106905" y="2273968"/>
            <a:ext cx="3071992" cy="3296653"/>
            <a:chOff x="1106905" y="2273968"/>
            <a:chExt cx="3071992" cy="329665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132C36-73B9-4ED9-8AE5-96BE17045F8E}"/>
                </a:ext>
              </a:extLst>
            </p:cNvPr>
            <p:cNvSpPr/>
            <p:nvPr/>
          </p:nvSpPr>
          <p:spPr>
            <a:xfrm>
              <a:off x="1381415" y="2718283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Raw </a:t>
              </a:r>
              <a:r>
                <a:rPr lang="en-US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Obscurance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Estimation 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68A822-6182-411D-8D4F-C968BC4DD62E}"/>
                </a:ext>
              </a:extLst>
            </p:cNvPr>
            <p:cNvSpPr/>
            <p:nvPr/>
          </p:nvSpPr>
          <p:spPr>
            <a:xfrm>
              <a:off x="1381415" y="4417200"/>
              <a:ext cx="2500200" cy="722586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 Bilateral Filter</a:t>
              </a:r>
            </a:p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</a:t>
              </a:r>
              <a:endParaRPr lang="en-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2A5BA71-E92D-4958-A586-760925AA4D61}"/>
                </a:ext>
              </a:extLst>
            </p:cNvPr>
            <p:cNvCxnSpPr>
              <a:stCxn id="23" idx="2"/>
              <a:endCxn id="28" idx="0"/>
            </p:cNvCxnSpPr>
            <p:nvPr/>
          </p:nvCxnSpPr>
          <p:spPr>
            <a:xfrm>
              <a:off x="2631515" y="3440869"/>
              <a:ext cx="0" cy="976331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5398E34-123B-4220-8F35-3F9B8EDF024C}"/>
                </a:ext>
              </a:extLst>
            </p:cNvPr>
            <p:cNvSpPr/>
            <p:nvPr/>
          </p:nvSpPr>
          <p:spPr>
            <a:xfrm>
              <a:off x="1106905" y="2273968"/>
              <a:ext cx="3071992" cy="3296653"/>
            </a:xfrm>
            <a:prstGeom prst="round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1085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TemplateCGV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CGV[16-9].pptx" id="{D6DE49ED-6FD7-40F8-B59E-2689E4587AB4}" vid="{4C35BE4B-39DA-4D10-B1FA-77D95971E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TemplateCGV16-9</Template>
  <TotalTime>0</TotalTime>
  <Words>858</Words>
  <Application>Microsoft Office PowerPoint</Application>
  <PresentationFormat>Widescreen</PresentationFormat>
  <Paragraphs>270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DengXian</vt:lpstr>
      <vt:lpstr>Arial</vt:lpstr>
      <vt:lpstr>Calibri</vt:lpstr>
      <vt:lpstr>Calibri Light</vt:lpstr>
      <vt:lpstr>Wingdings</vt:lpstr>
      <vt:lpstr>TemplateCGV16-9</vt:lpstr>
      <vt:lpstr>Equation</vt:lpstr>
      <vt:lpstr>Stereo-Consistent  Screen-Space  Ambient Occlusion</vt:lpstr>
      <vt:lpstr>PowerPoint Presentation</vt:lpstr>
      <vt:lpstr>Ambient Occlusion (AO)</vt:lpstr>
      <vt:lpstr>Screen-Space Ambient Occlusion (SSAO)</vt:lpstr>
      <vt:lpstr>Screen-Space Ambient Occlusion (SSAO)</vt:lpstr>
      <vt:lpstr>Stereo Screen-Space Differences</vt:lpstr>
      <vt:lpstr>Stereo Screen-Space Differences</vt:lpstr>
      <vt:lpstr>Stereo Screen-Space Differences</vt:lpstr>
      <vt:lpstr>Screen-Space Ambient Occlusion (SSAO)</vt:lpstr>
      <vt:lpstr>Mono Raw Obscurance Estimation</vt:lpstr>
      <vt:lpstr>Stereo Raw Obscurance Estimation</vt:lpstr>
      <vt:lpstr>Stereo Raw Obscurance Estimation</vt:lpstr>
      <vt:lpstr>Stereo Raw Obscurance Estimation</vt:lpstr>
      <vt:lpstr>PowerPoint Presentation</vt:lpstr>
      <vt:lpstr>Screen-Space Ambient Occlusion (SSAO)</vt:lpstr>
      <vt:lpstr>PowerPoint Presentation</vt:lpstr>
      <vt:lpstr>PowerPoint Presentation</vt:lpstr>
      <vt:lpstr>Screen-Space Ambient Occlusion (SSAO)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Screen-Space Ambient Occlusion (SSAO)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Quad-Based Fourier Transform for Efficient Diffraction Synthesis</dc:title>
  <dc:creator>lscandolo@gmail.com</dc:creator>
  <cp:lastModifiedBy>Peiteng Shi</cp:lastModifiedBy>
  <cp:revision>3118</cp:revision>
  <dcterms:created xsi:type="dcterms:W3CDTF">2018-06-15T08:40:21Z</dcterms:created>
  <dcterms:modified xsi:type="dcterms:W3CDTF">2023-01-30T15:23:26Z</dcterms:modified>
</cp:coreProperties>
</file>