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96" r:id="rId4"/>
  </p:sldMasterIdLst>
  <p:notesMasterIdLst>
    <p:notesMasterId r:id="rId36"/>
  </p:notesMasterIdLst>
  <p:sldIdLst>
    <p:sldId id="510" r:id="rId5"/>
    <p:sldId id="343" r:id="rId6"/>
    <p:sldId id="267" r:id="rId7"/>
    <p:sldId id="512" r:id="rId8"/>
    <p:sldId id="277" r:id="rId9"/>
    <p:sldId id="511" r:id="rId10"/>
    <p:sldId id="491" r:id="rId11"/>
    <p:sldId id="509" r:id="rId12"/>
    <p:sldId id="492" r:id="rId13"/>
    <p:sldId id="513" r:id="rId14"/>
    <p:sldId id="490" r:id="rId15"/>
    <p:sldId id="494" r:id="rId16"/>
    <p:sldId id="499" r:id="rId17"/>
    <p:sldId id="501" r:id="rId18"/>
    <p:sldId id="502" r:id="rId19"/>
    <p:sldId id="495" r:id="rId20"/>
    <p:sldId id="503" r:id="rId21"/>
    <p:sldId id="506" r:id="rId22"/>
    <p:sldId id="504" r:id="rId23"/>
    <p:sldId id="507" r:id="rId24"/>
    <p:sldId id="508" r:id="rId25"/>
    <p:sldId id="515" r:id="rId26"/>
    <p:sldId id="473" r:id="rId27"/>
    <p:sldId id="514" r:id="rId28"/>
    <p:sldId id="516" r:id="rId29"/>
    <p:sldId id="279" r:id="rId30"/>
    <p:sldId id="280" r:id="rId31"/>
    <p:sldId id="414" r:id="rId32"/>
    <p:sldId id="483" r:id="rId33"/>
    <p:sldId id="256" r:id="rId34"/>
    <p:sldId id="4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0E1"/>
    <a:srgbClr val="FDB50E"/>
    <a:srgbClr val="0000FF"/>
    <a:srgbClr val="548235"/>
    <a:srgbClr val="171513"/>
    <a:srgbClr val="181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49067-D82D-4CD7-92D2-CD7B5320F537}" v="3" dt="2025-06-02T04:51:20.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82581" autoAdjust="0"/>
  </p:normalViewPr>
  <p:slideViewPr>
    <p:cSldViewPr snapToGrid="0">
      <p:cViewPr varScale="1">
        <p:scale>
          <a:sx n="65" d="100"/>
          <a:sy n="65" d="100"/>
        </p:scale>
        <p:origin x="7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0"/>
    <c:plotArea>
      <c:layout>
        <c:manualLayout>
          <c:layoutTarget val="inner"/>
          <c:xMode val="edge"/>
          <c:yMode val="edge"/>
          <c:x val="0.13738141998630829"/>
          <c:y val="2.5023527224565852E-2"/>
          <c:w val="0.8588361116752371"/>
          <c:h val="0.79142563549283762"/>
        </c:manualLayout>
      </c:layout>
      <c:stockChart>
        <c:ser>
          <c:idx val="0"/>
          <c:order val="0"/>
          <c:tx>
            <c:strRef>
              <c:f>Sheet1!$B$1</c:f>
              <c:strCache>
                <c:ptCount val="1"/>
                <c:pt idx="0">
                  <c:v>Open</c:v>
                </c:pt>
              </c:strCache>
            </c:strRef>
          </c:tx>
          <c:spPr>
            <a:ln w="47625">
              <a:noFill/>
            </a:ln>
          </c:spPr>
          <c:marker>
            <c:symbol val="none"/>
          </c:marker>
          <c:cat>
            <c:numRef>
              <c:f>Sheet1!$A$2:$A$5</c:f>
              <c:numCache>
                <c:formatCode>d/m/yyyy</c:formatCode>
                <c:ptCount val="4"/>
                <c:pt idx="0">
                  <c:v>37377</c:v>
                </c:pt>
                <c:pt idx="1">
                  <c:v>37408</c:v>
                </c:pt>
                <c:pt idx="2">
                  <c:v>37438</c:v>
                </c:pt>
                <c:pt idx="3">
                  <c:v>37469</c:v>
                </c:pt>
              </c:numCache>
            </c:numRef>
          </c:cat>
          <c:val>
            <c:numRef>
              <c:f>Sheet1!$B$2:$B$5</c:f>
              <c:numCache>
                <c:formatCode>General</c:formatCode>
                <c:ptCount val="4"/>
                <c:pt idx="0">
                  <c:v>44</c:v>
                </c:pt>
                <c:pt idx="1">
                  <c:v>25</c:v>
                </c:pt>
                <c:pt idx="2">
                  <c:v>38</c:v>
                </c:pt>
                <c:pt idx="3">
                  <c:v>50</c:v>
                </c:pt>
              </c:numCache>
            </c:numRef>
          </c:val>
          <c:smooth val="0"/>
          <c:extLst>
            <c:ext xmlns:c16="http://schemas.microsoft.com/office/drawing/2014/chart" uri="{C3380CC4-5D6E-409C-BE32-E72D297353CC}">
              <c16:uniqueId val="{00000000-9F01-4714-9E63-863D46F4905C}"/>
            </c:ext>
          </c:extLst>
        </c:ser>
        <c:ser>
          <c:idx val="1"/>
          <c:order val="1"/>
          <c:tx>
            <c:strRef>
              <c:f>Sheet1!$C$1</c:f>
              <c:strCache>
                <c:ptCount val="1"/>
                <c:pt idx="0">
                  <c:v>High</c:v>
                </c:pt>
              </c:strCache>
            </c:strRef>
          </c:tx>
          <c:spPr>
            <a:ln w="47625">
              <a:noFill/>
            </a:ln>
          </c:spPr>
          <c:marker>
            <c:symbol val="none"/>
          </c:marker>
          <c:cat>
            <c:numRef>
              <c:f>Sheet1!$A$2:$A$5</c:f>
              <c:numCache>
                <c:formatCode>d/m/yyyy</c:formatCode>
                <c:ptCount val="4"/>
                <c:pt idx="0">
                  <c:v>37377</c:v>
                </c:pt>
                <c:pt idx="1">
                  <c:v>37408</c:v>
                </c:pt>
                <c:pt idx="2">
                  <c:v>37438</c:v>
                </c:pt>
                <c:pt idx="3">
                  <c:v>37469</c:v>
                </c:pt>
              </c:numCache>
            </c:numRef>
          </c:cat>
          <c:val>
            <c:numRef>
              <c:f>Sheet1!$C$2:$C$5</c:f>
              <c:numCache>
                <c:formatCode>General</c:formatCode>
                <c:ptCount val="4"/>
                <c:pt idx="0">
                  <c:v>55</c:v>
                </c:pt>
                <c:pt idx="1">
                  <c:v>57</c:v>
                </c:pt>
                <c:pt idx="2">
                  <c:v>57</c:v>
                </c:pt>
                <c:pt idx="3">
                  <c:v>58</c:v>
                </c:pt>
              </c:numCache>
            </c:numRef>
          </c:val>
          <c:smooth val="0"/>
          <c:extLst>
            <c:ext xmlns:c16="http://schemas.microsoft.com/office/drawing/2014/chart" uri="{C3380CC4-5D6E-409C-BE32-E72D297353CC}">
              <c16:uniqueId val="{00000001-9F01-4714-9E63-863D46F4905C}"/>
            </c:ext>
          </c:extLst>
        </c:ser>
        <c:ser>
          <c:idx val="2"/>
          <c:order val="2"/>
          <c:tx>
            <c:strRef>
              <c:f>Sheet1!$D$1</c:f>
              <c:strCache>
                <c:ptCount val="1"/>
                <c:pt idx="0">
                  <c:v>Low</c:v>
                </c:pt>
              </c:strCache>
            </c:strRef>
          </c:tx>
          <c:spPr>
            <a:ln w="47625">
              <a:noFill/>
            </a:ln>
          </c:spPr>
          <c:marker>
            <c:symbol val="none"/>
          </c:marker>
          <c:cat>
            <c:numRef>
              <c:f>Sheet1!$A$2:$A$5</c:f>
              <c:numCache>
                <c:formatCode>d/m/yyyy</c:formatCode>
                <c:ptCount val="4"/>
                <c:pt idx="0">
                  <c:v>37377</c:v>
                </c:pt>
                <c:pt idx="1">
                  <c:v>37408</c:v>
                </c:pt>
                <c:pt idx="2">
                  <c:v>37438</c:v>
                </c:pt>
                <c:pt idx="3">
                  <c:v>37469</c:v>
                </c:pt>
              </c:numCache>
            </c:numRef>
          </c:cat>
          <c:val>
            <c:numRef>
              <c:f>Sheet1!$D$2:$D$5</c:f>
              <c:numCache>
                <c:formatCode>General</c:formatCode>
                <c:ptCount val="4"/>
                <c:pt idx="0">
                  <c:v>11</c:v>
                </c:pt>
                <c:pt idx="1">
                  <c:v>12</c:v>
                </c:pt>
                <c:pt idx="2">
                  <c:v>13</c:v>
                </c:pt>
                <c:pt idx="3">
                  <c:v>11</c:v>
                </c:pt>
              </c:numCache>
            </c:numRef>
          </c:val>
          <c:smooth val="0"/>
          <c:extLst>
            <c:ext xmlns:c16="http://schemas.microsoft.com/office/drawing/2014/chart" uri="{C3380CC4-5D6E-409C-BE32-E72D297353CC}">
              <c16:uniqueId val="{00000002-9F01-4714-9E63-863D46F4905C}"/>
            </c:ext>
          </c:extLst>
        </c:ser>
        <c:ser>
          <c:idx val="3"/>
          <c:order val="3"/>
          <c:tx>
            <c:strRef>
              <c:f>Sheet1!$E$1</c:f>
              <c:strCache>
                <c:ptCount val="1"/>
                <c:pt idx="0">
                  <c:v>Close</c:v>
                </c:pt>
              </c:strCache>
            </c:strRef>
          </c:tx>
          <c:spPr>
            <a:ln w="47625">
              <a:noFill/>
            </a:ln>
          </c:spPr>
          <c:marker>
            <c:symbol val="none"/>
          </c:marker>
          <c:cat>
            <c:numRef>
              <c:f>Sheet1!$A$2:$A$5</c:f>
              <c:numCache>
                <c:formatCode>d/m/yyyy</c:formatCode>
                <c:ptCount val="4"/>
                <c:pt idx="0">
                  <c:v>37377</c:v>
                </c:pt>
                <c:pt idx="1">
                  <c:v>37408</c:v>
                </c:pt>
                <c:pt idx="2">
                  <c:v>37438</c:v>
                </c:pt>
                <c:pt idx="3">
                  <c:v>37469</c:v>
                </c:pt>
              </c:numCache>
            </c:numRef>
          </c:cat>
          <c:val>
            <c:numRef>
              <c:f>Sheet1!$E$2:$E$5</c:f>
              <c:numCache>
                <c:formatCode>General</c:formatCode>
                <c:ptCount val="4"/>
                <c:pt idx="0">
                  <c:v>25</c:v>
                </c:pt>
                <c:pt idx="1">
                  <c:v>38</c:v>
                </c:pt>
                <c:pt idx="2">
                  <c:v>50</c:v>
                </c:pt>
                <c:pt idx="3">
                  <c:v>34</c:v>
                </c:pt>
              </c:numCache>
            </c:numRef>
          </c:val>
          <c:smooth val="0"/>
          <c:extLst>
            <c:ext xmlns:c16="http://schemas.microsoft.com/office/drawing/2014/chart" uri="{C3380CC4-5D6E-409C-BE32-E72D297353CC}">
              <c16:uniqueId val="{00000003-9F01-4714-9E63-863D46F4905C}"/>
            </c:ext>
          </c:extLst>
        </c:ser>
        <c:dLbls>
          <c:showLegendKey val="0"/>
          <c:showVal val="0"/>
          <c:showCatName val="0"/>
          <c:showSerName val="0"/>
          <c:showPercent val="0"/>
          <c:showBubbleSize val="0"/>
        </c:dLbls>
        <c:hiLowLines/>
        <c:upDownBars>
          <c:gapWidth val="150"/>
          <c:upBars/>
          <c:downBars/>
        </c:upDownBars>
        <c:axId val="168384000"/>
        <c:axId val="168385536"/>
      </c:stockChart>
      <c:dateAx>
        <c:axId val="168384000"/>
        <c:scaling>
          <c:orientation val="minMax"/>
        </c:scaling>
        <c:delete val="0"/>
        <c:axPos val="b"/>
        <c:numFmt formatCode="d/m/yyyy" sourceLinked="1"/>
        <c:majorTickMark val="out"/>
        <c:minorTickMark val="none"/>
        <c:tickLblPos val="nextTo"/>
        <c:crossAx val="168385536"/>
        <c:crosses val="autoZero"/>
        <c:auto val="1"/>
        <c:lblOffset val="100"/>
        <c:baseTimeUnit val="months"/>
      </c:dateAx>
      <c:valAx>
        <c:axId val="168385536"/>
        <c:scaling>
          <c:orientation val="minMax"/>
        </c:scaling>
        <c:delete val="0"/>
        <c:axPos val="l"/>
        <c:majorGridlines/>
        <c:numFmt formatCode="General" sourceLinked="1"/>
        <c:majorTickMark val="out"/>
        <c:minorTickMark val="none"/>
        <c:tickLblPos val="nextTo"/>
        <c:crossAx val="168384000"/>
        <c:crosses val="autoZero"/>
        <c:crossBetween val="between"/>
      </c:valAx>
    </c:plotArea>
    <c:plotVisOnly val="1"/>
    <c:dispBlanksAs val="gap"/>
    <c:showDLblsOverMax val="0"/>
  </c:chart>
  <c:txPr>
    <a:bodyPr/>
    <a:lstStyle/>
    <a:p>
      <a:pPr>
        <a:defRPr sz="1800"/>
      </a:pPr>
      <a:endParaRPr lang="nl-NL"/>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A7471-0F9B-4CFD-8B7C-0B0221C4631E}" type="datetimeFigureOut">
              <a:rPr lang="en-US" smtClean="0"/>
              <a:t>6/8/2025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79911-C733-4526-BDF6-3B50336A8697}" type="slidenum">
              <a:rPr lang="en-US" smtClean="0"/>
              <a:t>‹#›</a:t>
            </a:fld>
            <a:endParaRPr lang="en-US"/>
          </a:p>
        </p:txBody>
      </p:sp>
    </p:spTree>
    <p:extLst>
      <p:ext uri="{BB962C8B-B14F-4D97-AF65-F5344CB8AC3E}">
        <p14:creationId xmlns:p14="http://schemas.microsoft.com/office/powerpoint/2010/main" val="419678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System"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en.wikipedia.org/wiki/Language_of_mathematics" TargetMode="External"/><Relationship Id="rId4" Type="http://schemas.openxmlformats.org/officeDocument/2006/relationships/hyperlink" Target="https://en.wikipedia.org/wiki/Mathematic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a:t>
            </a:fld>
            <a:endParaRPr lang="en-US"/>
          </a:p>
        </p:txBody>
      </p:sp>
    </p:spTree>
    <p:extLst>
      <p:ext uri="{BB962C8B-B14F-4D97-AF65-F5344CB8AC3E}">
        <p14:creationId xmlns:p14="http://schemas.microsoft.com/office/powerpoint/2010/main" val="702070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 presents the change in participants’ decision with uncertainty intervals. Dots represent the individual decision per participants for different uncertainty intervals and per patient dataset. The plots are further subdivided into four quadrants for the four patients. The dots are connected to indicate the change in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shows that most participants either did not change their decision or changed from No to Yes when larger uncertainty intervals were presented</a:t>
            </a: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18</a:t>
            </a:fld>
            <a:endParaRPr lang="en-US"/>
          </a:p>
        </p:txBody>
      </p:sp>
    </p:spTree>
    <p:extLst>
      <p:ext uri="{BB962C8B-B14F-4D97-AF65-F5344CB8AC3E}">
        <p14:creationId xmlns:p14="http://schemas.microsoft.com/office/powerpoint/2010/main" val="369117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participants’ confidence across different uncertainty intervals visualizations and cases. Each point represents one of the eight cases that each participant addressed. The answer to the decision of using IONM is shown in orange for </a:t>
            </a:r>
            <a:r>
              <a:rPr lang="en-US" dirty="0">
                <a:solidFill>
                  <a:srgbClr val="FDB50E"/>
                </a:solidFill>
              </a:rPr>
              <a:t>Yes</a:t>
            </a:r>
            <a:r>
              <a:rPr lang="en-US" dirty="0"/>
              <a:t> and blue for </a:t>
            </a:r>
            <a:r>
              <a:rPr lang="en-US" dirty="0">
                <a:solidFill>
                  <a:srgbClr val="72B0E1"/>
                </a:solidFill>
              </a:rPr>
              <a:t>No</a:t>
            </a:r>
            <a:r>
              <a:rPr lang="en-US" dirty="0"/>
              <a:t>.</a:t>
            </a:r>
            <a:endParaRPr lang="en-NL"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visualized uncertainty intervals mostly seem to not influence the level of confidence, while for a few participants, they slightly correlate with the level of confidence positively</a:t>
            </a:r>
            <a:endParaRPr lang="en-NL"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in participants’ confidence with increasing uncertainty intervals. Dots represent the selected confidence per participant for different uncertainty intervals and per patient data-set. The plots are further subdivided into four quadrants for the four patients. The dots are connected to indicate the change in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chart reveals that the dominant trend is no change in confidence (38 cases), followed by increase in confidence (18 cases) and only four occurrences with a decrease in confidence</a:t>
            </a: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a:p>
            <a:endParaRPr lang="en-US" dirty="0"/>
          </a:p>
          <a:p>
            <a:endParaRPr lang="en-US"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19</a:t>
            </a:fld>
            <a:endParaRPr lang="en-US"/>
          </a:p>
        </p:txBody>
      </p:sp>
    </p:spTree>
    <p:extLst>
      <p:ext uri="{BB962C8B-B14F-4D97-AF65-F5344CB8AC3E}">
        <p14:creationId xmlns:p14="http://schemas.microsoft.com/office/powerpoint/2010/main" val="3752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altLang="en-NL" sz="1200" b="0" i="0" u="none" strike="noStrike" cap="none" normalizeH="0" baseline="0" dirty="0">
                <a:ln>
                  <a:noFill/>
                </a:ln>
                <a:solidFill>
                  <a:schemeClr val="tx1"/>
                </a:solidFill>
                <a:effectLst/>
              </a:rPr>
              <a:t> In a few cases, confidence </a:t>
            </a:r>
            <a:r>
              <a:rPr kumimoji="0" lang="en-NL" altLang="en-NL" sz="1200" i="0" u="none" strike="noStrike" cap="none" normalizeH="0" baseline="0" dirty="0">
                <a:ln>
                  <a:noFill/>
                </a:ln>
                <a:solidFill>
                  <a:schemeClr val="tx1"/>
                </a:solidFill>
                <a:effectLst/>
              </a:rPr>
              <a:t>increased with more uncertainty</a:t>
            </a:r>
            <a:r>
              <a:rPr kumimoji="0" lang="en-NL" altLang="en-NL" sz="1200" b="0" i="0" u="none" strike="noStrike" cap="none" normalizeH="0" baseline="0" dirty="0">
                <a:ln>
                  <a:noFill/>
                </a:ln>
                <a:solidFill>
                  <a:schemeClr val="tx1"/>
                </a:solidFill>
                <a:effectLst/>
              </a:rPr>
              <a:t>, but this was inconsistent.</a:t>
            </a:r>
            <a:r>
              <a:rPr lang="en-US" altLang="en-NL" sz="1200" dirty="0"/>
              <a:t> </a:t>
            </a:r>
            <a:r>
              <a:rPr kumimoji="0" lang="en-NL" altLang="en-NL" sz="1200" b="0" i="0" u="none" strike="noStrike" cap="none" normalizeH="0" baseline="0" dirty="0">
                <a:ln>
                  <a:noFill/>
                </a:ln>
                <a:solidFill>
                  <a:schemeClr val="tx1"/>
                </a:solidFill>
                <a:effectLst/>
              </a:rPr>
              <a:t> Overall, </a:t>
            </a:r>
            <a:r>
              <a:rPr kumimoji="0" lang="en-NL" altLang="en-NL" sz="1200" i="0" u="none" strike="noStrike" cap="none" normalizeH="0" baseline="0" dirty="0">
                <a:ln>
                  <a:noFill/>
                </a:ln>
                <a:solidFill>
                  <a:schemeClr val="tx1"/>
                </a:solidFill>
                <a:effectLst/>
              </a:rPr>
              <a:t>no clear correlation</a:t>
            </a:r>
            <a:r>
              <a:rPr kumimoji="0" lang="en-NL" altLang="en-NL" sz="1200" b="0" i="0" u="none" strike="noStrike" cap="none" normalizeH="0" baseline="0" dirty="0">
                <a:ln>
                  <a:noFill/>
                </a:ln>
                <a:solidFill>
                  <a:schemeClr val="tx1"/>
                </a:solidFill>
                <a:effectLst/>
              </a:rPr>
              <a:t> between uncertainty and confidence was found, making the results </a:t>
            </a:r>
            <a:r>
              <a:rPr kumimoji="0" lang="en-NL" altLang="en-NL" sz="1200" i="0" u="none" strike="noStrike" cap="none" normalizeH="0" baseline="0" dirty="0">
                <a:ln>
                  <a:noFill/>
                </a:ln>
                <a:solidFill>
                  <a:schemeClr val="tx1"/>
                </a:solidFill>
                <a:effectLst/>
              </a:rPr>
              <a:t>inconclusive</a:t>
            </a:r>
            <a:endParaRPr lang="en-NL" sz="1200"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20</a:t>
            </a:fld>
            <a:endParaRPr lang="en-US"/>
          </a:p>
        </p:txBody>
      </p:sp>
    </p:spTree>
    <p:extLst>
      <p:ext uri="{BB962C8B-B14F-4D97-AF65-F5344CB8AC3E}">
        <p14:creationId xmlns:p14="http://schemas.microsoft.com/office/powerpoint/2010/main" val="177792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79911-C733-4526-BDF6-3B50336A8697}" type="slidenum">
              <a:rPr lang="en-US" smtClean="0"/>
              <a:t>23</a:t>
            </a:fld>
            <a:endParaRPr lang="en-US"/>
          </a:p>
        </p:txBody>
      </p:sp>
    </p:spTree>
    <p:extLst>
      <p:ext uri="{BB962C8B-B14F-4D97-AF65-F5344CB8AC3E}">
        <p14:creationId xmlns:p14="http://schemas.microsoft.com/office/powerpoint/2010/main" val="252871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994BD5-6A8E-46AF-9FFB-1869F572FE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0" name="Rectangle 2"/>
          <p:cNvSpPr>
            <a:spLocks noGrp="1" noRot="1" noChangeAspect="1" noChangeArrowheads="1" noTextEdit="1"/>
          </p:cNvSpPr>
          <p:nvPr>
            <p:ph type="sldImg"/>
          </p:nvPr>
        </p:nvSpPr>
        <p:spPr>
          <a:xfrm>
            <a:off x="138113" y="766763"/>
            <a:ext cx="6823075" cy="3838575"/>
          </a:xfrm>
          <a:ln/>
        </p:spPr>
      </p:sp>
      <p:sp>
        <p:nvSpPr>
          <p:cNvPr id="360451" name="Rectangle 3"/>
          <p:cNvSpPr>
            <a:spLocks noGrp="1" noChangeArrowheads="1"/>
          </p:cNvSpPr>
          <p:nvPr>
            <p:ph type="body" idx="1"/>
          </p:nvPr>
        </p:nvSpPr>
        <p:spPr>
          <a:xfrm>
            <a:off x="946150" y="4859338"/>
            <a:ext cx="5207000" cy="4608512"/>
          </a:xfrm>
        </p:spPr>
        <p:txBody>
          <a:bodyPr/>
          <a:lstStyle/>
          <a:p>
            <a:endParaRPr lang="en-US" dirty="0"/>
          </a:p>
          <a:p>
            <a:r>
              <a:rPr lang="en-US" dirty="0"/>
              <a:t>MRI is able to measure diffusion of water. This is a measurement that based on knowledge of diffusion properties can help to reconstruct the white matter structure. However the measurement are not directly useful. We need to compute other derived features based on models of the relation of the diffusion, signal and fibers or connectivity measures. which remains a simplification of reality. </a:t>
            </a:r>
          </a:p>
          <a:p>
            <a:endParaRPr lang="en-US" dirty="0"/>
          </a:p>
          <a:p>
            <a:r>
              <a:rPr lang="en-US" dirty="0"/>
              <a:t>Brain [ http://www.vh.org/adult/provider/anatomy/BrainAnatomy/BrainAnatomy.html</a:t>
            </a:r>
          </a:p>
          <a:p>
            <a:endParaRPr lang="en-US" dirty="0"/>
          </a:p>
          <a:p>
            <a:r>
              <a:rPr lang="en-US" dirty="0"/>
              <a:t>https://www.sciencedirect.com/science/article/abs/pii/S105381190901074X</a:t>
            </a:r>
          </a:p>
          <a:p>
            <a:r>
              <a:rPr lang="en-US" dirty="0"/>
              <a:t>Since the 3000-4000 BC that we are measuring</a:t>
            </a:r>
          </a:p>
          <a:p>
            <a:r>
              <a:rPr lang="en-US" dirty="0"/>
              <a:t>Measuring is needed to obtain objective results trading and others</a:t>
            </a:r>
          </a:p>
          <a:p>
            <a:r>
              <a:rPr lang="en-US" dirty="0"/>
              <a:t>We wanted to model nature and their </a:t>
            </a:r>
            <a:r>
              <a:rPr lang="en-US" dirty="0" err="1"/>
              <a:t>behaviour</a:t>
            </a:r>
            <a:endParaRPr lang="en-US" dirty="0"/>
          </a:p>
          <a:p>
            <a:endParaRPr lang="en-US" dirty="0"/>
          </a:p>
          <a:p>
            <a:r>
              <a:rPr lang="en-US" dirty="0"/>
              <a:t>The creation of mathematical models began in the late 19th century</a:t>
            </a:r>
          </a:p>
          <a:p>
            <a:r>
              <a:rPr lang="en-US" dirty="0"/>
              <a:t>A </a:t>
            </a:r>
            <a:r>
              <a:rPr lang="en-US" b="1" dirty="0"/>
              <a:t>mathematical model</a:t>
            </a:r>
            <a:r>
              <a:rPr lang="en-US" dirty="0"/>
              <a:t> is a description of a </a:t>
            </a:r>
            <a:r>
              <a:rPr lang="en-US" dirty="0">
                <a:hlinkClick r:id="rId3" tooltip="System"/>
              </a:rPr>
              <a:t>system</a:t>
            </a:r>
            <a:r>
              <a:rPr lang="en-US" dirty="0"/>
              <a:t> using </a:t>
            </a:r>
            <a:r>
              <a:rPr lang="en-US" dirty="0">
                <a:hlinkClick r:id="rId4" tooltip="Mathematics"/>
              </a:rPr>
              <a:t>mathematical</a:t>
            </a:r>
            <a:r>
              <a:rPr lang="en-US" dirty="0"/>
              <a:t> concepts and </a:t>
            </a:r>
            <a:r>
              <a:rPr lang="en-US" dirty="0">
                <a:hlinkClick r:id="rId5" tooltip="Language of mathematics"/>
              </a:rPr>
              <a:t>language</a:t>
            </a:r>
            <a:r>
              <a:rPr lang="en-US" dirty="0"/>
              <a:t>. </a:t>
            </a:r>
          </a:p>
          <a:p>
            <a:r>
              <a:rPr lang="en-US" dirty="0"/>
              <a:t>A model may help to explain a system and to study the effects of different components, and to make predictions about behavior</a:t>
            </a:r>
          </a:p>
          <a:p>
            <a:pPr marL="0" indent="0">
              <a:buNone/>
            </a:pPr>
            <a:r>
              <a:rPr lang="en-US" dirty="0"/>
              <a:t>Nature, social behavior,  social sciences, … </a:t>
            </a:r>
          </a:p>
          <a:p>
            <a:endParaRPr lang="en-US" dirty="0"/>
          </a:p>
          <a:p>
            <a:r>
              <a:rPr lang="en-US" dirty="0"/>
              <a:t>Models are simplifications of reality</a:t>
            </a:r>
          </a:p>
          <a:p>
            <a:r>
              <a:rPr lang="en-US" dirty="0"/>
              <a:t>Models to understand or to predict behavior of reality </a:t>
            </a:r>
          </a:p>
          <a:p>
            <a:r>
              <a:rPr lang="en-US" dirty="0"/>
              <a:t>Success stories</a:t>
            </a:r>
          </a:p>
          <a:p>
            <a:endParaRPr lang="en-US" dirty="0"/>
          </a:p>
          <a:p>
            <a:r>
              <a:rPr lang="en-US" dirty="0"/>
              <a:t>Mental models </a:t>
            </a:r>
          </a:p>
          <a:p>
            <a:endParaRPr lang="en-US" dirty="0"/>
          </a:p>
          <a:p>
            <a:r>
              <a:rPr lang="en-US" dirty="0"/>
              <a:t>Reality is complex and often it is difficult to model</a:t>
            </a:r>
          </a:p>
          <a:p>
            <a:r>
              <a:rPr lang="en-US" dirty="0"/>
              <a:t>Most methods optimize some specific measurements computers deal with things that can be measured but often what to measure and whether it can be measured at all is complex to define.</a:t>
            </a:r>
          </a:p>
          <a:p>
            <a:r>
              <a:rPr lang="en-US" dirty="0"/>
              <a:t>Then what can be an issue is that you focus on what you measure and not in what is the essence of what you want to measure and you can get unexpected results.</a:t>
            </a:r>
          </a:p>
          <a:p>
            <a:endParaRPr lang="en-US" dirty="0"/>
          </a:p>
        </p:txBody>
      </p:sp>
    </p:spTree>
    <p:extLst>
      <p:ext uri="{BB962C8B-B14F-4D97-AF65-F5344CB8AC3E}">
        <p14:creationId xmlns:p14="http://schemas.microsoft.com/office/powerpoint/2010/main" val="414955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noRot="1" noChangeAspect="1"/>
          </p:cNvSpPr>
          <p:nvPr>
            <p:ph type="sldImg"/>
          </p:nvPr>
        </p:nvSpPr>
        <p:spPr>
          <a:xfrm>
            <a:off x="685800" y="1143000"/>
            <a:ext cx="5486400" cy="3086100"/>
          </a:xfrm>
          <a:prstGeom prst="rect">
            <a:avLst/>
          </a:prstGeom>
          <a:ln w="0">
            <a:noFill/>
          </a:ln>
        </p:spPr>
      </p:sp>
      <p:sp>
        <p:nvSpPr>
          <p:cNvPr id="9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92" name="PlaceHolder 3"/>
          <p:cNvSpPr>
            <a:spLocks noGrp="1"/>
          </p:cNvSpPr>
          <p:nvPr>
            <p:ph type="sldNum" idx="4"/>
          </p:nvPr>
        </p:nvSpPr>
        <p:spPr>
          <a:xfrm>
            <a:off x="3884760" y="8685360"/>
            <a:ext cx="2971440" cy="458280"/>
          </a:xfrm>
          <a:prstGeom prst="rect">
            <a:avLst/>
          </a:prstGeom>
          <a:noFill/>
          <a:ln w="0">
            <a:noFill/>
          </a:ln>
        </p:spPr>
        <p:txBody>
          <a:bodyPr anchor="b">
            <a:noAutofit/>
          </a:bodyPr>
          <a:lstStyle>
            <a:lvl1pPr algn="r">
              <a:lnSpc>
                <a:spcPct val="100000"/>
              </a:lnSpc>
              <a:buNone/>
              <a:defRPr lang="en-LU" sz="1200" b="0" strike="noStrike" spc="-1">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7C093E-3E19-4486-BCB5-1402D4CDB86F}" type="slidenum">
              <a:rPr kumimoji="0" lang="en-LU"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D9DE4-DF47-BBB3-12E8-DCE38565A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ECC6F-9574-560A-D715-9901481F9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D9D5F-1670-89C9-6C84-11BCAD32B9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94F895-1A6F-E004-4824-FE015CC661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79911-C733-4526-BDF6-3B50336A86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57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white matter is</a:t>
            </a:r>
            <a:r>
              <a:rPr lang="en-US" baseline="0" dirty="0"/>
              <a:t> </a:t>
            </a:r>
            <a:r>
              <a:rPr lang="en-US" dirty="0"/>
              <a:t>fibrous</a:t>
            </a:r>
            <a:r>
              <a:rPr lang="en-US" baseline="0" dirty="0"/>
              <a:t> </a:t>
            </a:r>
            <a:r>
              <a:rPr lang="en-US" altLang="zh-CN" baseline="0" dirty="0"/>
              <a:t>tissue</a:t>
            </a:r>
            <a:r>
              <a:rPr lang="en-US" baseline="0" dirty="0"/>
              <a:t>,</a:t>
            </a:r>
            <a:r>
              <a:rPr lang="en-US" sz="1200" b="0" i="0" kern="1200" dirty="0">
                <a:solidFill>
                  <a:schemeClr val="tx1"/>
                </a:solidFill>
                <a:effectLst/>
                <a:latin typeface="Times" pitchFamily="18" charset="0"/>
                <a:ea typeface="ＭＳ Ｐゴシック" charset="-128"/>
                <a:cs typeface="ＭＳ Ｐゴシック" charset="-128"/>
              </a:rPr>
              <a:t> coordinating the</a:t>
            </a:r>
            <a:r>
              <a:rPr lang="en-US" sz="1200" b="0" i="0" kern="1200" baseline="0" dirty="0">
                <a:solidFill>
                  <a:schemeClr val="tx1"/>
                </a:solidFill>
                <a:effectLst/>
                <a:latin typeface="Times" pitchFamily="18" charset="0"/>
                <a:ea typeface="ＭＳ Ｐゴシック" charset="-128"/>
                <a:cs typeface="ＭＳ Ｐゴシック" charset="-128"/>
              </a:rPr>
              <a:t> </a:t>
            </a:r>
            <a:r>
              <a:rPr lang="en-US" sz="1200" b="0" i="0" kern="1200" dirty="0">
                <a:solidFill>
                  <a:schemeClr val="tx1"/>
                </a:solidFill>
                <a:effectLst/>
                <a:latin typeface="Times" pitchFamily="18" charset="0"/>
                <a:ea typeface="ＭＳ Ｐゴシック" charset="-128"/>
                <a:cs typeface="ＭＳ Ｐゴシック" charset="-128"/>
              </a:rPr>
              <a:t>communication </a:t>
            </a:r>
            <a:r>
              <a:rPr lang="en-US" altLang="zh-CN" sz="1200" b="0" i="0" kern="1200" dirty="0">
                <a:solidFill>
                  <a:schemeClr val="tx1"/>
                </a:solidFill>
                <a:effectLst/>
                <a:latin typeface="Times" pitchFamily="18" charset="0"/>
                <a:ea typeface="ＭＳ Ｐゴシック" charset="-128"/>
                <a:cs typeface="ＭＳ Ｐゴシック" charset="-128"/>
              </a:rPr>
              <a:t>between different brain regions</a:t>
            </a:r>
            <a:r>
              <a:rPr lang="en-US" baseline="0" dirty="0"/>
              <a:t>.</a:t>
            </a:r>
          </a:p>
          <a:p>
            <a:r>
              <a:rPr lang="en-US" baseline="0" dirty="0"/>
              <a:t>In order to characterize </a:t>
            </a:r>
            <a:r>
              <a:rPr lang="en-US" altLang="zh-CN" baseline="0" dirty="0"/>
              <a:t>white matter</a:t>
            </a:r>
            <a:r>
              <a:rPr lang="en-US" baseline="0" dirty="0"/>
              <a:t>, we need to resort to a physical phenomenon called </a:t>
            </a:r>
            <a:r>
              <a:rPr lang="en-US" u="sng" baseline="0" dirty="0"/>
              <a:t>water diffusion</a:t>
            </a:r>
            <a:r>
              <a:rPr lang="en-US" baseline="0" dirty="0"/>
              <a:t>.</a:t>
            </a:r>
          </a:p>
          <a:p>
            <a:r>
              <a:rPr lang="en-US" altLang="zh-CN" baseline="0" dirty="0"/>
              <a:t>For example, for this voxel, </a:t>
            </a:r>
            <a:r>
              <a:rPr lang="en-US" baseline="0" dirty="0"/>
              <a:t>water molecules diffuse more easily along the direction of white matter than perpendicular to it.</a:t>
            </a:r>
          </a:p>
          <a:p>
            <a:endParaRPr lang="en-US" baseline="0" dirty="0"/>
          </a:p>
          <a:p>
            <a:endParaRPr lang="en-US" baseline="0" dirty="0"/>
          </a:p>
          <a:p>
            <a:r>
              <a:rPr lang="en-US" baseline="0" dirty="0"/>
              <a:t>We can measure the diffusion extent for several directions, and model it as a ….</a:t>
            </a:r>
          </a:p>
          <a:p>
            <a:r>
              <a:rPr lang="en-US" baseline="0" dirty="0"/>
              <a:t>Bridge sentence:</a:t>
            </a:r>
          </a:p>
          <a:p>
            <a:r>
              <a:rPr lang="en-US" baseline="0" dirty="0"/>
              <a:t>the water diffusion can be mathematically described by a </a:t>
            </a:r>
            <a:r>
              <a:rPr lang="en-US" u="sng" baseline="0" dirty="0"/>
              <a:t>2</a:t>
            </a:r>
            <a:r>
              <a:rPr lang="en-US" u="sng" baseline="30000" dirty="0"/>
              <a:t>nd</a:t>
            </a:r>
            <a:r>
              <a:rPr lang="en-US" u="sng" baseline="0" dirty="0"/>
              <a:t>-order symmetric positive-definite tensor</a:t>
            </a:r>
            <a:r>
              <a:rPr lang="en-US" u="none" baseline="0" dirty="0"/>
              <a:t>, the so-called diffusion tensor</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BA95A91-88C7-4CCE-8F81-AABAE98FFAE1}" type="slidenum">
              <a:rPr lang="en-US" altLang="nl-NL" smtClean="0"/>
              <a:pPr>
                <a:defRPr/>
              </a:pPr>
              <a:t>2</a:t>
            </a:fld>
            <a:endParaRPr lang="en-US" altLang="nl-NL"/>
          </a:p>
        </p:txBody>
      </p:sp>
    </p:spTree>
    <p:extLst>
      <p:ext uri="{BB962C8B-B14F-4D97-AF65-F5344CB8AC3E}">
        <p14:creationId xmlns:p14="http://schemas.microsoft.com/office/powerpoint/2010/main" val="176782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a:t>
            </a:r>
            <a:r>
              <a:rPr lang="en-GB" baseline="0" dirty="0"/>
              <a:t> v</a:t>
            </a:r>
            <a:r>
              <a:rPr lang="en-GB" dirty="0"/>
              <a:t>isualizin</a:t>
            </a:r>
            <a:r>
              <a:rPr lang="en-GB" baseline="0" dirty="0"/>
              <a:t>g brain connectivity in-vivo is possible through measuring diffusion properties of tissue with Magnetic </a:t>
            </a:r>
            <a:r>
              <a:rPr lang="en-GB" baseline="0" dirty="0" err="1"/>
              <a:t>Resonanace</a:t>
            </a:r>
            <a:r>
              <a:rPr lang="en-GB" baseline="0" dirty="0"/>
              <a:t> Imaging</a:t>
            </a:r>
          </a:p>
          <a:p>
            <a:r>
              <a:rPr lang="en-GB" baseline="0" dirty="0"/>
              <a:t>From the images we can reconstruct the white matter  - the connections in the brain. As can be seen in the video</a:t>
            </a:r>
          </a:p>
          <a:p>
            <a:r>
              <a:rPr lang="en-GB" baseline="0" dirty="0"/>
              <a:t>This is important for several medical applications. For example, understanding the brain and its development, or for </a:t>
            </a:r>
            <a:r>
              <a:rPr lang="en-GB" baseline="0" dirty="0" err="1"/>
              <a:t>tumor</a:t>
            </a:r>
            <a:r>
              <a:rPr lang="en-GB" baseline="0" dirty="0"/>
              <a:t> dissection by being able to see during planning important connections like </a:t>
            </a:r>
            <a:r>
              <a:rPr lang="en-GB" baseline="0" dirty="0" err="1"/>
              <a:t>fibers</a:t>
            </a:r>
            <a:r>
              <a:rPr lang="en-GB" baseline="0" dirty="0"/>
              <a:t> that connect to the body to the brain.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92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TT599b2154"/>
              </a:rPr>
              <a:t>We embraced the context as employed in the study by</a:t>
            </a:r>
          </a:p>
          <a:p>
            <a:pPr algn="l"/>
            <a:r>
              <a:rPr lang="en-US" sz="1800" b="0" i="0" u="none" strike="noStrike" baseline="0" dirty="0">
                <a:solidFill>
                  <a:srgbClr val="000000"/>
                </a:solidFill>
                <a:latin typeface="AdvTT599b2154"/>
              </a:rPr>
              <a:t>Padilla et al.</a:t>
            </a:r>
            <a:r>
              <a:rPr lang="en-US" sz="1800" b="0" i="0" u="none" strike="noStrike" baseline="0" dirty="0">
                <a:solidFill>
                  <a:srgbClr val="0000FF"/>
                </a:solidFill>
                <a:latin typeface="AdvTT599b2154"/>
              </a:rPr>
              <a:t>6 </a:t>
            </a:r>
            <a:r>
              <a:rPr lang="en-US" sz="1800" b="0" i="0" u="none" strike="noStrike" baseline="0" dirty="0">
                <a:solidFill>
                  <a:srgbClr val="000000"/>
                </a:solidFill>
                <a:latin typeface="AdvTT599b2154"/>
              </a:rPr>
              <a:t>where the impact of uncertainty visualization</a:t>
            </a:r>
          </a:p>
          <a:p>
            <a:pPr algn="l"/>
            <a:r>
              <a:rPr lang="en-US" sz="1800" b="0" i="0" u="none" strike="noStrike" baseline="0" dirty="0">
                <a:solidFill>
                  <a:srgbClr val="000000"/>
                </a:solidFill>
                <a:latin typeface="AdvTT599b2154"/>
              </a:rPr>
              <a:t>on decision-making is evaluated on the weather</a:t>
            </a:r>
          </a:p>
          <a:p>
            <a:pPr algn="l"/>
            <a:r>
              <a:rPr lang="en-US" sz="1800" b="0" i="0" u="none" strike="noStrike" baseline="0" dirty="0">
                <a:solidFill>
                  <a:srgbClr val="000000"/>
                </a:solidFill>
                <a:latin typeface="AdvTT599b2154"/>
              </a:rPr>
              <a:t>forecaster by manipulating uncertainty intervals in the</a:t>
            </a:r>
          </a:p>
          <a:p>
            <a:pPr algn="l"/>
            <a:r>
              <a:rPr lang="en-US" sz="1800" b="0" i="0" u="none" strike="noStrike" baseline="0" dirty="0">
                <a:solidFill>
                  <a:srgbClr val="000000"/>
                </a:solidFill>
                <a:latin typeface="AdvTT599b2154"/>
              </a:rPr>
              <a:t>results and analyzing how the decisions are changing</a:t>
            </a:r>
          </a:p>
          <a:p>
            <a:pPr algn="l"/>
            <a:r>
              <a:rPr lang="en-US" sz="1800" b="0" i="0" u="none" strike="noStrike" baseline="0" dirty="0">
                <a:solidFill>
                  <a:srgbClr val="000000"/>
                </a:solidFill>
                <a:latin typeface="AdvTT599b2154"/>
              </a:rPr>
              <a:t>based on these presented uncertainties. Padilla et al.</a:t>
            </a:r>
            <a:r>
              <a:rPr lang="en-US" sz="1800" b="0" i="0" u="none" strike="noStrike" baseline="0" dirty="0">
                <a:solidFill>
                  <a:srgbClr val="0000FF"/>
                </a:solidFill>
                <a:latin typeface="AdvTT599b2154"/>
              </a:rPr>
              <a:t>6</a:t>
            </a:r>
          </a:p>
          <a:p>
            <a:pPr algn="l"/>
            <a:r>
              <a:rPr lang="en-US" sz="1800" b="0" i="0" u="none" strike="noStrike" baseline="0" dirty="0">
                <a:solidFill>
                  <a:srgbClr val="000000"/>
                </a:solidFill>
                <a:latin typeface="AdvTT599b2154"/>
              </a:rPr>
              <a:t>showed participants the distribution of possible variations</a:t>
            </a:r>
          </a:p>
          <a:p>
            <a:pPr algn="l"/>
            <a:r>
              <a:rPr lang="ca-ES" sz="1800" b="0" i="0" u="none" strike="noStrike" baseline="0" dirty="0">
                <a:solidFill>
                  <a:srgbClr val="000000"/>
                </a:solidFill>
                <a:latin typeface="AdvTT599b2154"/>
              </a:rPr>
              <a:t>in </a:t>
            </a:r>
            <a:r>
              <a:rPr lang="ca-ES" sz="1800" b="0" i="0" u="none" strike="noStrike" baseline="0" dirty="0" err="1">
                <a:solidFill>
                  <a:srgbClr val="000000"/>
                </a:solidFill>
                <a:latin typeface="AdvTT599b2154"/>
              </a:rPr>
              <a:t>temperature</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based</a:t>
            </a:r>
            <a:r>
              <a:rPr lang="ca-ES" sz="1800" b="0" i="0" u="none" strike="noStrike" baseline="0" dirty="0">
                <a:solidFill>
                  <a:srgbClr val="000000"/>
                </a:solidFill>
                <a:latin typeface="AdvTT599b2154"/>
              </a:rPr>
              <a:t> on </a:t>
            </a:r>
            <a:r>
              <a:rPr lang="ca-ES" sz="1800" b="0" i="0" u="none" strike="noStrike" baseline="0" dirty="0" err="1">
                <a:solidFill>
                  <a:srgbClr val="000000"/>
                </a:solidFill>
                <a:latin typeface="AdvTT599b2154"/>
              </a:rPr>
              <a:t>an</a:t>
            </a:r>
            <a:r>
              <a:rPr lang="ca-ES" sz="1800" b="0" i="0" u="none" strike="noStrike" baseline="0" dirty="0">
                <a:solidFill>
                  <a:srgbClr val="000000"/>
                </a:solidFill>
                <a:latin typeface="AdvTT599b2154"/>
              </a:rPr>
              <a:t> arti</a:t>
            </a:r>
            <a:r>
              <a:rPr lang="ca-ES" sz="1800" b="0" i="0" u="none" strike="noStrike" baseline="0" dirty="0">
                <a:solidFill>
                  <a:srgbClr val="000000"/>
                </a:solidFill>
                <a:latin typeface="AdvTT599b2154+fb"/>
              </a:rPr>
              <a:t>fi</a:t>
            </a:r>
            <a:r>
              <a:rPr lang="ca-ES" sz="1800" b="0" i="0" u="none" strike="noStrike" baseline="0" dirty="0">
                <a:solidFill>
                  <a:srgbClr val="000000"/>
                </a:solidFill>
                <a:latin typeface="AdvTT599b2154"/>
              </a:rPr>
              <a:t>cial </a:t>
            </a:r>
            <a:r>
              <a:rPr lang="ca-ES" sz="1800" b="0" i="0" u="none" strike="noStrike" baseline="0" dirty="0" err="1">
                <a:solidFill>
                  <a:srgbClr val="000000"/>
                </a:solidFill>
                <a:latin typeface="AdvTT599b2154"/>
              </a:rPr>
              <a:t>scenario</a:t>
            </a:r>
            <a:endParaRPr lang="ca-ES" sz="1800" b="0" i="0" u="none" strike="noStrike" baseline="0" dirty="0">
              <a:solidFill>
                <a:srgbClr val="000000"/>
              </a:solidFill>
              <a:latin typeface="AdvTT599b2154"/>
            </a:endParaRPr>
          </a:p>
          <a:p>
            <a:pPr algn="l"/>
            <a:r>
              <a:rPr lang="en-US" sz="1800" b="0" i="0" u="none" strike="noStrike" baseline="0" dirty="0">
                <a:solidFill>
                  <a:srgbClr val="000000"/>
                </a:solidFill>
                <a:latin typeface="AdvTT599b2154"/>
              </a:rPr>
              <a:t>and were tasked to make a decision. They found that</a:t>
            </a:r>
          </a:p>
          <a:p>
            <a:pPr algn="l"/>
            <a:r>
              <a:rPr lang="en-US" sz="1800" b="0" i="0" u="none" strike="noStrike" baseline="0" dirty="0">
                <a:solidFill>
                  <a:srgbClr val="000000"/>
                </a:solidFill>
                <a:latin typeface="AdvTT599b2154"/>
              </a:rPr>
              <a:t>participants made more informed and cautious decisions</a:t>
            </a:r>
          </a:p>
          <a:p>
            <a:pPr algn="l"/>
            <a:r>
              <a:rPr lang="en-US" sz="1800" b="0" i="0" u="none" strike="noStrike" baseline="0" dirty="0">
                <a:solidFill>
                  <a:srgbClr val="000000"/>
                </a:solidFill>
                <a:latin typeface="AdvTT599b2154"/>
              </a:rPr>
              <a:t>when uncertainty was shown. Based this work,</a:t>
            </a:r>
          </a:p>
          <a:p>
            <a:pPr algn="l"/>
            <a:r>
              <a:rPr lang="en-US" sz="1800" b="0" i="0" u="none" strike="noStrike" baseline="0" dirty="0">
                <a:solidFill>
                  <a:srgbClr val="000000"/>
                </a:solidFill>
                <a:latin typeface="AdvTT599b2154"/>
              </a:rPr>
              <a:t>we aim to analyze the impact of uncertainty visualization</a:t>
            </a:r>
          </a:p>
          <a:p>
            <a:pPr algn="l"/>
            <a:r>
              <a:rPr lang="en-US" sz="1800" b="0" i="0" u="none" strike="noStrike" baseline="0" dirty="0">
                <a:solidFill>
                  <a:srgbClr val="000000"/>
                </a:solidFill>
                <a:latin typeface="AdvTT599b2154"/>
              </a:rPr>
              <a:t>on clinical decision-making, speci</a:t>
            </a:r>
            <a:r>
              <a:rPr lang="en-US" sz="1800" b="0" i="0" u="none" strike="noStrike" baseline="0" dirty="0">
                <a:solidFill>
                  <a:srgbClr val="000000"/>
                </a:solidFill>
                <a:latin typeface="AdvTT599b2154+fb"/>
              </a:rPr>
              <a:t>fi</a:t>
            </a:r>
            <a:r>
              <a:rPr lang="en-US" sz="1800" b="0" i="0" u="none" strike="noStrike" baseline="0" dirty="0">
                <a:solidFill>
                  <a:srgbClr val="000000"/>
                </a:solidFill>
                <a:latin typeface="AdvTT599b2154"/>
              </a:rPr>
              <a:t>cally when</a:t>
            </a:r>
          </a:p>
          <a:p>
            <a:pPr algn="l"/>
            <a:r>
              <a:rPr lang="en-US" sz="1800" b="0" i="0" u="none" strike="noStrike" baseline="0" dirty="0">
                <a:solidFill>
                  <a:srgbClr val="000000"/>
                </a:solidFill>
                <a:latin typeface="AdvTT599b2154"/>
              </a:rPr>
              <a:t>showing uncertainty for </a:t>
            </a:r>
            <a:r>
              <a:rPr lang="en-US" sz="1800" b="0" i="0" u="none" strike="noStrike" baseline="0" dirty="0">
                <a:solidFill>
                  <a:srgbClr val="000000"/>
                </a:solidFill>
                <a:latin typeface="AdvTT599b2154+fb"/>
              </a:rPr>
              <a:t>fi</a:t>
            </a:r>
            <a:r>
              <a:rPr lang="en-US" sz="1800" b="0" i="0" u="none" strike="noStrike" baseline="0" dirty="0">
                <a:solidFill>
                  <a:srgbClr val="000000"/>
                </a:solidFill>
                <a:latin typeface="AdvTT599b2154"/>
              </a:rPr>
              <a:t>ber tracking results.</a:t>
            </a:r>
          </a:p>
          <a:p>
            <a:pPr algn="l"/>
            <a:endParaRPr lang="en-US" sz="1800" b="0" i="0" u="none" strike="noStrike" baseline="0" dirty="0">
              <a:solidFill>
                <a:srgbClr val="000000"/>
              </a:solidFill>
              <a:latin typeface="AdvTT599b2154"/>
            </a:endParaRPr>
          </a:p>
          <a:p>
            <a:pPr algn="l"/>
            <a:endParaRPr lang="en-US" sz="1800" b="0" i="0" u="none" strike="noStrike" baseline="0" dirty="0">
              <a:solidFill>
                <a:srgbClr val="000000"/>
              </a:solidFill>
              <a:latin typeface="AdvTT599b2154"/>
            </a:endParaRPr>
          </a:p>
          <a:p>
            <a:pPr algn="l"/>
            <a:endParaRPr lang="en-US" sz="1800" b="0" i="0" u="none" strike="noStrike" baseline="0" dirty="0">
              <a:solidFill>
                <a:srgbClr val="000000"/>
              </a:solidFill>
              <a:latin typeface="AdvTT599b2154"/>
            </a:endParaRPr>
          </a:p>
          <a:p>
            <a:pPr algn="l"/>
            <a:r>
              <a:rPr lang="ca-ES" sz="1800" b="0" i="0" u="none" strike="noStrike" baseline="0" dirty="0" err="1">
                <a:solidFill>
                  <a:srgbClr val="000000"/>
                </a:solidFill>
                <a:latin typeface="AdvTT599b2154"/>
              </a:rPr>
              <a:t>While</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some</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studies</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evaluate</a:t>
            </a:r>
            <a:endParaRPr lang="ca-ES" sz="1800" b="0" i="0" u="none" strike="noStrike" baseline="0" dirty="0">
              <a:solidFill>
                <a:srgbClr val="000000"/>
              </a:solidFill>
              <a:latin typeface="AdvTT599b2154"/>
            </a:endParaRPr>
          </a:p>
          <a:p>
            <a:pPr algn="l"/>
            <a:r>
              <a:rPr lang="en-US" sz="1800" b="0" i="0" u="none" strike="noStrike" baseline="0" dirty="0">
                <a:solidFill>
                  <a:srgbClr val="000000"/>
                </a:solidFill>
                <a:latin typeface="AdvTT599b2154"/>
              </a:rPr>
              <a:t>the impact of uncertainties on decision-making in general,</a:t>
            </a:r>
          </a:p>
          <a:p>
            <a:pPr algn="l"/>
            <a:r>
              <a:rPr lang="en-US" sz="1800" b="0" i="0" u="none" strike="noStrike" baseline="0" dirty="0">
                <a:solidFill>
                  <a:srgbClr val="0000FF"/>
                </a:solidFill>
                <a:latin typeface="AdvTT599b2154"/>
              </a:rPr>
              <a:t>6 </a:t>
            </a:r>
            <a:r>
              <a:rPr lang="en-US" sz="1800" b="0" i="0" u="none" strike="noStrike" baseline="0" dirty="0">
                <a:solidFill>
                  <a:srgbClr val="000000"/>
                </a:solidFill>
                <a:latin typeface="AdvTT599b2154"/>
              </a:rPr>
              <a:t>extrapolating these results to the context of</a:t>
            </a:r>
          </a:p>
          <a:p>
            <a:pPr algn="l"/>
            <a:r>
              <a:rPr lang="en-US" sz="1800" b="0" i="0" u="none" strike="noStrike" baseline="0" dirty="0">
                <a:solidFill>
                  <a:srgbClr val="000000"/>
                </a:solidFill>
                <a:latin typeface="AdvTT599b2154+fb"/>
              </a:rPr>
              <a:t>fi</a:t>
            </a:r>
            <a:r>
              <a:rPr lang="en-US" sz="1800" b="0" i="0" u="none" strike="noStrike" baseline="0" dirty="0">
                <a:solidFill>
                  <a:srgbClr val="000000"/>
                </a:solidFill>
                <a:latin typeface="AdvTT599b2154"/>
              </a:rPr>
              <a:t>ber tracking proves challenging. This dif</a:t>
            </a:r>
            <a:r>
              <a:rPr lang="en-US" sz="1800" b="0" i="0" u="none" strike="noStrike" baseline="0" dirty="0">
                <a:solidFill>
                  <a:srgbClr val="000000"/>
                </a:solidFill>
                <a:latin typeface="AdvTT599b2154+fb"/>
              </a:rPr>
              <a:t>fi</a:t>
            </a:r>
            <a:r>
              <a:rPr lang="en-US" sz="1800" b="0" i="0" u="none" strike="noStrike" baseline="0" dirty="0">
                <a:solidFill>
                  <a:srgbClr val="000000"/>
                </a:solidFill>
                <a:latin typeface="AdvTT599b2154"/>
              </a:rPr>
              <a:t>culty arises</a:t>
            </a:r>
          </a:p>
          <a:p>
            <a:pPr algn="l"/>
            <a:r>
              <a:rPr lang="en-US" sz="1800" b="0" i="0" u="none" strike="noStrike" baseline="0" dirty="0">
                <a:solidFill>
                  <a:srgbClr val="000000"/>
                </a:solidFill>
                <a:latin typeface="AdvTT599b2154"/>
              </a:rPr>
              <a:t>due to the intricate task of representing uncertainty in</a:t>
            </a:r>
          </a:p>
          <a:p>
            <a:pPr algn="l"/>
            <a:r>
              <a:rPr lang="en-US" sz="1800" b="0" i="0" u="none" strike="noStrike" baseline="0" dirty="0">
                <a:solidFill>
                  <a:srgbClr val="000000"/>
                </a:solidFill>
                <a:latin typeface="AdvTT599b2154"/>
              </a:rPr>
              <a:t>complex objects, such as </a:t>
            </a:r>
            <a:r>
              <a:rPr lang="en-US" sz="1800" b="0" i="0" u="none" strike="noStrike" baseline="0" dirty="0">
                <a:solidFill>
                  <a:srgbClr val="000000"/>
                </a:solidFill>
                <a:latin typeface="AdvTT599b2154+fb"/>
              </a:rPr>
              <a:t>fi</a:t>
            </a:r>
            <a:r>
              <a:rPr lang="en-US" sz="1800" b="0" i="0" u="none" strike="noStrike" baseline="0" dirty="0">
                <a:solidFill>
                  <a:srgbClr val="000000"/>
                </a:solidFill>
                <a:latin typeface="AdvTT599b2154"/>
              </a:rPr>
              <a:t>ber tracts, which contrasts</a:t>
            </a:r>
          </a:p>
          <a:p>
            <a:pPr algn="l"/>
            <a:r>
              <a:rPr lang="en-US" sz="1800" b="0" i="0" u="none" strike="noStrike" baseline="0" dirty="0">
                <a:solidFill>
                  <a:srgbClr val="000000"/>
                </a:solidFill>
                <a:latin typeface="AdvTT599b2154"/>
              </a:rPr>
              <a:t>with the relative simplicity of handling uncertainty in</a:t>
            </a:r>
          </a:p>
          <a:p>
            <a:pPr algn="l"/>
            <a:r>
              <a:rPr lang="ca-ES" sz="1800" b="0" i="0" u="none" strike="noStrike" baseline="0" dirty="0" err="1">
                <a:solidFill>
                  <a:srgbClr val="000000"/>
                </a:solidFill>
                <a:latin typeface="AdvTT599b2154"/>
              </a:rPr>
              <a:t>scalar</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values</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such</a:t>
            </a:r>
            <a:r>
              <a:rPr lang="ca-ES" sz="1800" b="0" i="0" u="none" strike="noStrike" baseline="0" dirty="0">
                <a:solidFill>
                  <a:srgbClr val="000000"/>
                </a:solidFill>
                <a:latin typeface="AdvTT599b2154"/>
              </a:rPr>
              <a:t> as a </a:t>
            </a:r>
            <a:r>
              <a:rPr lang="ca-ES" sz="1800" b="0" i="0" u="none" strike="noStrike" baseline="0" dirty="0" err="1">
                <a:solidFill>
                  <a:srgbClr val="000000"/>
                </a:solidFill>
                <a:latin typeface="AdvTT599b2154"/>
              </a:rPr>
              <a:t>vessel</a:t>
            </a:r>
            <a:r>
              <a:rPr lang="ca-ES" sz="1800" b="0" i="0" u="none" strike="noStrike" baseline="0" dirty="0">
                <a:solidFill>
                  <a:srgbClr val="000000"/>
                </a:solidFill>
                <a:latin typeface="AdvTT599b2154"/>
              </a:rPr>
              <a:t> </a:t>
            </a:r>
            <a:r>
              <a:rPr lang="ca-ES" sz="1800" b="0" i="0" u="none" strike="noStrike" baseline="0" dirty="0" err="1">
                <a:solidFill>
                  <a:srgbClr val="000000"/>
                </a:solidFill>
                <a:latin typeface="AdvTT599b2154"/>
              </a:rPr>
              <a:t>diameter</a:t>
            </a:r>
            <a:r>
              <a:rPr lang="ca-ES" sz="1800" b="0" i="0" u="none" strike="noStrike" baseline="0" dirty="0">
                <a:solidFill>
                  <a:srgbClr val="000000"/>
                </a:solidFill>
                <a:latin typeface="AdvTT599b2154"/>
              </a:rPr>
              <a:t>.</a:t>
            </a:r>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8</a:t>
            </a:fld>
            <a:endParaRPr lang="en-US"/>
          </a:p>
        </p:txBody>
      </p:sp>
    </p:spTree>
    <p:extLst>
      <p:ext uri="{BB962C8B-B14F-4D97-AF65-F5344CB8AC3E}">
        <p14:creationId xmlns:p14="http://schemas.microsoft.com/office/powerpoint/2010/main" val="145467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11</a:t>
            </a:fld>
            <a:endParaRPr lang="en-US"/>
          </a:p>
        </p:txBody>
      </p:sp>
    </p:spTree>
    <p:extLst>
      <p:ext uri="{BB962C8B-B14F-4D97-AF65-F5344CB8AC3E}">
        <p14:creationId xmlns:p14="http://schemas.microsoft.com/office/powerpoint/2010/main" val="2454402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chose four different anonymized patient datasets for testing our hypotheses with three uncertainty interval levels. </a:t>
            </a:r>
            <a:endParaRPr lang="en-NL"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13</a:t>
            </a:fld>
            <a:endParaRPr lang="en-US"/>
          </a:p>
        </p:txBody>
      </p:sp>
    </p:spTree>
    <p:extLst>
      <p:ext uri="{BB962C8B-B14F-4D97-AF65-F5344CB8AC3E}">
        <p14:creationId xmlns:p14="http://schemas.microsoft.com/office/powerpoint/2010/main" val="105311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participant was presented with all four patients but only two randomly selected uncertainty intervals per patient</a:t>
            </a:r>
            <a:endParaRPr lang="en-NL"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14</a:t>
            </a:fld>
            <a:endParaRPr lang="en-US"/>
          </a:p>
        </p:txBody>
      </p:sp>
    </p:spTree>
    <p:extLst>
      <p:ext uri="{BB962C8B-B14F-4D97-AF65-F5344CB8AC3E}">
        <p14:creationId xmlns:p14="http://schemas.microsoft.com/office/powerpoint/2010/main" val="354394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Overview of the trend of decisions taken by all participants (in percent) for the different uncertainty intervals.</a:t>
            </a:r>
            <a:endParaRPr lang="en-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indicate that uncertainty visualization impacts decision-making differently across different patients and participants. </a:t>
            </a:r>
            <a:endParaRPr lang="en-NL"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Combined result of the decision taken (in percent) versus uncertainty intervals per patient. </a:t>
            </a:r>
            <a:endParaRPr lang="en-NL" sz="1200"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16</a:t>
            </a:fld>
            <a:endParaRPr lang="en-US"/>
          </a:p>
        </p:txBody>
      </p:sp>
    </p:spTree>
    <p:extLst>
      <p:ext uri="{BB962C8B-B14F-4D97-AF65-F5344CB8AC3E}">
        <p14:creationId xmlns:p14="http://schemas.microsoft.com/office/powerpoint/2010/main" val="53963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 depicts the count of the responses per participant for each uncertainty interval accumulating over the four presented patients</a:t>
            </a:r>
            <a:endParaRPr lang="en-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underscores the general trend of participants shifting their decisions from No to Yes in response to larger uncertainty intervals visualized, consistent with earlier observations.</a:t>
            </a:r>
            <a:endParaRPr lang="en-NL" dirty="0"/>
          </a:p>
          <a:p>
            <a:endParaRPr lang="en-NL" dirty="0"/>
          </a:p>
        </p:txBody>
      </p:sp>
      <p:sp>
        <p:nvSpPr>
          <p:cNvPr id="4" name="Slide Number Placeholder 3"/>
          <p:cNvSpPr>
            <a:spLocks noGrp="1"/>
          </p:cNvSpPr>
          <p:nvPr>
            <p:ph type="sldNum" sz="quarter" idx="5"/>
          </p:nvPr>
        </p:nvSpPr>
        <p:spPr/>
        <p:txBody>
          <a:bodyPr/>
          <a:lstStyle/>
          <a:p>
            <a:fld id="{D1979911-C733-4526-BDF6-3B50336A8697}" type="slidenum">
              <a:rPr lang="en-US" smtClean="0"/>
              <a:t>17</a:t>
            </a:fld>
            <a:endParaRPr lang="en-US"/>
          </a:p>
        </p:txBody>
      </p:sp>
    </p:spTree>
    <p:extLst>
      <p:ext uri="{BB962C8B-B14F-4D97-AF65-F5344CB8AC3E}">
        <p14:creationId xmlns:p14="http://schemas.microsoft.com/office/powerpoint/2010/main" val="184433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5BC0-C5AF-996F-5B94-0FAB3A2ACB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3F9BD7-E781-B699-FAE3-386BF94BF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9199C-2D01-5ADA-C24D-A2EA12678600}"/>
              </a:ext>
            </a:extLst>
          </p:cNvPr>
          <p:cNvSpPr>
            <a:spLocks noGrp="1"/>
          </p:cNvSpPr>
          <p:nvPr>
            <p:ph type="dt" sz="half" idx="10"/>
          </p:nvPr>
        </p:nvSpPr>
        <p:spPr>
          <a:xfrm>
            <a:off x="5686697" y="6356350"/>
            <a:ext cx="2743200" cy="365125"/>
          </a:xfrm>
        </p:spPr>
        <p:txBody>
          <a:bodyPr/>
          <a:lstStyle/>
          <a:p>
            <a:endParaRPr lang="en-US"/>
          </a:p>
        </p:txBody>
      </p:sp>
      <p:sp>
        <p:nvSpPr>
          <p:cNvPr id="6" name="Slide Number Placeholder 5">
            <a:extLst>
              <a:ext uri="{FF2B5EF4-FFF2-40B4-BE49-F238E27FC236}">
                <a16:creationId xmlns:a16="http://schemas.microsoft.com/office/drawing/2014/main" id="{3BCFA9D4-7660-8CEB-483B-6A087F76F0D3}"/>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372130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9113-7BC7-2BA2-2DA7-7C9ED9A45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0C8FD-F402-4509-EC7B-9E61AC528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0473F-332E-D7D1-B49D-1AE36B4B41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7EEBC0-7040-FA23-3252-DE1FC76515B5}"/>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6" name="Slide Number Placeholder 5">
            <a:extLst>
              <a:ext uri="{FF2B5EF4-FFF2-40B4-BE49-F238E27FC236}">
                <a16:creationId xmlns:a16="http://schemas.microsoft.com/office/drawing/2014/main" id="{91BE38E3-ABEE-9C8C-D08A-523A4CB96E0A}"/>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214970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944D1-6341-1A82-A3AB-236617C35B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D8EAA-6172-C8FB-BA01-345B1C22ED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6A6E5-963D-9A2C-CB55-66B78427E0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335189-DF92-0A83-92BC-F1158E0A4845}"/>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6" name="Slide Number Placeholder 5">
            <a:extLst>
              <a:ext uri="{FF2B5EF4-FFF2-40B4-BE49-F238E27FC236}">
                <a16:creationId xmlns:a16="http://schemas.microsoft.com/office/drawing/2014/main" id="{BC8571E9-EA4B-DD10-71D6-5460EAAE4B20}"/>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57703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859285" y="6313772"/>
            <a:ext cx="1332345" cy="391537"/>
          </a:xfrm>
          <a:prstGeom prst="rect">
            <a:avLst/>
          </a:prstGeom>
        </p:spPr>
        <p:txBody>
          <a:bodyPr/>
          <a:lstStyle>
            <a:lvl1pPr algn="r">
              <a:defRPr>
                <a:solidFill>
                  <a:schemeClr val="tx1">
                    <a:lumMod val="50000"/>
                    <a:lumOff val="50000"/>
                  </a:schemeClr>
                </a:solidFill>
              </a:defRPr>
            </a:lvl1pPr>
          </a:lstStyle>
          <a:p>
            <a:fld id="{86F43AA9-BAD7-46FA-B2F4-C528A8411352}" type="slidenum">
              <a:rPr lang="de-CH" smtClean="0"/>
              <a:pPr/>
              <a:t>‹#›</a:t>
            </a:fld>
            <a:endParaRPr lang="de-CH" dirty="0"/>
          </a:p>
        </p:txBody>
      </p:sp>
    </p:spTree>
    <p:extLst>
      <p:ext uri="{BB962C8B-B14F-4D97-AF65-F5344CB8AC3E}">
        <p14:creationId xmlns:p14="http://schemas.microsoft.com/office/powerpoint/2010/main" val="4095690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Modifiez le style du titre</a:t>
            </a:r>
            <a:endParaRPr/>
          </a:p>
        </p:txBody>
      </p:sp>
      <p:sp>
        <p:nvSpPr>
          <p:cNvPr id="9" name="Content Placeholder 8"/>
          <p:cNvSpPr>
            <a:spLocks noGrp="1"/>
          </p:cNvSpPr>
          <p:nvPr>
            <p:ph sz="quarter" idx="13"/>
          </p:nvPr>
        </p:nvSpPr>
        <p:spPr>
          <a:xfrm>
            <a:off x="812800" y="1803402"/>
            <a:ext cx="5181600" cy="4358165"/>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1" name="Content Placeholder 10"/>
          <p:cNvSpPr>
            <a:spLocks noGrp="1"/>
          </p:cNvSpPr>
          <p:nvPr>
            <p:ph sz="quarter" idx="14"/>
          </p:nvPr>
        </p:nvSpPr>
        <p:spPr>
          <a:xfrm>
            <a:off x="6459868" y="1803399"/>
            <a:ext cx="5181600" cy="4358167"/>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8" name="Date Placeholder 7"/>
          <p:cNvSpPr>
            <a:spLocks noGrp="1"/>
          </p:cNvSpPr>
          <p:nvPr>
            <p:ph type="dt" sz="half" idx="15"/>
          </p:nvPr>
        </p:nvSpPr>
        <p:spPr>
          <a:xfrm>
            <a:off x="8128000" y="6248400"/>
            <a:ext cx="3556000" cy="365125"/>
          </a:xfrm>
          <a:prstGeom prst="rect">
            <a:avLst/>
          </a:prstGeom>
        </p:spPr>
        <p:txBody>
          <a:bodyPr rtlCol="0"/>
          <a:lstStyle/>
          <a:p>
            <a:pPr defTabSz="1219170"/>
            <a:fld id="{E4606EA6-EFEA-4C30-9264-4F9291A5780D}" type="datetime1">
              <a:rPr lang="nl-NL" sz="2400" smtClean="0">
                <a:solidFill>
                  <a:prstClr val="black"/>
                </a:solidFill>
              </a:rPr>
              <a:pPr defTabSz="1219170"/>
              <a:t>8-6-2025</a:t>
            </a:fld>
            <a:endParaRPr lang="fr-FR" sz="2400">
              <a:solidFill>
                <a:prstClr val="black"/>
              </a:solidFill>
            </a:endParaRPr>
          </a:p>
        </p:txBody>
      </p:sp>
      <p:sp>
        <p:nvSpPr>
          <p:cNvPr id="12" name="Footer Placeholder 11"/>
          <p:cNvSpPr>
            <a:spLocks noGrp="1"/>
          </p:cNvSpPr>
          <p:nvPr>
            <p:ph type="ftr" sz="quarter" idx="17"/>
          </p:nvPr>
        </p:nvSpPr>
        <p:spPr>
          <a:xfrm>
            <a:off x="812802" y="6248207"/>
            <a:ext cx="7228111" cy="365125"/>
          </a:xfrm>
          <a:prstGeom prst="rect">
            <a:avLst/>
          </a:prstGeom>
        </p:spPr>
        <p:txBody>
          <a:bodyPr rtlCol="0"/>
          <a:lstStyle/>
          <a:p>
            <a:pPr defTabSz="1219170"/>
            <a:endParaRPr lang="fr-FR" sz="2400">
              <a:solidFill>
                <a:prstClr val="black"/>
              </a:solidFill>
            </a:endParaRPr>
          </a:p>
        </p:txBody>
      </p:sp>
    </p:spTree>
    <p:extLst>
      <p:ext uri="{BB962C8B-B14F-4D97-AF65-F5344CB8AC3E}">
        <p14:creationId xmlns:p14="http://schemas.microsoft.com/office/powerpoint/2010/main" val="417670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Shape 42"/>
        <p:cNvGrpSpPr/>
        <p:nvPr/>
      </p:nvGrpSpPr>
      <p:grpSpPr>
        <a:xfrm>
          <a:off x="0" y="0"/>
          <a:ext cx="0" cy="0"/>
          <a:chOff x="0" y="0"/>
          <a:chExt cx="0" cy="0"/>
        </a:xfrm>
      </p:grpSpPr>
      <p:sp>
        <p:nvSpPr>
          <p:cNvPr id="19" name="Shape 13"/>
          <p:cNvSpPr txBox="1">
            <a:spLocks noGrp="1"/>
          </p:cNvSpPr>
          <p:nvPr>
            <p:ph type="title"/>
          </p:nvPr>
        </p:nvSpPr>
        <p:spPr>
          <a:xfrm>
            <a:off x="609600" y="352337"/>
            <a:ext cx="10972800" cy="931179"/>
          </a:xfrm>
          <a:prstGeom prst="rect">
            <a:avLst/>
          </a:prstGeom>
          <a:noFill/>
          <a:ln>
            <a:noFill/>
          </a:ln>
        </p:spPr>
        <p:txBody>
          <a:bodyPr lIns="0" tIns="0" rIns="0" bIns="0" anchor="t" anchorCtr="0"/>
          <a:lstStyle>
            <a:lvl1pPr marL="0" marR="0" indent="0" algn="l" rtl="0">
              <a:spcBef>
                <a:spcPts val="0"/>
              </a:spcBef>
              <a:buClr>
                <a:schemeClr val="dk2"/>
              </a:buClr>
              <a:buFont typeface="Trebuchet MS"/>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7" name="Content Placeholder 16"/>
          <p:cNvSpPr>
            <a:spLocks noGrp="1"/>
          </p:cNvSpPr>
          <p:nvPr>
            <p:ph sz="quarter" idx="13"/>
          </p:nvPr>
        </p:nvSpPr>
        <p:spPr>
          <a:xfrm>
            <a:off x="626378" y="1367407"/>
            <a:ext cx="10961615" cy="4597167"/>
          </a:xfrm>
        </p:spPr>
        <p:txBody>
          <a:bodyPr lIns="0" tIns="0" rIns="0" bIns="0">
            <a:normAutofit/>
          </a:bodyPr>
          <a:lstStyle>
            <a:lvl1pPr>
              <a:spcAft>
                <a:spcPts val="600"/>
              </a:spcAft>
              <a:defRPr sz="1800">
                <a:latin typeface="+mn-lt"/>
              </a:defRPr>
            </a:lvl1pPr>
            <a:lvl2pPr>
              <a:spcAft>
                <a:spcPts val="600"/>
              </a:spcAft>
              <a:defRPr sz="1800">
                <a:latin typeface="+mn-lt"/>
              </a:defRPr>
            </a:lvl2pPr>
            <a:lvl3pPr>
              <a:spcAft>
                <a:spcPts val="600"/>
              </a:spcAft>
              <a:defRPr sz="1800">
                <a:latin typeface="+mn-lt"/>
              </a:defRPr>
            </a:lvl3pPr>
            <a:lvl4pPr>
              <a:spcAft>
                <a:spcPts val="600"/>
              </a:spcAft>
              <a:defRPr sz="1800">
                <a:latin typeface="+mn-lt"/>
              </a:defRPr>
            </a:lvl4pPr>
            <a:lvl5pPr>
              <a:spcAft>
                <a:spcPts val="600"/>
              </a:spcAft>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61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17AC-4EDE-8FF1-C9E8-699367CED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F3B83FDB-9E2B-344F-118E-8EE271F862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0FE90359-3088-D243-F593-EBE41BB9DDC0}"/>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AD5A6404-F87C-A211-B753-AB1FD2C1E58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D109960-E3FC-6D3D-C43C-5A2C1633DF89}"/>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324997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EDF-968C-EAB0-965E-1E6BEE51D8A2}"/>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D249444-E1F6-A74F-B509-E90532C5C6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3B28D65-F021-AB33-6513-8E5CEA2B9B32}"/>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5D049DE4-1290-C73B-1F33-432522BA3D6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D436091-B238-0579-21E4-49F50EF68C68}"/>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179659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BD8C-EC37-8662-E412-5E86EFDE08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94999996-439F-EACF-D9C7-1146789C84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955FF-52E5-8BC7-61FB-DFFE19959BDB}"/>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1A0895A7-85F9-2BA6-1DA4-ADD4784423E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14014C0-122E-7C5A-592E-0956ED1B886E}"/>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423211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3678-D2C2-0E6E-3A15-822A1FF123B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DA1F7683-686E-2FA0-737F-994EF45E2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22B81D4-8FEB-9185-E23E-1D26E3ECAE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2A8E80BE-AB83-7463-5C6E-E7293A79C0C5}"/>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6" name="Footer Placeholder 5">
            <a:extLst>
              <a:ext uri="{FF2B5EF4-FFF2-40B4-BE49-F238E27FC236}">
                <a16:creationId xmlns:a16="http://schemas.microsoft.com/office/drawing/2014/main" id="{5C4964F8-0FBD-0FEE-0451-83993924448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766EA2A-8962-ADA9-8A0B-10B1A6D6A777}"/>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2508591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67CC-151E-D38B-D58B-6C169C178A1F}"/>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8DC55082-303D-678C-C863-DF187C6136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0B323-0882-6289-D9E2-7606C4554A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E4711294-9F4B-5CCF-227E-6E4EF4ABE4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E737F-DE21-F2A3-8153-B1885258A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9D51FD7E-2AC0-F7BA-F1EE-D14C874F5574}"/>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8" name="Footer Placeholder 7">
            <a:extLst>
              <a:ext uri="{FF2B5EF4-FFF2-40B4-BE49-F238E27FC236}">
                <a16:creationId xmlns:a16="http://schemas.microsoft.com/office/drawing/2014/main" id="{CFB4643C-3F9C-E647-6C1E-1C1E72E8001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BE6CD22-A0AB-15C3-0966-B01091057647}"/>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190840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30E3-2A1F-85BA-1E7B-BA40C3096C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07C38-CAD3-D311-E212-0E8E3DC849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F1BFE-8823-21BA-DD3A-9A0593CA9685}"/>
              </a:ext>
            </a:extLst>
          </p:cNvPr>
          <p:cNvSpPr>
            <a:spLocks noGrp="1"/>
          </p:cNvSpPr>
          <p:nvPr>
            <p:ph type="dt" sz="half" idx="10"/>
          </p:nvPr>
        </p:nvSpPr>
        <p:spPr>
          <a:xfrm>
            <a:off x="5721531" y="6356349"/>
            <a:ext cx="2743200" cy="365125"/>
          </a:xfrm>
        </p:spPr>
        <p:txBody>
          <a:bodyPr/>
          <a:lstStyle/>
          <a:p>
            <a:endParaRPr lang="en-US"/>
          </a:p>
        </p:txBody>
      </p:sp>
      <p:sp>
        <p:nvSpPr>
          <p:cNvPr id="6" name="Slide Number Placeholder 5">
            <a:extLst>
              <a:ext uri="{FF2B5EF4-FFF2-40B4-BE49-F238E27FC236}">
                <a16:creationId xmlns:a16="http://schemas.microsoft.com/office/drawing/2014/main" id="{BA3B34C4-4041-CEBB-FD4E-20BD35BDCD7E}"/>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56343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6420-EB80-8AF9-1B25-B3C1A99DC7CA}"/>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28470791-D3E0-0F6F-A08F-576E5BCB6ED6}"/>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4" name="Footer Placeholder 3">
            <a:extLst>
              <a:ext uri="{FF2B5EF4-FFF2-40B4-BE49-F238E27FC236}">
                <a16:creationId xmlns:a16="http://schemas.microsoft.com/office/drawing/2014/main" id="{309519B4-A673-3B04-BB31-10D4D860290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70DF82A-EDB7-249C-987C-C168B4F7190B}"/>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1021693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B134C-6F7F-6745-8468-5595C07D6C00}"/>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3" name="Footer Placeholder 2">
            <a:extLst>
              <a:ext uri="{FF2B5EF4-FFF2-40B4-BE49-F238E27FC236}">
                <a16:creationId xmlns:a16="http://schemas.microsoft.com/office/drawing/2014/main" id="{53CAF5D1-EB7F-8B83-09E5-34A872802DCC}"/>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3CA82680-B4ED-8DA6-BD47-53DFB182D06D}"/>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3249864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EB5B-8EA0-23EE-2C4B-C57DFDA84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1C122E6A-B302-C5A8-6CE7-024089226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3CD41908-A1A0-82E5-7A58-397EC9B9A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33FF8-1347-8574-35D4-4019E58DA654}"/>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6" name="Footer Placeholder 5">
            <a:extLst>
              <a:ext uri="{FF2B5EF4-FFF2-40B4-BE49-F238E27FC236}">
                <a16:creationId xmlns:a16="http://schemas.microsoft.com/office/drawing/2014/main" id="{EA11B0DE-A78E-5781-3F39-41D2D157696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62BFBF9-1266-DECE-3747-831CA57D12DB}"/>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3143061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7783-D07B-8249-34CF-1F3CEDBA7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B165A583-53CA-E505-E0F9-6FB1D76FC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5ECF1762-0E48-FD1E-9EAF-4DDAB0CBF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6AD04-6F5A-560D-DC4C-4DC11FB9E8EB}"/>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6" name="Footer Placeholder 5">
            <a:extLst>
              <a:ext uri="{FF2B5EF4-FFF2-40B4-BE49-F238E27FC236}">
                <a16:creationId xmlns:a16="http://schemas.microsoft.com/office/drawing/2014/main" id="{BDF4FCB8-4EE7-7840-0CFC-3719E5E0969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466DA0D-ADB6-9D7E-D7A4-4B0E891F928B}"/>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2342712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04D7-C4FE-6E3E-1DD7-DFB400EB3DFB}"/>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B3B71D27-8947-FF11-03D8-F7AFEF749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EE7709F-1FA2-FA2B-57E7-6C4F939DC96D}"/>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B59D21D3-79E5-DAA4-2FF3-5B7963A7603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EBA7DB7-ED0A-44B6-E5FA-0106FBDD1640}"/>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3750425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3CC7C-E359-F68D-0F12-D3727C8CBA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58C13279-8BBA-546E-C697-5C25D73E6B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94A721B-1E86-504B-50B4-894CFD93DE04}"/>
              </a:ext>
            </a:extLst>
          </p:cNvPr>
          <p:cNvSpPr>
            <a:spLocks noGrp="1"/>
          </p:cNvSpPr>
          <p:nvPr>
            <p:ph type="dt" sz="half" idx="10"/>
          </p:nvPr>
        </p:nvSpPr>
        <p:spPr/>
        <p:txBody>
          <a:body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2AF185F1-4572-C8F7-1E0B-D19479A11C4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42DF3CC-F1F1-48C7-08A1-830802EAF386}"/>
              </a:ext>
            </a:extLst>
          </p:cNvPr>
          <p:cNvSpPr>
            <a:spLocks noGrp="1"/>
          </p:cNvSpPr>
          <p:nvPr>
            <p:ph type="sldNum" sz="quarter" idx="12"/>
          </p:nvPr>
        </p:nvSpPr>
        <p:spPr/>
        <p:txBody>
          <a:bodyPr/>
          <a:lstStyle/>
          <a:p>
            <a:fld id="{95D00C73-ADB4-48ED-B796-0D21D4F33CC7}" type="slidenum">
              <a:rPr lang="en-NL" smtClean="0"/>
              <a:t>‹#›</a:t>
            </a:fld>
            <a:endParaRPr lang="en-NL"/>
          </a:p>
        </p:txBody>
      </p:sp>
    </p:spTree>
    <p:extLst>
      <p:ext uri="{BB962C8B-B14F-4D97-AF65-F5344CB8AC3E}">
        <p14:creationId xmlns:p14="http://schemas.microsoft.com/office/powerpoint/2010/main" val="3754761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Title at the top">
    <p:spTree>
      <p:nvGrpSpPr>
        <p:cNvPr id="1" name=""/>
        <p:cNvGrpSpPr/>
        <p:nvPr/>
      </p:nvGrpSpPr>
      <p:grpSpPr>
        <a:xfrm>
          <a:off x="0" y="0"/>
          <a:ext cx="0" cy="0"/>
          <a:chOff x="0" y="0"/>
          <a:chExt cx="0" cy="0"/>
        </a:xfrm>
      </p:grpSpPr>
      <p:sp>
        <p:nvSpPr>
          <p:cNvPr id="10" name="Black75"/>
          <p:cNvSpPr/>
          <p:nvPr userDrawn="1"/>
        </p:nvSpPr>
        <p:spPr>
          <a:xfrm>
            <a:off x="0" y="1008000"/>
            <a:ext cx="12192000" cy="144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ctrTitle" hasCustomPrompt="1"/>
          </p:nvPr>
        </p:nvSpPr>
        <p:spPr>
          <a:xfrm>
            <a:off x="-1" y="1008065"/>
            <a:ext cx="12191999" cy="1056000"/>
          </a:xfrm>
          <a:solidFill>
            <a:schemeClr val="tx2"/>
          </a:solidFill>
        </p:spPr>
        <p:txBody>
          <a:bodyPr lIns="756000" rIns="1962000" anchor="ctr"/>
          <a:lstStyle>
            <a:lvl1pPr algn="l">
              <a:lnSpc>
                <a:spcPts val="3067"/>
              </a:lnSpc>
              <a:defRPr sz="2933" baseline="0">
                <a:solidFill>
                  <a:schemeClr val="bg1"/>
                </a:solidFill>
              </a:defRPr>
            </a:lvl1pPr>
          </a:lstStyle>
          <a:p>
            <a:r>
              <a:rPr lang="en-GB" dirty="0"/>
              <a:t>Visualization</a:t>
            </a:r>
          </a:p>
        </p:txBody>
      </p:sp>
      <p:sp>
        <p:nvSpPr>
          <p:cNvPr id="3" name="Subtitle 2"/>
          <p:cNvSpPr>
            <a:spLocks noGrp="1"/>
          </p:cNvSpPr>
          <p:nvPr>
            <p:ph type="subTitle" idx="1" hasCustomPrompt="1"/>
          </p:nvPr>
        </p:nvSpPr>
        <p:spPr>
          <a:xfrm>
            <a:off x="-1" y="2064000"/>
            <a:ext cx="12191999" cy="384000"/>
          </a:xfrm>
          <a:solidFill>
            <a:schemeClr val="tx2">
              <a:alpha val="50000"/>
            </a:schemeClr>
          </a:solidFill>
          <a:ln>
            <a:noFill/>
          </a:ln>
        </p:spPr>
        <p:txBody>
          <a:bodyPr wrap="none" lIns="756000" tIns="18000" rIns="1962000"/>
          <a:lstStyle>
            <a:lvl1pPr marL="0" indent="0" algn="l">
              <a:buNone/>
              <a:defRPr sz="1600" b="1" cap="all"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9787467" y="6091768"/>
            <a:ext cx="2404533" cy="766233"/>
          </a:xfrm>
          <a:prstGeom prst="rect">
            <a:avLst/>
          </a:prstGeom>
        </p:spPr>
      </p:pic>
      <p:sp>
        <p:nvSpPr>
          <p:cNvPr id="9" name="Tijdelijke aanduiding voor tekst 8"/>
          <p:cNvSpPr>
            <a:spLocks noGrp="1"/>
          </p:cNvSpPr>
          <p:nvPr>
            <p:ph type="body" sz="quarter" idx="13" hasCustomPrompt="1"/>
          </p:nvPr>
        </p:nvSpPr>
        <p:spPr>
          <a:xfrm>
            <a:off x="1" y="5321301"/>
            <a:ext cx="12191999" cy="768351"/>
          </a:xfrm>
          <a:solidFill>
            <a:srgbClr val="000000">
              <a:alpha val="25000"/>
            </a:srgbClr>
          </a:solidFill>
          <a:ln>
            <a:noFill/>
          </a:ln>
        </p:spPr>
        <p:txBody>
          <a:bodyPr lIns="756000" anchor="ctr" anchorCtr="0"/>
          <a:lstStyle>
            <a:lvl1pPr marL="0" indent="0">
              <a:buNone/>
              <a:defRPr sz="2667" b="1">
                <a:solidFill>
                  <a:schemeClr val="bg1"/>
                </a:solidFill>
              </a:defRPr>
            </a:lvl1pPr>
          </a:lstStyle>
          <a:p>
            <a:pPr lvl="0"/>
            <a:r>
              <a:rPr lang="en-GB" dirty="0"/>
              <a:t>Anna Vilanova, </a:t>
            </a:r>
            <a:r>
              <a:rPr lang="en-GB" dirty="0" err="1"/>
              <a:t>Prof.</a:t>
            </a:r>
            <a:r>
              <a:rPr lang="en-GB" dirty="0"/>
              <a:t> dr.</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2921"/>
          <a:stretch/>
        </p:blipFill>
        <p:spPr>
          <a:xfrm>
            <a:off x="7671371" y="2675571"/>
            <a:ext cx="4520629" cy="2418157"/>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5447" y="2921951"/>
            <a:ext cx="3585924" cy="2015415"/>
          </a:xfrm>
          <a:prstGeom prst="rect">
            <a:avLst/>
          </a:prstGeom>
        </p:spPr>
      </p:pic>
      <p:pic>
        <p:nvPicPr>
          <p:cNvPr id="13" name="Picture 12"/>
          <p:cNvPicPr>
            <a:picLocks noChangeAspect="1"/>
          </p:cNvPicPr>
          <p:nvPr userDrawn="1"/>
        </p:nvPicPr>
        <p:blipFill>
          <a:blip r:embed="rId5"/>
          <a:stretch>
            <a:fillRect/>
          </a:stretch>
        </p:blipFill>
        <p:spPr>
          <a:xfrm>
            <a:off x="419783" y="2838358"/>
            <a:ext cx="2338847" cy="2182599"/>
          </a:xfrm>
          <a:prstGeom prst="rect">
            <a:avLst/>
          </a:prstGeom>
        </p:spPr>
      </p:pic>
      <p:pic>
        <p:nvPicPr>
          <p:cNvPr id="14" name="Picture 13"/>
          <p:cNvPicPr>
            <a:picLocks noChangeAspect="1"/>
          </p:cNvPicPr>
          <p:nvPr userDrawn="1"/>
        </p:nvPicPr>
        <p:blipFill>
          <a:blip r:embed="rId6"/>
          <a:stretch>
            <a:fillRect/>
          </a:stretch>
        </p:blipFill>
        <p:spPr>
          <a:xfrm>
            <a:off x="2832385" y="3120000"/>
            <a:ext cx="938272" cy="1699232"/>
          </a:xfrm>
          <a:prstGeom prst="rect">
            <a:avLst/>
          </a:prstGeom>
        </p:spPr>
      </p:pic>
      <p:pic>
        <p:nvPicPr>
          <p:cNvPr id="4" name="Picture 3" descr="A black background with red text&#10;&#10;Description automatically generated">
            <a:extLst>
              <a:ext uri="{FF2B5EF4-FFF2-40B4-BE49-F238E27FC236}">
                <a16:creationId xmlns:a16="http://schemas.microsoft.com/office/drawing/2014/main" id="{99E6AAC0-36B8-4A28-05AF-B26622B288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 t="-9206" r="-5145"/>
          <a:stretch/>
        </p:blipFill>
        <p:spPr>
          <a:xfrm>
            <a:off x="79447" y="6113291"/>
            <a:ext cx="2978228" cy="664021"/>
          </a:xfrm>
          <a:prstGeom prst="rect">
            <a:avLst/>
          </a:prstGeom>
        </p:spPr>
      </p:pic>
    </p:spTree>
    <p:extLst>
      <p:ext uri="{BB962C8B-B14F-4D97-AF65-F5344CB8AC3E}">
        <p14:creationId xmlns:p14="http://schemas.microsoft.com/office/powerpoint/2010/main" val="149804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This is an example of a 27 </a:t>
            </a:r>
            <a:r>
              <a:rPr lang="en-GB" dirty="0" err="1"/>
              <a:t>pt</a:t>
            </a:r>
            <a:r>
              <a:rPr lang="en-GB" dirty="0"/>
              <a:t> headline with 27 </a:t>
            </a:r>
            <a:r>
              <a:rPr lang="en-GB" dirty="0" err="1"/>
              <a:t>pt</a:t>
            </a:r>
            <a:r>
              <a:rPr lang="en-GB" dirty="0"/>
              <a:t> line spacing</a:t>
            </a:r>
          </a:p>
        </p:txBody>
      </p:sp>
      <p:sp>
        <p:nvSpPr>
          <p:cNvPr id="3" name="Content Placeholder 2"/>
          <p:cNvSpPr>
            <a:spLocks noGrp="1"/>
          </p:cNvSpPr>
          <p:nvPr>
            <p:ph idx="1" hasCustomPrompt="1"/>
          </p:nvPr>
        </p:nvSpPr>
        <p:spPr/>
        <p:txBody>
          <a:bodyPr/>
          <a:lstStyle>
            <a:lvl1pPr marL="0" marR="0" indent="-260344" algn="l" defTabSz="1219170" rtl="0" eaLnBrk="1" fontAlgn="base" latinLnBrk="0" hangingPunct="1">
              <a:lnSpc>
                <a:spcPct val="100000"/>
              </a:lnSpc>
              <a:spcBef>
                <a:spcPts val="0"/>
              </a:spcBef>
              <a:spcAft>
                <a:spcPts val="800"/>
              </a:spcAft>
              <a:buClr>
                <a:srgbClr val="C00000"/>
              </a:buClr>
              <a:buSzPct val="125000"/>
              <a:buFontTx/>
              <a:buChar char="•"/>
              <a:tabLst/>
              <a:defRPr sz="2800" baseline="0">
                <a:solidFill>
                  <a:srgbClr val="000000"/>
                </a:solidFill>
                <a:latin typeface="+mn-lt"/>
              </a:defRPr>
            </a:lvl1pPr>
            <a:lvl2pPr marL="0" marR="0" indent="-253994" algn="l" defTabSz="1219170" rtl="0" eaLnBrk="1" fontAlgn="base" latinLnBrk="0" hangingPunct="1">
              <a:lnSpc>
                <a:spcPct val="100000"/>
              </a:lnSpc>
              <a:spcBef>
                <a:spcPts val="0"/>
              </a:spcBef>
              <a:spcAft>
                <a:spcPts val="800"/>
              </a:spcAft>
              <a:buClr>
                <a:srgbClr val="C00000"/>
              </a:buClr>
              <a:buSzPct val="125000"/>
              <a:buFont typeface="Times" charset="0"/>
              <a:buChar char="•"/>
              <a:tabLst/>
              <a:defRPr sz="2133">
                <a:solidFill>
                  <a:srgbClr val="000000"/>
                </a:solidFill>
              </a:defRPr>
            </a:lvl2pPr>
            <a:lvl3pPr marL="0" marR="0" indent="-253994" algn="l" defTabSz="1219170" rtl="0" eaLnBrk="1" fontAlgn="base" latinLnBrk="0" hangingPunct="1">
              <a:lnSpc>
                <a:spcPct val="100000"/>
              </a:lnSpc>
              <a:spcBef>
                <a:spcPts val="0"/>
              </a:spcBef>
              <a:spcAft>
                <a:spcPts val="800"/>
              </a:spcAft>
              <a:buClr>
                <a:srgbClr val="C00000"/>
              </a:buClr>
              <a:buSzPct val="125000"/>
              <a:buFont typeface="Times" charset="0"/>
              <a:buChar char="•"/>
              <a:tabLst/>
              <a:defRPr sz="1867">
                <a:solidFill>
                  <a:srgbClr val="000000"/>
                </a:solidFill>
              </a:defRPr>
            </a:lvl3pPr>
            <a:lvl4pPr marL="990575" marR="0" indent="-253994" algn="l" defTabSz="1219170" rtl="0" eaLnBrk="1" fontAlgn="base" latinLnBrk="0" hangingPunct="1">
              <a:lnSpc>
                <a:spcPts val="3333"/>
              </a:lnSpc>
              <a:spcBef>
                <a:spcPct val="0"/>
              </a:spcBef>
              <a:spcAft>
                <a:spcPct val="0"/>
              </a:spcAft>
              <a:buClr>
                <a:srgbClr val="108BD9"/>
              </a:buClr>
              <a:buSzTx/>
              <a:buFont typeface="Times" charset="0"/>
              <a:buChar char="•"/>
              <a:tabLst/>
              <a:defRPr sz="1600"/>
            </a:lvl4pPr>
            <a:lvl5pPr marL="990575" marR="0" indent="-253994" algn="l" defTabSz="1219170" rtl="0" eaLnBrk="1" fontAlgn="base" latinLnBrk="0" hangingPunct="1">
              <a:lnSpc>
                <a:spcPts val="3333"/>
              </a:lnSpc>
              <a:spcBef>
                <a:spcPct val="0"/>
              </a:spcBef>
              <a:spcAft>
                <a:spcPct val="0"/>
              </a:spcAft>
              <a:buClr>
                <a:srgbClr val="108BD9"/>
              </a:buClr>
              <a:buSzTx/>
              <a:buFont typeface="Times" charset="0"/>
              <a:buChar char="•"/>
              <a:tabLst/>
              <a:defRPr/>
            </a:lvl5pPr>
            <a:lvl6pPr marL="1678475" indent="-380990">
              <a:buSzPct val="125000"/>
              <a:buFont typeface="Adobe Fan Heiti Std B" panose="020B0700000000000000" pitchFamily="34" charset="-128"/>
              <a:buChar char="•"/>
              <a:defRPr/>
            </a:lvl6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endPar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endParaRP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2088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1767" y="781058"/>
            <a:ext cx="4794251"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4798484" cy="3911600"/>
          </a:xfrm>
        </p:spPr>
        <p:txBody>
          <a:bodyPr/>
          <a:lstStyle>
            <a:lvl1pPr marL="260344" marR="0" indent="-260344" algn="l" defTabSz="1219170" rtl="0" eaLnBrk="1" fontAlgn="base" latinLnBrk="0" hangingPunct="1">
              <a:lnSpc>
                <a:spcPts val="3333"/>
              </a:lnSpc>
              <a:spcBef>
                <a:spcPct val="0"/>
              </a:spcBef>
              <a:spcAft>
                <a:spcPct val="0"/>
              </a:spcAft>
              <a:buClr>
                <a:srgbClr val="C00000"/>
              </a:buClr>
              <a:buSzPct val="125000"/>
              <a:buFontTx/>
              <a:buChar char="•"/>
              <a:tabLst/>
              <a:defRPr/>
            </a:lvl1pPr>
            <a:lvl2pPr marL="768331"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2pPr>
            <a:lvl3pPr marL="1276319"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3pPr>
            <a:lvl6pPr marL="1369450" indent="0">
              <a:defRPr/>
            </a:lvl6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sp>
        <p:nvSpPr>
          <p:cNvPr id="4" name="Content Placeholder 3"/>
          <p:cNvSpPr>
            <a:spLocks noGrp="1"/>
          </p:cNvSpPr>
          <p:nvPr>
            <p:ph sz="half" idx="2" hasCustomPrompt="1"/>
          </p:nvPr>
        </p:nvSpPr>
        <p:spPr>
          <a:xfrm>
            <a:off x="6298141" y="1728001"/>
            <a:ext cx="4794251" cy="3910801"/>
          </a:xfrm>
        </p:spPr>
        <p:txBody>
          <a:bodyPr/>
          <a:lstStyle>
            <a:lvl1pPr marL="260344" marR="0" indent="-260344" algn="l" defTabSz="1219170" rtl="0" eaLnBrk="1" fontAlgn="base" latinLnBrk="0" hangingPunct="1">
              <a:lnSpc>
                <a:spcPts val="3333"/>
              </a:lnSpc>
              <a:spcBef>
                <a:spcPct val="0"/>
              </a:spcBef>
              <a:spcAft>
                <a:spcPct val="0"/>
              </a:spcAft>
              <a:buClr>
                <a:srgbClr val="C00000"/>
              </a:buClr>
              <a:buSzPct val="125000"/>
              <a:buFontTx/>
              <a:buChar char="•"/>
              <a:tabLst/>
              <a:defRPr/>
            </a:lvl1pPr>
            <a:lvl2pPr marL="768331"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2pPr>
            <a:lvl3pPr marL="1276319"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3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6286501" y="782400"/>
            <a:ext cx="4805892" cy="976317"/>
          </a:xfrm>
        </p:spPr>
        <p:txBody>
          <a:bodyPr anchor="t"/>
          <a:lstStyle>
            <a:lvl1pPr marL="0" indent="0">
              <a:buNone/>
              <a:defRPr lang="nl-NL" sz="2600" b="0" kern="1200" baseline="0" dirty="0" smtClean="0">
                <a:solidFill>
                  <a:schemeClr val="tx1"/>
                </a:solidFill>
                <a:latin typeface="+mj-lt"/>
                <a:ea typeface="+mj-ea"/>
                <a:cs typeface="+mj-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dirty="0"/>
              <a:t>Click to enter text</a:t>
            </a:r>
          </a:p>
        </p:txBody>
      </p:sp>
    </p:spTree>
    <p:extLst>
      <p:ext uri="{BB962C8B-B14F-4D97-AF65-F5344CB8AC3E}">
        <p14:creationId xmlns:p14="http://schemas.microsoft.com/office/powerpoint/2010/main" val="93182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4800000"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4798484" cy="3911600"/>
          </a:xfrm>
        </p:spPr>
        <p:txBody>
          <a:bodyPr/>
          <a:lstStyle>
            <a:lvl1pPr marL="260344" marR="0" indent="-260344" algn="l" defTabSz="1219170" rtl="0" eaLnBrk="1" fontAlgn="base" latinLnBrk="0" hangingPunct="1">
              <a:lnSpc>
                <a:spcPts val="3333"/>
              </a:lnSpc>
              <a:spcBef>
                <a:spcPct val="0"/>
              </a:spcBef>
              <a:spcAft>
                <a:spcPct val="0"/>
              </a:spcAft>
              <a:buClr>
                <a:srgbClr val="C00000"/>
              </a:buClr>
              <a:buSzPct val="125000"/>
              <a:buFontTx/>
              <a:buChar char="•"/>
              <a:tabLst/>
              <a:defRPr/>
            </a:lvl1pPr>
            <a:lvl2pPr marL="768331"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2pPr>
            <a:lvl3pPr marL="1276319"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3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286501" y="0"/>
            <a:ext cx="5905500"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32900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06CA-82AD-AA21-C218-1C81C2FADC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7CDA59-AE66-C360-0F13-3B5ECA355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045157-C07A-3147-F9D5-91AD4707D4D3}"/>
              </a:ext>
            </a:extLst>
          </p:cNvPr>
          <p:cNvSpPr>
            <a:spLocks noGrp="1"/>
          </p:cNvSpPr>
          <p:nvPr>
            <p:ph type="dt" sz="half" idx="10"/>
          </p:nvPr>
        </p:nvSpPr>
        <p:spPr>
          <a:xfrm>
            <a:off x="5669280" y="6356349"/>
            <a:ext cx="2743200" cy="365125"/>
          </a:xfrm>
        </p:spPr>
        <p:txBody>
          <a:bodyPr/>
          <a:lstStyle/>
          <a:p>
            <a:endParaRPr lang="en-US"/>
          </a:p>
        </p:txBody>
      </p:sp>
      <p:sp>
        <p:nvSpPr>
          <p:cNvPr id="5" name="Footer Placeholder 4">
            <a:extLst>
              <a:ext uri="{FF2B5EF4-FFF2-40B4-BE49-F238E27FC236}">
                <a16:creationId xmlns:a16="http://schemas.microsoft.com/office/drawing/2014/main" id="{70160B75-763E-4478-C99C-5C641FCECBAC}"/>
              </a:ext>
            </a:extLst>
          </p:cNvPr>
          <p:cNvSpPr>
            <a:spLocks noGrp="1"/>
          </p:cNvSpPr>
          <p:nvPr>
            <p:ph type="ftr" sz="quarter" idx="11"/>
          </p:nvPr>
        </p:nvSpPr>
        <p:spPr>
          <a:xfrm>
            <a:off x="128450" y="6356350"/>
            <a:ext cx="5342709" cy="365125"/>
          </a:xfrm>
          <a:prstGeom prst="rect">
            <a:avLst/>
          </a:prstGeom>
        </p:spPr>
        <p:txBody>
          <a:bodyPr/>
          <a:lstStyle/>
          <a:p>
            <a:r>
              <a:rPr lang="en-US"/>
              <a:t>Eurographics Workshop on Visual Computing for Biology and Medicine 2023</a:t>
            </a:r>
          </a:p>
        </p:txBody>
      </p:sp>
      <p:sp>
        <p:nvSpPr>
          <p:cNvPr id="6" name="Slide Number Placeholder 5">
            <a:extLst>
              <a:ext uri="{FF2B5EF4-FFF2-40B4-BE49-F238E27FC236}">
                <a16:creationId xmlns:a16="http://schemas.microsoft.com/office/drawing/2014/main" id="{D36669C4-50AC-2AFE-4FF9-D55846C3D758}"/>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3585803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6546851"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6551084" cy="3911600"/>
          </a:xfrm>
        </p:spPr>
        <p:txBody>
          <a:bodyPr/>
          <a:lstStyle>
            <a:lvl1pPr marL="260344" marR="0" indent="-260344" algn="l" defTabSz="1219170" rtl="0" eaLnBrk="1" fontAlgn="base" latinLnBrk="0" hangingPunct="1">
              <a:lnSpc>
                <a:spcPts val="3333"/>
              </a:lnSpc>
              <a:spcBef>
                <a:spcPct val="0"/>
              </a:spcBef>
              <a:spcAft>
                <a:spcPct val="0"/>
              </a:spcAft>
              <a:buClr>
                <a:srgbClr val="C00000"/>
              </a:buClr>
              <a:buSzPct val="125000"/>
              <a:buFontTx/>
              <a:buChar char="•"/>
              <a:tabLst/>
              <a:defRPr/>
            </a:lvl1pPr>
            <a:lvl2pPr marL="768331"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2pPr>
            <a:lvl3pPr marL="1276319"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lvl3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8062384" y="0"/>
            <a:ext cx="4129616"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363738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2518834" y="1439335"/>
            <a:ext cx="7056967" cy="39696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2518834" y="5475024"/>
            <a:ext cx="7056967" cy="220133"/>
          </a:xfrm>
        </p:spPr>
        <p:txBody>
          <a:bodyPr/>
          <a:lstStyle>
            <a:lvl1pPr>
              <a:defRPr sz="1467" i="1"/>
            </a:lvl1pPr>
          </a:lstStyle>
          <a:p>
            <a:pPr lvl="0"/>
            <a:r>
              <a:rPr lang="en-GB" dirty="0"/>
              <a:t>Click to insert Caption under image or movie</a:t>
            </a:r>
          </a:p>
        </p:txBody>
      </p:sp>
    </p:spTree>
    <p:extLst>
      <p:ext uri="{BB962C8B-B14F-4D97-AF65-F5344CB8AC3E}">
        <p14:creationId xmlns:p14="http://schemas.microsoft.com/office/powerpoint/2010/main" val="35172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1011766" y="1742189"/>
            <a:ext cx="2779185" cy="848611"/>
          </a:xfrm>
        </p:spPr>
        <p:txBody>
          <a:bodyPr/>
          <a:lstStyle>
            <a:lvl1pPr>
              <a:defRPr sz="2200"/>
            </a:lvl1pPr>
          </a:lstStyle>
          <a:p>
            <a:pPr lvl="0"/>
            <a:r>
              <a:rPr lang="en-GB" dirty="0"/>
              <a:t>Click to enter text</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4654552" y="1736881"/>
            <a:ext cx="2779185" cy="848611"/>
          </a:xfrm>
        </p:spPr>
        <p:txBody>
          <a:bodyPr/>
          <a:lstStyle>
            <a:lvl1pPr>
              <a:defRPr sz="2200"/>
            </a:lvl1pPr>
          </a:lstStyle>
          <a:p>
            <a:pPr lvl="0"/>
            <a:r>
              <a:rPr lang="en-GB" dirty="0"/>
              <a:t>Click to enter text</a:t>
            </a:r>
          </a:p>
        </p:txBody>
      </p:sp>
      <p:sp>
        <p:nvSpPr>
          <p:cNvPr id="8" name="Content Placeholder 2"/>
          <p:cNvSpPr>
            <a:spLocks noGrp="1"/>
          </p:cNvSpPr>
          <p:nvPr>
            <p:ph idx="14" hasCustomPrompt="1"/>
          </p:nvPr>
        </p:nvSpPr>
        <p:spPr>
          <a:xfrm>
            <a:off x="8313886" y="1736881"/>
            <a:ext cx="2779185" cy="848611"/>
          </a:xfrm>
        </p:spPr>
        <p:txBody>
          <a:bodyPr/>
          <a:lstStyle>
            <a:lvl1pPr>
              <a:defRPr sz="220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1007534" y="2590802"/>
            <a:ext cx="2783417" cy="3500397"/>
          </a:xfrm>
        </p:spPr>
        <p:txBody>
          <a:bodyPr/>
          <a:lstStyle>
            <a:lvl1pPr marL="0" indent="0">
              <a:buNone/>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4650320" y="2590802"/>
            <a:ext cx="2783417" cy="350039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8313886" y="2590802"/>
            <a:ext cx="2783417" cy="350039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10024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024" y="782400"/>
            <a:ext cx="4800000"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6293791" y="1727201"/>
            <a:ext cx="47984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1" y="0"/>
            <a:ext cx="5806017" cy="6089651"/>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18318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1767" y="691201"/>
            <a:ext cx="10075333" cy="978436"/>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Footer Placeholder 4"/>
          <p:cNvSpPr>
            <a:spLocks noGrp="1"/>
          </p:cNvSpPr>
          <p:nvPr>
            <p:ph type="ftr" sz="quarter" idx="3"/>
          </p:nvPr>
        </p:nvSpPr>
        <p:spPr>
          <a:xfrm>
            <a:off x="1485902" y="6091200"/>
            <a:ext cx="9389532" cy="768000"/>
          </a:xfrm>
          <a:prstGeom prst="rect">
            <a:avLst/>
          </a:prstGeom>
          <a:solidFill>
            <a:schemeClr val="bg1"/>
          </a:solidFill>
        </p:spPr>
        <p:txBody>
          <a:bodyPr vert="horz" lIns="0" tIns="0" rIns="0" bIns="0" rtlCol="0" anchor="ctr"/>
          <a:lstStyle>
            <a:lvl1pPr algn="l">
              <a:defRPr sz="1467" b="0">
                <a:solidFill>
                  <a:schemeClr val="tx1"/>
                </a:solidFill>
              </a:defRPr>
            </a:lvl1pPr>
          </a:lstStyle>
          <a:p>
            <a:r>
              <a:rPr lang="en-US" dirty="0"/>
              <a:t>JBI100 Visualization</a:t>
            </a:r>
            <a:endParaRPr lang="en-GB" dirty="0"/>
          </a:p>
        </p:txBody>
      </p:sp>
    </p:spTree>
    <p:extLst>
      <p:ext uri="{BB962C8B-B14F-4D97-AF65-F5344CB8AC3E}">
        <p14:creationId xmlns:p14="http://schemas.microsoft.com/office/powerpoint/2010/main" val="26484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1767" y="691201"/>
            <a:ext cx="10075333" cy="978436"/>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19303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1767" y="691201"/>
            <a:ext cx="10075333" cy="978436"/>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afbeelding 8"/>
          <p:cNvSpPr>
            <a:spLocks noGrp="1"/>
          </p:cNvSpPr>
          <p:nvPr>
            <p:ph type="pic" sz="quarter" idx="13" hasCustomPrompt="1"/>
          </p:nvPr>
        </p:nvSpPr>
        <p:spPr>
          <a:xfrm>
            <a:off x="2520001" y="1732100"/>
            <a:ext cx="7056967" cy="3969600"/>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267373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carlet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GB" dirty="0"/>
              <a:t>This is an example of a 27 </a:t>
            </a:r>
            <a:r>
              <a:rPr lang="en-GB" dirty="0" err="1"/>
              <a:t>pt</a:t>
            </a:r>
            <a:r>
              <a:rPr lang="en-GB" dirty="0"/>
              <a:t> headline with 27 </a:t>
            </a:r>
            <a:r>
              <a:rPr lang="en-GB" dirty="0" err="1"/>
              <a:t>pt</a:t>
            </a:r>
            <a:r>
              <a:rPr lang="en-GB" dirty="0"/>
              <a:t> line spacing</a:t>
            </a:r>
          </a:p>
        </p:txBody>
      </p:sp>
      <p:sp>
        <p:nvSpPr>
          <p:cNvPr id="3" name="Content Placeholder 2"/>
          <p:cNvSpPr>
            <a:spLocks noGrp="1"/>
          </p:cNvSpPr>
          <p:nvPr>
            <p:ph idx="1" hasCustomPrompt="1"/>
          </p:nvPr>
        </p:nvSpPr>
        <p:spPr/>
        <p:txBody>
          <a:bodyPr/>
          <a:lstStyle>
            <a:lvl1pPr marL="260344" marR="0" indent="-260344" algn="l" defTabSz="1219170" rtl="0" eaLnBrk="1" fontAlgn="base" latinLnBrk="0" hangingPunct="1">
              <a:lnSpc>
                <a:spcPts val="3333"/>
              </a:lnSpc>
              <a:spcBef>
                <a:spcPct val="0"/>
              </a:spcBef>
              <a:spcAft>
                <a:spcPct val="0"/>
              </a:spcAft>
              <a:buClr>
                <a:srgbClr val="C00000"/>
              </a:buClr>
              <a:buSzPct val="125000"/>
              <a:buFontTx/>
              <a:buChar char="•"/>
              <a:tabLst/>
              <a:defRPr baseline="0">
                <a:solidFill>
                  <a:srgbClr val="000000"/>
                </a:solidFill>
              </a:defRPr>
            </a:lvl1pPr>
            <a:lvl2pPr marL="768331"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solidFill>
                  <a:srgbClr val="000000"/>
                </a:solidFill>
              </a:defRPr>
            </a:lvl2pPr>
            <a:lvl3pPr marL="1276319" marR="0"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solidFill>
                  <a:srgbClr val="000000"/>
                </a:solidFill>
              </a:defRPr>
            </a:lvl3pPr>
            <a:lvl4pPr>
              <a:defRPr>
                <a:solidFill>
                  <a:srgbClr val="000000"/>
                </a:solidFill>
              </a:defRPr>
            </a:lvl4pPr>
            <a:lvl5pPr>
              <a:defRPr>
                <a:solidFill>
                  <a:srgbClr val="000000"/>
                </a:solidFill>
              </a:defRPr>
            </a:lvl5p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8003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Slide Number Placeholder 2"/>
          <p:cNvSpPr>
            <a:spLocks noGrp="1"/>
          </p:cNvSpPr>
          <p:nvPr>
            <p:ph type="sldNum" sz="quarter" idx="4"/>
          </p:nvPr>
        </p:nvSpPr>
        <p:spPr>
          <a:xfrm>
            <a:off x="8737600" y="6492876"/>
            <a:ext cx="23227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51637171-B93C-41DA-8F7B-117D5A7280DA}" type="slidenum">
              <a:rPr lang="en-US" smtClean="0"/>
              <a:pPr/>
              <a:t>‹#›</a:t>
            </a:fld>
            <a:endParaRPr lang="en-US" dirty="0"/>
          </a:p>
        </p:txBody>
      </p:sp>
    </p:spTree>
    <p:extLst>
      <p:ext uri="{BB962C8B-B14F-4D97-AF65-F5344CB8AC3E}">
        <p14:creationId xmlns:p14="http://schemas.microsoft.com/office/powerpoint/2010/main" val="906839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42"/>
        <p:cNvGrpSpPr/>
        <p:nvPr/>
      </p:nvGrpSpPr>
      <p:grpSpPr>
        <a:xfrm>
          <a:off x="0" y="0"/>
          <a:ext cx="0" cy="0"/>
          <a:chOff x="0" y="0"/>
          <a:chExt cx="0" cy="0"/>
        </a:xfrm>
      </p:grpSpPr>
      <p:sp>
        <p:nvSpPr>
          <p:cNvPr id="19" name="Shape 13"/>
          <p:cNvSpPr txBox="1">
            <a:spLocks noGrp="1"/>
          </p:cNvSpPr>
          <p:nvPr>
            <p:ph type="title"/>
          </p:nvPr>
        </p:nvSpPr>
        <p:spPr>
          <a:xfrm>
            <a:off x="609600" y="352337"/>
            <a:ext cx="10972800" cy="931179"/>
          </a:xfrm>
          <a:prstGeom prst="rect">
            <a:avLst/>
          </a:prstGeom>
          <a:noFill/>
          <a:ln>
            <a:noFill/>
          </a:ln>
        </p:spPr>
        <p:txBody>
          <a:bodyPr lIns="0" tIns="0" rIns="0" bIns="0" anchor="t" anchorCtr="0"/>
          <a:lstStyle>
            <a:lvl1pPr marL="0" marR="0" indent="0" algn="l" rtl="0">
              <a:spcBef>
                <a:spcPts val="0"/>
              </a:spcBef>
              <a:buClr>
                <a:schemeClr val="dk2"/>
              </a:buClr>
              <a:buFont typeface="Trebuchet MS"/>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7" name="Content Placeholder 16"/>
          <p:cNvSpPr>
            <a:spLocks noGrp="1"/>
          </p:cNvSpPr>
          <p:nvPr>
            <p:ph sz="quarter" idx="13"/>
          </p:nvPr>
        </p:nvSpPr>
        <p:spPr>
          <a:xfrm>
            <a:off x="626378" y="1367407"/>
            <a:ext cx="10961615" cy="4597167"/>
          </a:xfrm>
        </p:spPr>
        <p:txBody>
          <a:bodyPr lIns="0" tIns="0" rIns="0" bIns="0">
            <a:normAutofit/>
          </a:bodyPr>
          <a:lstStyle>
            <a:lvl1pPr>
              <a:spcAft>
                <a:spcPts val="600"/>
              </a:spcAft>
              <a:defRPr sz="1800">
                <a:latin typeface="+mn-lt"/>
              </a:defRPr>
            </a:lvl1pPr>
            <a:lvl2pPr>
              <a:spcAft>
                <a:spcPts val="600"/>
              </a:spcAft>
              <a:defRPr sz="1800">
                <a:latin typeface="+mn-lt"/>
              </a:defRPr>
            </a:lvl2pPr>
            <a:lvl3pPr>
              <a:spcAft>
                <a:spcPts val="600"/>
              </a:spcAft>
              <a:defRPr sz="1800">
                <a:latin typeface="+mn-lt"/>
              </a:defRPr>
            </a:lvl3pPr>
            <a:lvl4pPr>
              <a:spcAft>
                <a:spcPts val="600"/>
              </a:spcAft>
              <a:defRPr sz="1800">
                <a:latin typeface="+mn-lt"/>
              </a:defRPr>
            </a:lvl4pPr>
            <a:lvl5pPr>
              <a:spcAft>
                <a:spcPts val="600"/>
              </a:spcAft>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hape 15"/>
          <p:cNvSpPr txBox="1">
            <a:spLocks noGrp="1"/>
          </p:cNvSpPr>
          <p:nvPr>
            <p:ph type="dt" idx="10"/>
          </p:nvPr>
        </p:nvSpPr>
        <p:spPr>
          <a:xfrm>
            <a:off x="8969378" y="6407946"/>
            <a:ext cx="2372540" cy="365759"/>
          </a:xfrm>
          <a:prstGeom prst="rect">
            <a:avLst/>
          </a:prstGeom>
          <a:noFill/>
          <a:ln>
            <a:noFill/>
          </a:ln>
        </p:spPr>
        <p:txBody>
          <a:bodyPr lIns="91425" tIns="91425" rIns="91425" bIns="91425" anchor="b" anchorCtr="0"/>
          <a:lstStyle>
            <a:lvl1pPr marL="0" marR="0" indent="0" algn="r" rtl="0">
              <a:spcBef>
                <a:spcPts val="0"/>
              </a:spcBef>
              <a:defRPr sz="900" b="1">
                <a:solidFill>
                  <a:schemeClr val="tx1">
                    <a:lumMod val="50000"/>
                    <a:lumOff val="50000"/>
                  </a:schemeClr>
                </a:solidFill>
                <a:latin typeface="+mn-lt"/>
              </a:defRPr>
            </a:lvl1pPr>
            <a:lvl2pPr marL="457189" marR="0" indent="0" algn="l" rtl="0">
              <a:spcBef>
                <a:spcPts val="0"/>
              </a:spcBef>
              <a:defRPr/>
            </a:lvl2pPr>
            <a:lvl3pPr marL="914377" marR="0" indent="0" algn="l" rtl="0">
              <a:spcBef>
                <a:spcPts val="0"/>
              </a:spcBef>
              <a:defRPr/>
            </a:lvl3pPr>
            <a:lvl4pPr marL="1371566" marR="0" indent="0" algn="l" rtl="0">
              <a:spcBef>
                <a:spcPts val="0"/>
              </a:spcBef>
              <a:defRPr/>
            </a:lvl4pPr>
            <a:lvl5pPr marL="1828754" marR="0" indent="0" algn="l" rtl="0">
              <a:spcBef>
                <a:spcPts val="0"/>
              </a:spcBef>
              <a:defRPr/>
            </a:lvl5pPr>
            <a:lvl6pPr marL="2285943" marR="0" indent="0" algn="l" rtl="0">
              <a:spcBef>
                <a:spcPts val="0"/>
              </a:spcBef>
              <a:defRPr/>
            </a:lvl6pPr>
            <a:lvl7pPr marL="2743131" marR="0" indent="0" algn="l" rtl="0">
              <a:spcBef>
                <a:spcPts val="0"/>
              </a:spcBef>
              <a:defRPr/>
            </a:lvl7pPr>
            <a:lvl8pPr marL="3200320" marR="0" indent="0" algn="l" rtl="0">
              <a:spcBef>
                <a:spcPts val="0"/>
              </a:spcBef>
              <a:defRPr/>
            </a:lvl8pPr>
            <a:lvl9pPr marL="3657509" marR="0" indent="0" algn="l" rtl="0">
              <a:spcBef>
                <a:spcPts val="0"/>
              </a:spcBef>
              <a:defRPr/>
            </a:lvl9pPr>
          </a:lstStyle>
          <a:p>
            <a:fld id="{5F740549-F1C7-42E3-BC6A-D03032565BBD}" type="datetime1">
              <a:rPr lang="en-US" smtClean="0"/>
              <a:pPr/>
              <a:t>6/8/2025</a:t>
            </a:fld>
            <a:endParaRPr lang="en-US" dirty="0"/>
          </a:p>
        </p:txBody>
      </p:sp>
      <p:sp>
        <p:nvSpPr>
          <p:cNvPr id="30" name="Shape 16"/>
          <p:cNvSpPr txBox="1">
            <a:spLocks noGrp="1"/>
          </p:cNvSpPr>
          <p:nvPr>
            <p:ph type="ftr" idx="11"/>
          </p:nvPr>
        </p:nvSpPr>
        <p:spPr>
          <a:xfrm>
            <a:off x="5840097" y="6407944"/>
            <a:ext cx="3134241" cy="365125"/>
          </a:xfrm>
          <a:prstGeom prst="rect">
            <a:avLst/>
          </a:prstGeom>
          <a:noFill/>
          <a:ln>
            <a:noFill/>
          </a:ln>
        </p:spPr>
        <p:txBody>
          <a:bodyPr lIns="91425" tIns="91425" rIns="91425" bIns="91425" anchor="b" anchorCtr="0"/>
          <a:lstStyle>
            <a:lvl1pPr marL="0" marR="0" indent="0" algn="r" rtl="0">
              <a:spcBef>
                <a:spcPts val="0"/>
              </a:spcBef>
              <a:defRPr sz="900" b="1">
                <a:solidFill>
                  <a:schemeClr val="tx1">
                    <a:lumMod val="50000"/>
                    <a:lumOff val="50000"/>
                  </a:schemeClr>
                </a:solidFill>
                <a:latin typeface="+mn-lt"/>
              </a:defRPr>
            </a:lvl1pPr>
            <a:lvl2pPr marL="457189" marR="0" indent="0" algn="l" rtl="0">
              <a:spcBef>
                <a:spcPts val="0"/>
              </a:spcBef>
              <a:defRPr/>
            </a:lvl2pPr>
            <a:lvl3pPr marL="914377" marR="0" indent="0" algn="l" rtl="0">
              <a:spcBef>
                <a:spcPts val="0"/>
              </a:spcBef>
              <a:defRPr/>
            </a:lvl3pPr>
            <a:lvl4pPr marL="1371566" marR="0" indent="0" algn="l" rtl="0">
              <a:spcBef>
                <a:spcPts val="0"/>
              </a:spcBef>
              <a:defRPr/>
            </a:lvl4pPr>
            <a:lvl5pPr marL="1828754" marR="0" indent="0" algn="l" rtl="0">
              <a:spcBef>
                <a:spcPts val="0"/>
              </a:spcBef>
              <a:defRPr/>
            </a:lvl5pPr>
            <a:lvl6pPr marL="2285943" marR="0" indent="0" algn="l" rtl="0">
              <a:spcBef>
                <a:spcPts val="0"/>
              </a:spcBef>
              <a:defRPr/>
            </a:lvl6pPr>
            <a:lvl7pPr marL="2743131" marR="0" indent="0" algn="l" rtl="0">
              <a:spcBef>
                <a:spcPts val="0"/>
              </a:spcBef>
              <a:defRPr/>
            </a:lvl7pPr>
            <a:lvl8pPr marL="3200320" marR="0" indent="0" algn="l" rtl="0">
              <a:spcBef>
                <a:spcPts val="0"/>
              </a:spcBef>
              <a:defRPr/>
            </a:lvl8pPr>
            <a:lvl9pPr marL="3657509" marR="0" indent="0" algn="l" rtl="0">
              <a:spcBef>
                <a:spcPts val="0"/>
              </a:spcBef>
              <a:defRPr/>
            </a:lvl9pPr>
          </a:lstStyle>
          <a:p>
            <a:endParaRPr lang="en-US" dirty="0"/>
          </a:p>
        </p:txBody>
      </p:sp>
      <p:sp>
        <p:nvSpPr>
          <p:cNvPr id="31" name="Shape 17"/>
          <p:cNvSpPr txBox="1">
            <a:spLocks noGrp="1"/>
          </p:cNvSpPr>
          <p:nvPr>
            <p:ph type="sldNum" idx="12"/>
          </p:nvPr>
        </p:nvSpPr>
        <p:spPr>
          <a:xfrm>
            <a:off x="11364289" y="6407944"/>
            <a:ext cx="653087" cy="365125"/>
          </a:xfrm>
          <a:prstGeom prst="rect">
            <a:avLst/>
          </a:prstGeom>
          <a:noFill/>
          <a:ln>
            <a:noFill/>
          </a:ln>
        </p:spPr>
        <p:txBody>
          <a:bodyPr lIns="91425" tIns="45700" rIns="91425" bIns="45700" anchor="ctr" anchorCtr="0">
            <a:noAutofit/>
          </a:bodyPr>
          <a:lstStyle>
            <a:lvl1pPr marL="0" marR="0" indent="0" algn="r" rtl="0">
              <a:spcBef>
                <a:spcPts val="0"/>
              </a:spcBef>
              <a:buNone/>
              <a:defRPr sz="900" b="1" i="0" u="none" strike="noStrike" cap="none" baseline="0">
                <a:solidFill>
                  <a:srgbClr val="005D76"/>
                </a:solidFill>
                <a:latin typeface="+mn-lt"/>
                <a:ea typeface="Trebuchet MS"/>
                <a:cs typeface="Trebuchet MS"/>
                <a:sym typeface="Trebuchet MS"/>
              </a:defRPr>
            </a:lvl1pPr>
          </a:lstStyle>
          <a:p>
            <a:pPr>
              <a:buSzPct val="25000"/>
            </a:pPr>
            <a:fld id="{00000000-1234-1234-1234-123412341234}" type="slidenum">
              <a:rPr lang="en-GB" smtClean="0"/>
              <a:pPr>
                <a:buSzPct val="25000"/>
              </a:pPr>
              <a:t>‹#›</a:t>
            </a:fld>
            <a:endParaRPr lang="en-GB" dirty="0"/>
          </a:p>
        </p:txBody>
      </p:sp>
    </p:spTree>
    <p:extLst>
      <p:ext uri="{BB962C8B-B14F-4D97-AF65-F5344CB8AC3E}">
        <p14:creationId xmlns:p14="http://schemas.microsoft.com/office/powerpoint/2010/main" val="257356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8824-72C4-EC2A-C027-5CBC59F30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00F18-BC18-71D4-05F9-D26B6DD13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AD3046-4943-B425-DA32-FB2BA0D0FE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0183BE-AC0D-3236-F2EE-004B08D1E88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498605-7161-92E8-39FE-888891A399D2}"/>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7" name="Slide Number Placeholder 6">
            <a:extLst>
              <a:ext uri="{FF2B5EF4-FFF2-40B4-BE49-F238E27FC236}">
                <a16:creationId xmlns:a16="http://schemas.microsoft.com/office/drawing/2014/main" id="{E9A0C6FF-5FAB-545F-3AAB-0438D8C0CE90}"/>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489237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87312"/>
            <a:ext cx="1654969" cy="102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lh5.googleusercontent.com/xRzZXe2eubtaf7d3uoqCSKQAyaFo2vbNO9cBu7zruE4E9IYUb2mEfOC97VEw4uH9m78ayn62uSYSRLISs05A7uEsS3P7qUkQdPnamfT_9S0cJ1nN5Ez2LfwiMaeVDLOpU9lJReHqbNaiDT-AgQ"/>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02459" y="0"/>
            <a:ext cx="842699"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4;p6"/>
          <p:cNvSpPr txBox="1">
            <a:spLocks noGrp="1"/>
          </p:cNvSpPr>
          <p:nvPr>
            <p:ph type="title"/>
          </p:nvPr>
        </p:nvSpPr>
        <p:spPr>
          <a:xfrm>
            <a:off x="973333" y="945400"/>
            <a:ext cx="10862400" cy="778000"/>
          </a:xfrm>
          <a:prstGeom prst="rect">
            <a:avLst/>
          </a:prstGeom>
        </p:spPr>
        <p:txBody>
          <a:bodyPr spcFirstLastPara="1" lIns="91425" tIns="91425" rIns="91425" bIns="91425" anchor="t"/>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6" name="Google Shape;36;p6"/>
          <p:cNvSpPr txBox="1">
            <a:spLocks noGrp="1"/>
          </p:cNvSpPr>
          <p:nvPr>
            <p:ph type="body" idx="1"/>
          </p:nvPr>
        </p:nvSpPr>
        <p:spPr>
          <a:xfrm>
            <a:off x="972433" y="1857433"/>
            <a:ext cx="5032400" cy="3014800"/>
          </a:xfrm>
          <a:prstGeom prst="rect">
            <a:avLst/>
          </a:prstGeom>
        </p:spPr>
        <p:txBody>
          <a:bodyPr spcFirstLastPara="1" lIns="91425" tIns="91425" rIns="91425" bIns="91425"/>
          <a:lstStyle>
            <a:lvl1pPr marL="609585" lvl="0" indent="-414856" rtl="0">
              <a:spcBef>
                <a:spcPts val="0"/>
              </a:spcBef>
              <a:spcAft>
                <a:spcPts val="0"/>
              </a:spcAft>
              <a:buSzPts val="1300"/>
              <a:buChar char="●"/>
              <a:defRPr/>
            </a:lvl1pPr>
            <a:lvl2pPr marL="1219170" lvl="1" indent="-397923" rtl="0">
              <a:spcBef>
                <a:spcPts val="2133"/>
              </a:spcBef>
              <a:spcAft>
                <a:spcPts val="0"/>
              </a:spcAft>
              <a:buSzPts val="1100"/>
              <a:buChar char="○"/>
              <a:defRPr/>
            </a:lvl2pPr>
            <a:lvl3pPr marL="1828754" lvl="2" indent="-397923" rtl="0">
              <a:spcBef>
                <a:spcPts val="2133"/>
              </a:spcBef>
              <a:spcAft>
                <a:spcPts val="0"/>
              </a:spcAft>
              <a:buSzPts val="1100"/>
              <a:buChar char="■"/>
              <a:defRPr/>
            </a:lvl3pPr>
            <a:lvl4pPr marL="2438339" lvl="3" indent="-397923" rtl="0">
              <a:spcBef>
                <a:spcPts val="2133"/>
              </a:spcBef>
              <a:spcAft>
                <a:spcPts val="0"/>
              </a:spcAft>
              <a:buSzPts val="1100"/>
              <a:buChar char="●"/>
              <a:defRPr/>
            </a:lvl4pPr>
            <a:lvl5pPr marL="3047924" lvl="4" indent="-397923" rtl="0">
              <a:spcBef>
                <a:spcPts val="2133"/>
              </a:spcBef>
              <a:spcAft>
                <a:spcPts val="0"/>
              </a:spcAft>
              <a:buSzPts val="1100"/>
              <a:buChar char="○"/>
              <a:defRPr/>
            </a:lvl5pPr>
            <a:lvl6pPr marL="3657509" lvl="5" indent="-397923" rtl="0">
              <a:spcBef>
                <a:spcPts val="2133"/>
              </a:spcBef>
              <a:spcAft>
                <a:spcPts val="0"/>
              </a:spcAft>
              <a:buSzPts val="1100"/>
              <a:buChar char="■"/>
              <a:defRPr/>
            </a:lvl6pPr>
            <a:lvl7pPr marL="4267093" lvl="6" indent="-397923" rtl="0">
              <a:spcBef>
                <a:spcPts val="2133"/>
              </a:spcBef>
              <a:spcAft>
                <a:spcPts val="0"/>
              </a:spcAft>
              <a:buSzPts val="1100"/>
              <a:buChar char="●"/>
              <a:defRPr/>
            </a:lvl7pPr>
            <a:lvl8pPr marL="4876678" lvl="7" indent="-397923" rtl="0">
              <a:spcBef>
                <a:spcPts val="2133"/>
              </a:spcBef>
              <a:spcAft>
                <a:spcPts val="0"/>
              </a:spcAft>
              <a:buSzPts val="1100"/>
              <a:buChar char="○"/>
              <a:defRPr/>
            </a:lvl8pPr>
            <a:lvl9pPr marL="5486263" lvl="8" indent="-397923" rtl="0">
              <a:spcBef>
                <a:spcPts val="2133"/>
              </a:spcBef>
              <a:spcAft>
                <a:spcPts val="2133"/>
              </a:spcAft>
              <a:buSzPts val="1100"/>
              <a:buChar char="■"/>
              <a:defRPr/>
            </a:lvl9pPr>
          </a:lstStyle>
          <a:p>
            <a:endParaRPr/>
          </a:p>
        </p:txBody>
      </p:sp>
      <p:sp>
        <p:nvSpPr>
          <p:cNvPr id="6" name="Google Shape;35;p6"/>
          <p:cNvSpPr txBox="1">
            <a:spLocks noGrp="1"/>
          </p:cNvSpPr>
          <p:nvPr>
            <p:ph type="sldNum" idx="10"/>
          </p:nvPr>
        </p:nvSpPr>
        <p:spPr>
          <a:xfrm>
            <a:off x="11382375" y="6332803"/>
            <a:ext cx="731573" cy="525197"/>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FD20054-C103-496B-8B41-C53A2BF028A0}" type="slidenum">
              <a:rPr lang="en"/>
              <a:pPr>
                <a:defRPr/>
              </a:pPr>
              <a:t>‹#›</a:t>
            </a:fld>
            <a:endParaRPr lang="en"/>
          </a:p>
        </p:txBody>
      </p:sp>
    </p:spTree>
    <p:extLst>
      <p:ext uri="{BB962C8B-B14F-4D97-AF65-F5344CB8AC3E}">
        <p14:creationId xmlns:p14="http://schemas.microsoft.com/office/powerpoint/2010/main" val="3114267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Modifiez le style du titre</a:t>
            </a:r>
            <a:endParaRPr/>
          </a:p>
        </p:txBody>
      </p:sp>
      <p:sp>
        <p:nvSpPr>
          <p:cNvPr id="9" name="Content Placeholder 8"/>
          <p:cNvSpPr>
            <a:spLocks noGrp="1"/>
          </p:cNvSpPr>
          <p:nvPr>
            <p:ph sz="quarter" idx="13"/>
          </p:nvPr>
        </p:nvSpPr>
        <p:spPr>
          <a:xfrm>
            <a:off x="812800" y="1803403"/>
            <a:ext cx="5181600" cy="4358165"/>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1" name="Content Placeholder 10"/>
          <p:cNvSpPr>
            <a:spLocks noGrp="1"/>
          </p:cNvSpPr>
          <p:nvPr>
            <p:ph sz="quarter" idx="14"/>
          </p:nvPr>
        </p:nvSpPr>
        <p:spPr>
          <a:xfrm>
            <a:off x="6459868" y="1803401"/>
            <a:ext cx="5181600" cy="4358167"/>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8" name="Date Placeholder 7"/>
          <p:cNvSpPr>
            <a:spLocks noGrp="1"/>
          </p:cNvSpPr>
          <p:nvPr>
            <p:ph type="dt" sz="half" idx="15"/>
          </p:nvPr>
        </p:nvSpPr>
        <p:spPr>
          <a:xfrm>
            <a:off x="8128000" y="6248400"/>
            <a:ext cx="3556000" cy="365125"/>
          </a:xfrm>
          <a:prstGeom prst="rect">
            <a:avLst/>
          </a:prstGeom>
        </p:spPr>
        <p:txBody>
          <a:bodyPr rtlCol="0"/>
          <a:lstStyle/>
          <a:p>
            <a:pPr defTabSz="1219140"/>
            <a:fld id="{E4606EA6-EFEA-4C30-9264-4F9291A5780D}" type="datetime1">
              <a:rPr lang="nl-NL" sz="2400" smtClean="0">
                <a:solidFill>
                  <a:prstClr val="black"/>
                </a:solidFill>
              </a:rPr>
              <a:pPr defTabSz="1219140"/>
              <a:t>8-6-2025</a:t>
            </a:fld>
            <a:endParaRPr lang="fr-FR" sz="2400">
              <a:solidFill>
                <a:prstClr val="black"/>
              </a:solidFill>
            </a:endParaRPr>
          </a:p>
        </p:txBody>
      </p:sp>
      <p:sp>
        <p:nvSpPr>
          <p:cNvPr id="12" name="Footer Placeholder 11"/>
          <p:cNvSpPr>
            <a:spLocks noGrp="1"/>
          </p:cNvSpPr>
          <p:nvPr>
            <p:ph type="ftr" sz="quarter" idx="17"/>
          </p:nvPr>
        </p:nvSpPr>
        <p:spPr>
          <a:xfrm>
            <a:off x="812803" y="6248208"/>
            <a:ext cx="7228111" cy="365125"/>
          </a:xfrm>
          <a:prstGeom prst="rect">
            <a:avLst/>
          </a:prstGeom>
        </p:spPr>
        <p:txBody>
          <a:bodyPr rtlCol="0"/>
          <a:lstStyle/>
          <a:p>
            <a:pPr defTabSz="1219140"/>
            <a:endParaRPr lang="fr-FR" sz="2400">
              <a:solidFill>
                <a:prstClr val="black"/>
              </a:solidFill>
            </a:endParaRPr>
          </a:p>
        </p:txBody>
      </p:sp>
    </p:spTree>
    <p:extLst>
      <p:ext uri="{BB962C8B-B14F-4D97-AF65-F5344CB8AC3E}">
        <p14:creationId xmlns:p14="http://schemas.microsoft.com/office/powerpoint/2010/main" val="3598960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4" name="Rectangle 2"/>
          <p:cNvSpPr>
            <a:spLocks noGrp="1" noChangeArrowheads="1"/>
          </p:cNvSpPr>
          <p:nvPr>
            <p:ph idx="1"/>
          </p:nvPr>
        </p:nvSpPr>
        <p:spPr bwMode="auto">
          <a:xfrm>
            <a:off x="1190627" y="1035843"/>
            <a:ext cx="9810751" cy="4929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Verdana" charset="0"/>
              </a:rPr>
              <a:t>Click to edit Master text styles</a:t>
            </a:r>
          </a:p>
          <a:p>
            <a:pPr lvl="1"/>
            <a:r>
              <a:rPr lang="en-US">
                <a:sym typeface="Verdana" charset="0"/>
              </a:rPr>
              <a:t>Second level</a:t>
            </a:r>
          </a:p>
          <a:p>
            <a:pPr lvl="2"/>
            <a:r>
              <a:rPr lang="en-US">
                <a:sym typeface="Verdana" charset="0"/>
              </a:rPr>
              <a:t>Third level</a:t>
            </a:r>
          </a:p>
          <a:p>
            <a:pPr lvl="3"/>
            <a:r>
              <a:rPr lang="en-US">
                <a:sym typeface="Verdana" charset="0"/>
              </a:rPr>
              <a:t>Fourth level</a:t>
            </a:r>
          </a:p>
          <a:p>
            <a:pPr lvl="4"/>
            <a:r>
              <a:rPr lang="en-US">
                <a:sym typeface="Verdana" charset="0"/>
              </a:rPr>
              <a:t>Fifth level</a:t>
            </a:r>
          </a:p>
        </p:txBody>
      </p:sp>
    </p:spTree>
    <p:extLst>
      <p:ext uri="{BB962C8B-B14F-4D97-AF65-F5344CB8AC3E}">
        <p14:creationId xmlns:p14="http://schemas.microsoft.com/office/powerpoint/2010/main" val="10368268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Shape 42"/>
        <p:cNvGrpSpPr/>
        <p:nvPr/>
      </p:nvGrpSpPr>
      <p:grpSpPr>
        <a:xfrm>
          <a:off x="0" y="0"/>
          <a:ext cx="0" cy="0"/>
          <a:chOff x="0" y="0"/>
          <a:chExt cx="0" cy="0"/>
        </a:xfrm>
      </p:grpSpPr>
      <p:sp>
        <p:nvSpPr>
          <p:cNvPr id="19" name="Shape 13"/>
          <p:cNvSpPr txBox="1">
            <a:spLocks noGrp="1"/>
          </p:cNvSpPr>
          <p:nvPr>
            <p:ph type="title"/>
          </p:nvPr>
        </p:nvSpPr>
        <p:spPr>
          <a:xfrm>
            <a:off x="609600" y="352337"/>
            <a:ext cx="10972800" cy="931179"/>
          </a:xfrm>
          <a:prstGeom prst="rect">
            <a:avLst/>
          </a:prstGeom>
          <a:noFill/>
          <a:ln>
            <a:noFill/>
          </a:ln>
        </p:spPr>
        <p:txBody>
          <a:bodyPr lIns="0" tIns="0" rIns="0" bIns="0" anchor="t" anchorCtr="0"/>
          <a:lstStyle>
            <a:lvl1pPr marL="0" marR="0" indent="0" algn="l" rtl="0">
              <a:spcBef>
                <a:spcPts val="0"/>
              </a:spcBef>
              <a:buClr>
                <a:schemeClr val="dk2"/>
              </a:buClr>
              <a:buFont typeface="Trebuchet MS"/>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7" name="Content Placeholder 16"/>
          <p:cNvSpPr>
            <a:spLocks noGrp="1"/>
          </p:cNvSpPr>
          <p:nvPr>
            <p:ph sz="quarter" idx="13"/>
          </p:nvPr>
        </p:nvSpPr>
        <p:spPr>
          <a:xfrm>
            <a:off x="626379" y="1367409"/>
            <a:ext cx="10961615" cy="4597167"/>
          </a:xfrm>
        </p:spPr>
        <p:txBody>
          <a:bodyPr lIns="0" tIns="0" rIns="0" bIns="0">
            <a:normAutofit/>
          </a:bodyPr>
          <a:lstStyle>
            <a:lvl1pPr>
              <a:spcAft>
                <a:spcPts val="600"/>
              </a:spcAft>
              <a:defRPr sz="1800">
                <a:latin typeface="+mn-lt"/>
              </a:defRPr>
            </a:lvl1pPr>
            <a:lvl2pPr>
              <a:spcAft>
                <a:spcPts val="600"/>
              </a:spcAft>
              <a:defRPr sz="1800">
                <a:latin typeface="+mn-lt"/>
              </a:defRPr>
            </a:lvl2pPr>
            <a:lvl3pPr>
              <a:spcAft>
                <a:spcPts val="600"/>
              </a:spcAft>
              <a:defRPr sz="1800">
                <a:latin typeface="+mn-lt"/>
              </a:defRPr>
            </a:lvl3pPr>
            <a:lvl4pPr>
              <a:spcAft>
                <a:spcPts val="600"/>
              </a:spcAft>
              <a:defRPr sz="1800">
                <a:latin typeface="+mn-lt"/>
              </a:defRPr>
            </a:lvl4pPr>
            <a:lvl5pPr>
              <a:spcAft>
                <a:spcPts val="600"/>
              </a:spcAft>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hape 15"/>
          <p:cNvSpPr txBox="1">
            <a:spLocks noGrp="1"/>
          </p:cNvSpPr>
          <p:nvPr>
            <p:ph type="dt" idx="10"/>
          </p:nvPr>
        </p:nvSpPr>
        <p:spPr>
          <a:xfrm>
            <a:off x="8969379" y="6407947"/>
            <a:ext cx="2372540" cy="365759"/>
          </a:xfrm>
          <a:prstGeom prst="rect">
            <a:avLst/>
          </a:prstGeom>
          <a:noFill/>
          <a:ln>
            <a:noFill/>
          </a:ln>
        </p:spPr>
        <p:txBody>
          <a:bodyPr lIns="91425" tIns="91425" rIns="91425" bIns="91425" anchor="b" anchorCtr="0"/>
          <a:lstStyle>
            <a:lvl1pPr marL="0" marR="0" indent="0" algn="r" rtl="0">
              <a:spcBef>
                <a:spcPts val="0"/>
              </a:spcBef>
              <a:defRPr sz="900" b="1">
                <a:solidFill>
                  <a:schemeClr val="tx1">
                    <a:lumMod val="50000"/>
                    <a:lumOff val="50000"/>
                  </a:schemeClr>
                </a:solidFill>
                <a:latin typeface="+mn-lt"/>
              </a:defRPr>
            </a:lvl1pPr>
            <a:lvl2pPr marL="457178" marR="0" indent="0" algn="l" rtl="0">
              <a:spcBef>
                <a:spcPts val="0"/>
              </a:spcBef>
              <a:defRPr/>
            </a:lvl2pPr>
            <a:lvl3pPr marL="914354" marR="0" indent="0" algn="l" rtl="0">
              <a:spcBef>
                <a:spcPts val="0"/>
              </a:spcBef>
              <a:defRPr/>
            </a:lvl3pPr>
            <a:lvl4pPr marL="1371532" marR="0" indent="0" algn="l" rtl="0">
              <a:spcBef>
                <a:spcPts val="0"/>
              </a:spcBef>
              <a:defRPr/>
            </a:lvl4pPr>
            <a:lvl5pPr marL="1828709" marR="0" indent="0" algn="l" rtl="0">
              <a:spcBef>
                <a:spcPts val="0"/>
              </a:spcBef>
              <a:defRPr/>
            </a:lvl5pPr>
            <a:lvl6pPr marL="2285886" marR="0" indent="0" algn="l" rtl="0">
              <a:spcBef>
                <a:spcPts val="0"/>
              </a:spcBef>
              <a:defRPr/>
            </a:lvl6pPr>
            <a:lvl7pPr marL="2743062" marR="0" indent="0" algn="l" rtl="0">
              <a:spcBef>
                <a:spcPts val="0"/>
              </a:spcBef>
              <a:defRPr/>
            </a:lvl7pPr>
            <a:lvl8pPr marL="3200240" marR="0" indent="0" algn="l" rtl="0">
              <a:spcBef>
                <a:spcPts val="0"/>
              </a:spcBef>
              <a:defRPr/>
            </a:lvl8pPr>
            <a:lvl9pPr marL="3657418" marR="0" indent="0" algn="l" rtl="0">
              <a:spcBef>
                <a:spcPts val="0"/>
              </a:spcBef>
              <a:defRPr/>
            </a:lvl9pPr>
          </a:lstStyle>
          <a:p>
            <a:fld id="{5F740549-F1C7-42E3-BC6A-D03032565BBD}" type="datetime1">
              <a:rPr lang="en-US" smtClean="0"/>
              <a:pPr/>
              <a:t>6/8/2025</a:t>
            </a:fld>
            <a:endParaRPr lang="en-US" dirty="0"/>
          </a:p>
        </p:txBody>
      </p:sp>
      <p:sp>
        <p:nvSpPr>
          <p:cNvPr id="30" name="Shape 16"/>
          <p:cNvSpPr txBox="1">
            <a:spLocks noGrp="1"/>
          </p:cNvSpPr>
          <p:nvPr>
            <p:ph type="ftr" idx="11"/>
          </p:nvPr>
        </p:nvSpPr>
        <p:spPr>
          <a:xfrm>
            <a:off x="5840098" y="6407944"/>
            <a:ext cx="3134241" cy="365125"/>
          </a:xfrm>
          <a:prstGeom prst="rect">
            <a:avLst/>
          </a:prstGeom>
          <a:noFill/>
          <a:ln>
            <a:noFill/>
          </a:ln>
        </p:spPr>
        <p:txBody>
          <a:bodyPr lIns="91425" tIns="91425" rIns="91425" bIns="91425" anchor="b" anchorCtr="0"/>
          <a:lstStyle>
            <a:lvl1pPr marL="0" marR="0" indent="0" algn="r" rtl="0">
              <a:spcBef>
                <a:spcPts val="0"/>
              </a:spcBef>
              <a:defRPr sz="900" b="1">
                <a:solidFill>
                  <a:schemeClr val="tx1">
                    <a:lumMod val="50000"/>
                    <a:lumOff val="50000"/>
                  </a:schemeClr>
                </a:solidFill>
                <a:latin typeface="+mn-lt"/>
              </a:defRPr>
            </a:lvl1pPr>
            <a:lvl2pPr marL="457178" marR="0" indent="0" algn="l" rtl="0">
              <a:spcBef>
                <a:spcPts val="0"/>
              </a:spcBef>
              <a:defRPr/>
            </a:lvl2pPr>
            <a:lvl3pPr marL="914354" marR="0" indent="0" algn="l" rtl="0">
              <a:spcBef>
                <a:spcPts val="0"/>
              </a:spcBef>
              <a:defRPr/>
            </a:lvl3pPr>
            <a:lvl4pPr marL="1371532" marR="0" indent="0" algn="l" rtl="0">
              <a:spcBef>
                <a:spcPts val="0"/>
              </a:spcBef>
              <a:defRPr/>
            </a:lvl4pPr>
            <a:lvl5pPr marL="1828709" marR="0" indent="0" algn="l" rtl="0">
              <a:spcBef>
                <a:spcPts val="0"/>
              </a:spcBef>
              <a:defRPr/>
            </a:lvl5pPr>
            <a:lvl6pPr marL="2285886" marR="0" indent="0" algn="l" rtl="0">
              <a:spcBef>
                <a:spcPts val="0"/>
              </a:spcBef>
              <a:defRPr/>
            </a:lvl6pPr>
            <a:lvl7pPr marL="2743062" marR="0" indent="0" algn="l" rtl="0">
              <a:spcBef>
                <a:spcPts val="0"/>
              </a:spcBef>
              <a:defRPr/>
            </a:lvl7pPr>
            <a:lvl8pPr marL="3200240" marR="0" indent="0" algn="l" rtl="0">
              <a:spcBef>
                <a:spcPts val="0"/>
              </a:spcBef>
              <a:defRPr/>
            </a:lvl8pPr>
            <a:lvl9pPr marL="3657418" marR="0" indent="0" algn="l" rtl="0">
              <a:spcBef>
                <a:spcPts val="0"/>
              </a:spcBef>
              <a:defRPr/>
            </a:lvl9pPr>
          </a:lstStyle>
          <a:p>
            <a:endParaRPr lang="en-US" dirty="0"/>
          </a:p>
        </p:txBody>
      </p:sp>
      <p:sp>
        <p:nvSpPr>
          <p:cNvPr id="31" name="Shape 17"/>
          <p:cNvSpPr txBox="1">
            <a:spLocks noGrp="1"/>
          </p:cNvSpPr>
          <p:nvPr>
            <p:ph type="sldNum" idx="12"/>
          </p:nvPr>
        </p:nvSpPr>
        <p:spPr>
          <a:xfrm>
            <a:off x="11364290" y="6407944"/>
            <a:ext cx="653087" cy="365125"/>
          </a:xfrm>
          <a:prstGeom prst="rect">
            <a:avLst/>
          </a:prstGeom>
          <a:noFill/>
          <a:ln>
            <a:noFill/>
          </a:ln>
        </p:spPr>
        <p:txBody>
          <a:bodyPr lIns="91425" tIns="45700" rIns="91425" bIns="45700" anchor="ctr" anchorCtr="0">
            <a:noAutofit/>
          </a:bodyPr>
          <a:lstStyle>
            <a:lvl1pPr marL="0" marR="0" indent="0" algn="r" rtl="0">
              <a:spcBef>
                <a:spcPts val="0"/>
              </a:spcBef>
              <a:buNone/>
              <a:defRPr sz="900" b="1" i="0" u="none" strike="noStrike" cap="none" baseline="0">
                <a:solidFill>
                  <a:srgbClr val="005D76"/>
                </a:solidFill>
                <a:latin typeface="+mn-lt"/>
                <a:ea typeface="Trebuchet MS"/>
                <a:cs typeface="Trebuchet MS"/>
                <a:sym typeface="Trebuchet MS"/>
              </a:defRPr>
            </a:lvl1pPr>
          </a:lstStyle>
          <a:p>
            <a:pPr>
              <a:buSzPct val="25000"/>
            </a:pPr>
            <a:fld id="{00000000-1234-1234-1234-123412341234}" type="slidenum">
              <a:rPr lang="en-GB" smtClean="0"/>
              <a:pPr>
                <a:buSzPct val="25000"/>
              </a:pPr>
              <a:t>‹#›</a:t>
            </a:fld>
            <a:endParaRPr lang="en-GB" dirty="0"/>
          </a:p>
        </p:txBody>
      </p:sp>
    </p:spTree>
    <p:extLst>
      <p:ext uri="{BB962C8B-B14F-4D97-AF65-F5344CB8AC3E}">
        <p14:creationId xmlns:p14="http://schemas.microsoft.com/office/powerpoint/2010/main" val="1867740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8287-BCB1-F34F-85C6-75C8A28A47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3FB8B72-5ABA-874F-9CD4-68D92A8CE3A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9A2C482-E163-8C44-B388-35ABD176D54A}"/>
              </a:ext>
            </a:extLst>
          </p:cNvPr>
          <p:cNvSpPr>
            <a:spLocks noGrp="1"/>
          </p:cNvSpPr>
          <p:nvPr>
            <p:ph type="dt" sz="half" idx="10"/>
          </p:nvPr>
        </p:nvSpPr>
        <p:spPr/>
        <p:txBody>
          <a:bodyPr/>
          <a:lstStyle/>
          <a:p>
            <a:fld id="{F89DBD49-4996-A644-AFA7-515526497618}" type="datetimeFigureOut">
              <a:rPr lang="en-US" smtClean="0"/>
              <a:t>6/8/2025</a:t>
            </a:fld>
            <a:endParaRPr lang="en-US"/>
          </a:p>
        </p:txBody>
      </p:sp>
      <p:sp>
        <p:nvSpPr>
          <p:cNvPr id="5" name="Footer Placeholder 4">
            <a:extLst>
              <a:ext uri="{FF2B5EF4-FFF2-40B4-BE49-F238E27FC236}">
                <a16:creationId xmlns:a16="http://schemas.microsoft.com/office/drawing/2014/main" id="{749C5558-E3F6-1A40-99D4-E094F1ACF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A1105-9751-8E4F-B705-FFBA5465D1EB}"/>
              </a:ext>
            </a:extLst>
          </p:cNvPr>
          <p:cNvSpPr>
            <a:spLocks noGrp="1"/>
          </p:cNvSpPr>
          <p:nvPr>
            <p:ph type="sldNum" sz="quarter" idx="12"/>
          </p:nvPr>
        </p:nvSpPr>
        <p:spPr/>
        <p:txBody>
          <a:bodyPr/>
          <a:lstStyle/>
          <a:p>
            <a:fld id="{ACD28F76-7403-274D-BF39-08690F53DE72}" type="slidenum">
              <a:rPr lang="en-US" smtClean="0"/>
              <a:t>‹#›</a:t>
            </a:fld>
            <a:endParaRPr lang="en-US"/>
          </a:p>
        </p:txBody>
      </p:sp>
    </p:spTree>
    <p:extLst>
      <p:ext uri="{BB962C8B-B14F-4D97-AF65-F5344CB8AC3E}">
        <p14:creationId xmlns:p14="http://schemas.microsoft.com/office/powerpoint/2010/main" val="153047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78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3" name="PlaceHolder 2"/>
          <p:cNvSpPr>
            <a:spLocks noGrp="1"/>
          </p:cNvSpPr>
          <p:nvPr>
            <p:ph type="subTitle"/>
          </p:nvPr>
        </p:nvSpPr>
        <p:spPr>
          <a:xfrm>
            <a:off x="558000" y="4589640"/>
            <a:ext cx="10789200" cy="1499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2829628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5" name="PlaceHolder 2"/>
          <p:cNvSpPr>
            <a:spLocks noGrp="1"/>
          </p:cNvSpPr>
          <p:nvPr>
            <p:ph/>
          </p:nvPr>
        </p:nvSpPr>
        <p:spPr>
          <a:xfrm>
            <a:off x="558000" y="4589640"/>
            <a:ext cx="10789200" cy="149976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1608718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7" name="PlaceHolder 2"/>
          <p:cNvSpPr>
            <a:spLocks noGrp="1"/>
          </p:cNvSpPr>
          <p:nvPr>
            <p:ph/>
          </p:nvPr>
        </p:nvSpPr>
        <p:spPr>
          <a:xfrm>
            <a:off x="558000" y="4589640"/>
            <a:ext cx="5265000" cy="149976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8" name="PlaceHolder 3"/>
          <p:cNvSpPr>
            <a:spLocks noGrp="1"/>
          </p:cNvSpPr>
          <p:nvPr>
            <p:ph/>
          </p:nvPr>
        </p:nvSpPr>
        <p:spPr>
          <a:xfrm>
            <a:off x="6086520" y="4589640"/>
            <a:ext cx="5265000" cy="149976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3375966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Tree>
    <p:extLst>
      <p:ext uri="{BB962C8B-B14F-4D97-AF65-F5344CB8AC3E}">
        <p14:creationId xmlns:p14="http://schemas.microsoft.com/office/powerpoint/2010/main" val="93176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9E1E-E3BB-08D0-BB4A-1AE4F31E45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34FF0B-6228-854E-E853-2944F5B25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FF088-43CF-2872-4A71-78FB41DC12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82975-B10C-E23D-92DD-F0CAEEEF7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41B21-4EF0-FE3B-889B-8C178420F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7C2EE-2C1C-1783-40B1-D79EFCA26D1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EAD5F2C-0799-CB72-7B15-80C3C9FB1622}"/>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9" name="Slide Number Placeholder 8">
            <a:extLst>
              <a:ext uri="{FF2B5EF4-FFF2-40B4-BE49-F238E27FC236}">
                <a16:creationId xmlns:a16="http://schemas.microsoft.com/office/drawing/2014/main" id="{301C2B42-4E16-AC4C-8ADE-7599DBE94E63}"/>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2416589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2406313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12" name="PlaceHolder 2"/>
          <p:cNvSpPr>
            <a:spLocks noGrp="1"/>
          </p:cNvSpPr>
          <p:nvPr>
            <p:ph/>
          </p:nvPr>
        </p:nvSpPr>
        <p:spPr>
          <a:xfrm>
            <a:off x="55800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13" name="PlaceHolder 3"/>
          <p:cNvSpPr>
            <a:spLocks noGrp="1"/>
          </p:cNvSpPr>
          <p:nvPr>
            <p:ph/>
          </p:nvPr>
        </p:nvSpPr>
        <p:spPr>
          <a:xfrm>
            <a:off x="6086520" y="4589640"/>
            <a:ext cx="5265000" cy="149976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14" name="PlaceHolder 4"/>
          <p:cNvSpPr>
            <a:spLocks noGrp="1"/>
          </p:cNvSpPr>
          <p:nvPr>
            <p:ph/>
          </p:nvPr>
        </p:nvSpPr>
        <p:spPr>
          <a:xfrm>
            <a:off x="558000" y="537336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2083961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16" name="PlaceHolder 2"/>
          <p:cNvSpPr>
            <a:spLocks noGrp="1"/>
          </p:cNvSpPr>
          <p:nvPr>
            <p:ph/>
          </p:nvPr>
        </p:nvSpPr>
        <p:spPr>
          <a:xfrm>
            <a:off x="558000" y="4589640"/>
            <a:ext cx="5265000" cy="149976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17" name="PlaceHolder 3"/>
          <p:cNvSpPr>
            <a:spLocks noGrp="1"/>
          </p:cNvSpPr>
          <p:nvPr>
            <p:ph/>
          </p:nvPr>
        </p:nvSpPr>
        <p:spPr>
          <a:xfrm>
            <a:off x="608652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18" name="PlaceHolder 4"/>
          <p:cNvSpPr>
            <a:spLocks noGrp="1"/>
          </p:cNvSpPr>
          <p:nvPr>
            <p:ph/>
          </p:nvPr>
        </p:nvSpPr>
        <p:spPr>
          <a:xfrm>
            <a:off x="6086520" y="537336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3235505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20" name="PlaceHolder 2"/>
          <p:cNvSpPr>
            <a:spLocks noGrp="1"/>
          </p:cNvSpPr>
          <p:nvPr>
            <p:ph/>
          </p:nvPr>
        </p:nvSpPr>
        <p:spPr>
          <a:xfrm>
            <a:off x="55800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21" name="PlaceHolder 3"/>
          <p:cNvSpPr>
            <a:spLocks noGrp="1"/>
          </p:cNvSpPr>
          <p:nvPr>
            <p:ph/>
          </p:nvPr>
        </p:nvSpPr>
        <p:spPr>
          <a:xfrm>
            <a:off x="608652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22" name="PlaceHolder 4"/>
          <p:cNvSpPr>
            <a:spLocks noGrp="1"/>
          </p:cNvSpPr>
          <p:nvPr>
            <p:ph/>
          </p:nvPr>
        </p:nvSpPr>
        <p:spPr>
          <a:xfrm>
            <a:off x="558000" y="5373360"/>
            <a:ext cx="107892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1675900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24" name="PlaceHolder 2"/>
          <p:cNvSpPr>
            <a:spLocks noGrp="1"/>
          </p:cNvSpPr>
          <p:nvPr>
            <p:ph/>
          </p:nvPr>
        </p:nvSpPr>
        <p:spPr>
          <a:xfrm>
            <a:off x="558000" y="4589640"/>
            <a:ext cx="107892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25" name="PlaceHolder 3"/>
          <p:cNvSpPr>
            <a:spLocks noGrp="1"/>
          </p:cNvSpPr>
          <p:nvPr>
            <p:ph/>
          </p:nvPr>
        </p:nvSpPr>
        <p:spPr>
          <a:xfrm>
            <a:off x="558000" y="5373360"/>
            <a:ext cx="107892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2578351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27" name="PlaceHolder 2"/>
          <p:cNvSpPr>
            <a:spLocks noGrp="1"/>
          </p:cNvSpPr>
          <p:nvPr>
            <p:ph/>
          </p:nvPr>
        </p:nvSpPr>
        <p:spPr>
          <a:xfrm>
            <a:off x="55800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28" name="PlaceHolder 3"/>
          <p:cNvSpPr>
            <a:spLocks noGrp="1"/>
          </p:cNvSpPr>
          <p:nvPr>
            <p:ph/>
          </p:nvPr>
        </p:nvSpPr>
        <p:spPr>
          <a:xfrm>
            <a:off x="6086520" y="458964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29" name="PlaceHolder 4"/>
          <p:cNvSpPr>
            <a:spLocks noGrp="1"/>
          </p:cNvSpPr>
          <p:nvPr>
            <p:ph/>
          </p:nvPr>
        </p:nvSpPr>
        <p:spPr>
          <a:xfrm>
            <a:off x="558000" y="537336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0" name="PlaceHolder 5"/>
          <p:cNvSpPr>
            <a:spLocks noGrp="1"/>
          </p:cNvSpPr>
          <p:nvPr>
            <p:ph/>
          </p:nvPr>
        </p:nvSpPr>
        <p:spPr>
          <a:xfrm>
            <a:off x="6086520" y="5373360"/>
            <a:ext cx="5265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3829878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LU" sz="1800" b="0" strike="noStrike" spc="-1">
              <a:solidFill>
                <a:srgbClr val="612D4C"/>
              </a:solidFill>
              <a:latin typeface="Calibri"/>
            </a:endParaRPr>
          </a:p>
        </p:txBody>
      </p:sp>
      <p:sp>
        <p:nvSpPr>
          <p:cNvPr id="32" name="PlaceHolder 2"/>
          <p:cNvSpPr>
            <a:spLocks noGrp="1"/>
          </p:cNvSpPr>
          <p:nvPr>
            <p:ph/>
          </p:nvPr>
        </p:nvSpPr>
        <p:spPr>
          <a:xfrm>
            <a:off x="558000" y="458964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3" name="PlaceHolder 3"/>
          <p:cNvSpPr>
            <a:spLocks noGrp="1"/>
          </p:cNvSpPr>
          <p:nvPr>
            <p:ph/>
          </p:nvPr>
        </p:nvSpPr>
        <p:spPr>
          <a:xfrm>
            <a:off x="4206240" y="458964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4" name="PlaceHolder 4"/>
          <p:cNvSpPr>
            <a:spLocks noGrp="1"/>
          </p:cNvSpPr>
          <p:nvPr>
            <p:ph/>
          </p:nvPr>
        </p:nvSpPr>
        <p:spPr>
          <a:xfrm>
            <a:off x="7854120" y="458964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5" name="PlaceHolder 5"/>
          <p:cNvSpPr>
            <a:spLocks noGrp="1"/>
          </p:cNvSpPr>
          <p:nvPr>
            <p:ph/>
          </p:nvPr>
        </p:nvSpPr>
        <p:spPr>
          <a:xfrm>
            <a:off x="558000" y="537336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6" name="PlaceHolder 6"/>
          <p:cNvSpPr>
            <a:spLocks noGrp="1"/>
          </p:cNvSpPr>
          <p:nvPr>
            <p:ph/>
          </p:nvPr>
        </p:nvSpPr>
        <p:spPr>
          <a:xfrm>
            <a:off x="4206240" y="537336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
        <p:nvSpPr>
          <p:cNvPr id="37" name="PlaceHolder 7"/>
          <p:cNvSpPr>
            <a:spLocks noGrp="1"/>
          </p:cNvSpPr>
          <p:nvPr>
            <p:ph/>
          </p:nvPr>
        </p:nvSpPr>
        <p:spPr>
          <a:xfrm>
            <a:off x="7854120" y="5373360"/>
            <a:ext cx="3474000" cy="715320"/>
          </a:xfrm>
          <a:prstGeom prst="rect">
            <a:avLst/>
          </a:prstGeom>
          <a:noFill/>
          <a:ln w="0">
            <a:noFill/>
          </a:ln>
        </p:spPr>
        <p:txBody>
          <a:bodyPr lIns="0" tIns="0" rIns="0" bIns="0" anchor="t">
            <a:normAutofit/>
          </a:bodyPr>
          <a:lstStyle/>
          <a:p>
            <a:pPr>
              <a:lnSpc>
                <a:spcPct val="90000"/>
              </a:lnSpc>
              <a:spcBef>
                <a:spcPts val="1417"/>
              </a:spcBef>
              <a:buNone/>
            </a:pPr>
            <a:endParaRPr lang="en-LU" sz="2800" b="0" strike="noStrike" spc="-1">
              <a:solidFill>
                <a:srgbClr val="612D4C"/>
              </a:solidFill>
              <a:latin typeface="Calibri"/>
            </a:endParaRPr>
          </a:p>
        </p:txBody>
      </p:sp>
    </p:spTree>
    <p:extLst>
      <p:ext uri="{BB962C8B-B14F-4D97-AF65-F5344CB8AC3E}">
        <p14:creationId xmlns:p14="http://schemas.microsoft.com/office/powerpoint/2010/main" val="6831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A4E1-8C6F-B722-E936-EEC8C26D00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9E289-E120-5648-C507-74A1417C2F3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E9658B0-966E-E0BF-76F3-02D6EC374641}"/>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5" name="Slide Number Placeholder 4">
            <a:extLst>
              <a:ext uri="{FF2B5EF4-FFF2-40B4-BE49-F238E27FC236}">
                <a16:creationId xmlns:a16="http://schemas.microsoft.com/office/drawing/2014/main" id="{28287FF9-5DAE-0B8A-8120-04C93D820026}"/>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426445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7E99B-5E7C-72B5-32DF-B0B615FE1D1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7C94FE0-AF9A-8806-2AE3-EB23A010DC71}"/>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4" name="Slide Number Placeholder 3">
            <a:extLst>
              <a:ext uri="{FF2B5EF4-FFF2-40B4-BE49-F238E27FC236}">
                <a16:creationId xmlns:a16="http://schemas.microsoft.com/office/drawing/2014/main" id="{0560B950-D096-2AF1-9133-E34ED6D2E525}"/>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37538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FB2A-6676-B23B-8551-90D87DCB1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8C0989-95D3-FC00-5D04-48F8E439C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92CD34-D10F-A037-897A-F89DCED73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63BE8-E2B5-82CD-DE8E-BCE3BF01EA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25FA4CF-56A9-D05D-03D1-8E959C6E8006}"/>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7" name="Slide Number Placeholder 6">
            <a:extLst>
              <a:ext uri="{FF2B5EF4-FFF2-40B4-BE49-F238E27FC236}">
                <a16:creationId xmlns:a16="http://schemas.microsoft.com/office/drawing/2014/main" id="{52FF841C-CD70-D7B2-7BAB-5633398322C6}"/>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185224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6630-922B-9193-8CBD-6607C51DA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781CD1-57A6-EF6B-6763-D6CAF7759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963C3A-7F7A-DA02-1F68-586EFEB1E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D4EBE-D3B5-F301-2B3B-A270193FCF5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23950A-937B-45F2-F448-3BAE8F1419FB}"/>
              </a:ext>
            </a:extLst>
          </p:cNvPr>
          <p:cNvSpPr>
            <a:spLocks noGrp="1"/>
          </p:cNvSpPr>
          <p:nvPr>
            <p:ph type="ftr" sz="quarter" idx="11"/>
          </p:nvPr>
        </p:nvSpPr>
        <p:spPr>
          <a:xfrm>
            <a:off x="128451" y="6356350"/>
            <a:ext cx="4114800" cy="365125"/>
          </a:xfrm>
          <a:prstGeom prst="rect">
            <a:avLst/>
          </a:prstGeom>
        </p:spPr>
        <p:txBody>
          <a:bodyPr/>
          <a:lstStyle/>
          <a:p>
            <a:r>
              <a:rPr lang="en-US"/>
              <a:t>Eurographics Workshop on Visual Computing for Biology and Medicine 2023</a:t>
            </a:r>
          </a:p>
        </p:txBody>
      </p:sp>
      <p:sp>
        <p:nvSpPr>
          <p:cNvPr id="7" name="Slide Number Placeholder 6">
            <a:extLst>
              <a:ext uri="{FF2B5EF4-FFF2-40B4-BE49-F238E27FC236}">
                <a16:creationId xmlns:a16="http://schemas.microsoft.com/office/drawing/2014/main" id="{1EFAB267-41B8-C66C-DFD0-27237703C0B3}"/>
              </a:ext>
            </a:extLst>
          </p:cNvPr>
          <p:cNvSpPr>
            <a:spLocks noGrp="1"/>
          </p:cNvSpPr>
          <p:nvPr>
            <p:ph type="sldNum" sz="quarter" idx="12"/>
          </p:nvPr>
        </p:nvSpPr>
        <p:spPr/>
        <p:txBody>
          <a:bodyPr/>
          <a:lstStyle/>
          <a:p>
            <a:fld id="{B2C3C63D-9CCB-4F0A-B372-F491D50C3F4A}" type="slidenum">
              <a:rPr lang="en-US" smtClean="0"/>
              <a:t>‹#›</a:t>
            </a:fld>
            <a:endParaRPr lang="en-US"/>
          </a:p>
        </p:txBody>
      </p:sp>
    </p:spTree>
    <p:extLst>
      <p:ext uri="{BB962C8B-B14F-4D97-AF65-F5344CB8AC3E}">
        <p14:creationId xmlns:p14="http://schemas.microsoft.com/office/powerpoint/2010/main" val="28253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57999-D1F5-ECBE-AC14-8E31A77EA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4FB14-7963-323A-756C-DAC9E7F27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96DE8-7D83-126D-99E4-DE04CDBD6262}"/>
              </a:ext>
            </a:extLst>
          </p:cNvPr>
          <p:cNvSpPr>
            <a:spLocks noGrp="1"/>
          </p:cNvSpPr>
          <p:nvPr>
            <p:ph type="dt" sz="half" idx="2"/>
          </p:nvPr>
        </p:nvSpPr>
        <p:spPr>
          <a:xfrm>
            <a:off x="4650377"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10D453-E46E-37AF-273B-E7149BACC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3C63D-9CCB-4F0A-B372-F491D50C3F4A}" type="slidenum">
              <a:rPr lang="en-US" smtClean="0"/>
              <a:t>‹#›</a:t>
            </a:fld>
            <a:endParaRPr lang="en-US"/>
          </a:p>
        </p:txBody>
      </p:sp>
      <p:sp>
        <p:nvSpPr>
          <p:cNvPr id="7" name="Footer Placeholder 6">
            <a:extLst>
              <a:ext uri="{FF2B5EF4-FFF2-40B4-BE49-F238E27FC236}">
                <a16:creationId xmlns:a16="http://schemas.microsoft.com/office/drawing/2014/main" id="{E42AF70A-1BF6-A361-0A9A-154BF291BC3C}"/>
              </a:ext>
            </a:extLst>
          </p:cNvPr>
          <p:cNvSpPr>
            <a:spLocks noGrp="1"/>
          </p:cNvSpPr>
          <p:nvPr>
            <p:ph type="ftr" sz="quarter" idx="3"/>
          </p:nvPr>
        </p:nvSpPr>
        <p:spPr>
          <a:xfrm>
            <a:off x="0" y="6356350"/>
            <a:ext cx="1628775" cy="365125"/>
          </a:xfrm>
          <a:prstGeom prst="rect">
            <a:avLst/>
          </a:prstGeom>
        </p:spPr>
        <p:txBody>
          <a:bodyPr/>
          <a:lstStyle/>
          <a:p>
            <a:r>
              <a:rPr lang="en-US" dirty="0" err="1"/>
              <a:t>EuroVis</a:t>
            </a:r>
            <a:r>
              <a:rPr lang="en-US" dirty="0"/>
              <a:t> 2025</a:t>
            </a:r>
          </a:p>
        </p:txBody>
      </p:sp>
    </p:spTree>
    <p:extLst>
      <p:ext uri="{BB962C8B-B14F-4D97-AF65-F5344CB8AC3E}">
        <p14:creationId xmlns:p14="http://schemas.microsoft.com/office/powerpoint/2010/main" val="3369624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BD56A-03BC-366A-20D5-791F15D12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9336A52-781B-E7E8-F4B1-B61D773C43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5AA6D75-0276-6311-D065-644F42B10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ACCDF-1ED5-4EB9-B36E-7A4BAF56A95A}" type="datetimeFigureOut">
              <a:rPr lang="en-NL" smtClean="0"/>
              <a:t>06/08/2025</a:t>
            </a:fld>
            <a:endParaRPr lang="en-NL"/>
          </a:p>
        </p:txBody>
      </p:sp>
      <p:sp>
        <p:nvSpPr>
          <p:cNvPr id="5" name="Footer Placeholder 4">
            <a:extLst>
              <a:ext uri="{FF2B5EF4-FFF2-40B4-BE49-F238E27FC236}">
                <a16:creationId xmlns:a16="http://schemas.microsoft.com/office/drawing/2014/main" id="{5B748459-9E83-29CF-A142-8693EAB622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C84772F3-ECD5-A939-2DE6-A24415A0E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00C73-ADB4-48ED-B796-0D21D4F33CC7}" type="slidenum">
              <a:rPr lang="en-NL" smtClean="0"/>
              <a:t>‹#›</a:t>
            </a:fld>
            <a:endParaRPr lang="en-NL"/>
          </a:p>
        </p:txBody>
      </p:sp>
    </p:spTree>
    <p:extLst>
      <p:ext uri="{BB962C8B-B14F-4D97-AF65-F5344CB8AC3E}">
        <p14:creationId xmlns:p14="http://schemas.microsoft.com/office/powerpoint/2010/main" val="19104483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5" name="Picture 4" descr="A black background with red text&#10;&#10;Description automatically generated">
            <a:extLst>
              <a:ext uri="{FF2B5EF4-FFF2-40B4-BE49-F238E27FC236}">
                <a16:creationId xmlns:a16="http://schemas.microsoft.com/office/drawing/2014/main" id="{BC95E0BE-40A8-23D9-FE3E-2B1A1B850463}"/>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9206" r="75476"/>
          <a:stretch/>
        </p:blipFill>
        <p:spPr>
          <a:xfrm>
            <a:off x="79448" y="6113291"/>
            <a:ext cx="694648" cy="664021"/>
          </a:xfrm>
          <a:prstGeom prst="rect">
            <a:avLst/>
          </a:prstGeom>
        </p:spPr>
      </p:pic>
      <p:sp>
        <p:nvSpPr>
          <p:cNvPr id="6" name="Slide Number Placeholder 5"/>
          <p:cNvSpPr>
            <a:spLocks noGrp="1"/>
          </p:cNvSpPr>
          <p:nvPr>
            <p:ph type="sldNum" sz="quarter" idx="4"/>
          </p:nvPr>
        </p:nvSpPr>
        <p:spPr>
          <a:xfrm flipH="1">
            <a:off x="6419557" y="6420330"/>
            <a:ext cx="948268" cy="357500"/>
          </a:xfrm>
          <a:prstGeom prst="rect">
            <a:avLst/>
          </a:prstGeom>
          <a:solidFill>
            <a:schemeClr val="bg1"/>
          </a:solidFill>
        </p:spPr>
        <p:txBody>
          <a:bodyPr vert="horz" lIns="0" tIns="0" rIns="0" bIns="0" rtlCol="0" anchor="ctr"/>
          <a:lstStyle>
            <a:lvl1pPr marL="0" indent="0" algn="ctr">
              <a:defRPr sz="1467" b="0">
                <a:solidFill>
                  <a:schemeClr val="tx1"/>
                </a:solidFill>
              </a:defRPr>
            </a:lvl1pPr>
          </a:lstStyle>
          <a:p>
            <a:fld id="{C194BDB0-F4EA-4DD6-8281-CCE2440D0CE0}" type="slidenum">
              <a:rPr lang="en-GB" smtClean="0"/>
              <a:pPr/>
              <a:t>‹#›</a:t>
            </a:fld>
            <a:endParaRPr lang="en-GB" dirty="0"/>
          </a:p>
        </p:txBody>
      </p:sp>
      <p:sp>
        <p:nvSpPr>
          <p:cNvPr id="2" name="Title Placeholder 1"/>
          <p:cNvSpPr>
            <a:spLocks noGrp="1"/>
          </p:cNvSpPr>
          <p:nvPr>
            <p:ph type="title"/>
          </p:nvPr>
        </p:nvSpPr>
        <p:spPr>
          <a:xfrm>
            <a:off x="1011767" y="691615"/>
            <a:ext cx="10075333" cy="718717"/>
          </a:xfrm>
          <a:prstGeom prst="rect">
            <a:avLst/>
          </a:prstGeom>
        </p:spPr>
        <p:txBody>
          <a:bodyPr vert="horz" lIns="0" tIns="0" rIns="0" bIns="0" rtlCol="0" anchor="t" anchorCtr="0">
            <a:noAutofit/>
          </a:bodyPr>
          <a:lstStyle/>
          <a:p>
            <a:r>
              <a:rPr lang="en-GB" dirty="0"/>
              <a:t>This is an example of a 27 </a:t>
            </a:r>
            <a:r>
              <a:rPr lang="en-GB" dirty="0" err="1"/>
              <a:t>pt</a:t>
            </a:r>
            <a:r>
              <a:rPr lang="en-GB" dirty="0"/>
              <a:t> headline with 27 </a:t>
            </a:r>
            <a:r>
              <a:rPr lang="en-GB" dirty="0" err="1"/>
              <a:t>pt</a:t>
            </a:r>
            <a:r>
              <a:rPr lang="en-GB" dirty="0"/>
              <a:t> line spacing</a:t>
            </a:r>
          </a:p>
        </p:txBody>
      </p:sp>
      <p:sp>
        <p:nvSpPr>
          <p:cNvPr id="3" name="Text Placeholder 2"/>
          <p:cNvSpPr>
            <a:spLocks noGrp="1"/>
          </p:cNvSpPr>
          <p:nvPr>
            <p:ph type="body" idx="1"/>
          </p:nvPr>
        </p:nvSpPr>
        <p:spPr>
          <a:xfrm>
            <a:off x="1011766" y="1742189"/>
            <a:ext cx="10075335" cy="3896611"/>
          </a:xfrm>
          <a:prstGeom prst="rect">
            <a:avLst/>
          </a:prstGeom>
        </p:spPr>
        <p:txBody>
          <a:bodyPr vert="horz" lIns="0" tIns="0" rIns="0" bIns="0" rtlCol="0">
            <a:noAutofit/>
          </a:bodyPr>
          <a:lstStyle/>
          <a:p>
            <a:pPr marL="260344" marR="0" lvl="0" indent="-260344" algn="l" defTabSz="1219170" rtl="0" eaLnBrk="1" fontAlgn="base" latinLnBrk="0" hangingPunct="1">
              <a:lnSpc>
                <a:spcPts val="3333"/>
              </a:lnSpc>
              <a:spcBef>
                <a:spcPct val="0"/>
              </a:spcBef>
              <a:spcAft>
                <a:spcPct val="0"/>
              </a:spcAft>
              <a:buClr>
                <a:srgbClr val="C00000"/>
              </a:buClr>
              <a:buSzPct val="125000"/>
              <a:buFontTx/>
              <a:buChar char="•"/>
              <a:tabLst/>
              <a:defRPr/>
            </a:pP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Click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to</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edit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Master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text</a:t>
            </a:r>
            <a:r>
              <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rPr>
              <a:t> </a:t>
            </a:r>
            <a:r>
              <a:rPr kumimoji="0" lang="nl-NL" altLang="en-US" sz="2667" b="0" i="0" u="none" strike="noStrike" kern="0" cap="none" spc="0" normalizeH="0" baseline="0" noProof="0" dirty="0" err="1">
                <a:ln>
                  <a:noFill/>
                </a:ln>
                <a:solidFill>
                  <a:srgbClr val="000000"/>
                </a:solidFill>
                <a:effectLst/>
                <a:uLnTx/>
                <a:uFillTx/>
                <a:latin typeface="Tahoma"/>
                <a:ea typeface="ＭＳ Ｐゴシック" charset="-128"/>
              </a:rPr>
              <a:t>styles</a:t>
            </a:r>
            <a:endParaRPr kumimoji="0" lang="nl-NL" altLang="en-US" sz="2667" b="0" i="0" u="none" strike="noStrike" kern="0" cap="none" spc="0" normalizeH="0" baseline="0" noProof="0" dirty="0">
              <a:ln>
                <a:noFill/>
              </a:ln>
              <a:solidFill>
                <a:srgbClr val="000000"/>
              </a:solidFill>
              <a:effectLst/>
              <a:uLnTx/>
              <a:uFillTx/>
              <a:latin typeface="Tahoma"/>
              <a:ea typeface="ＭＳ Ｐゴシック" charset="-128"/>
            </a:endParaRPr>
          </a:p>
          <a:p>
            <a:pPr marL="768331" marR="0" lvl="1"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400" b="0" i="0" u="none" strike="noStrike" kern="0" cap="none" spc="0" normalizeH="0" baseline="0" noProof="0" dirty="0">
                <a:ln>
                  <a:noFill/>
                </a:ln>
                <a:solidFill>
                  <a:srgbClr val="000000"/>
                </a:solidFill>
                <a:effectLst/>
                <a:uLnTx/>
                <a:uFillTx/>
                <a:latin typeface="Tahoma"/>
                <a:ea typeface="ＭＳ Ｐゴシック" charset="-128"/>
              </a:rPr>
              <a:t>Second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Third</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a:p>
            <a:pPr marL="1276319" marR="0" lvl="2" indent="-253994" algn="l" defTabSz="1219170" rtl="0" eaLnBrk="1" fontAlgn="base" latinLnBrk="0" hangingPunct="1">
              <a:lnSpc>
                <a:spcPts val="3333"/>
              </a:lnSpc>
              <a:spcBef>
                <a:spcPct val="0"/>
              </a:spcBef>
              <a:spcAft>
                <a:spcPct val="0"/>
              </a:spcAft>
              <a:buClr>
                <a:srgbClr val="C00000"/>
              </a:buClr>
              <a:buSzPct val="125000"/>
              <a:buFont typeface="Times" charset="0"/>
              <a:buChar char="•"/>
              <a:tabLst/>
              <a:defRPr/>
            </a:pPr>
            <a:r>
              <a:rPr kumimoji="0" lang="nl-NL" altLang="en-US" sz="2133" b="0" i="0" u="none" strike="noStrike" kern="0" cap="none" spc="0" normalizeH="0" baseline="0" noProof="0" dirty="0" err="1">
                <a:ln>
                  <a:noFill/>
                </a:ln>
                <a:solidFill>
                  <a:srgbClr val="000000"/>
                </a:solidFill>
                <a:effectLst/>
                <a:uLnTx/>
                <a:uFillTx/>
                <a:latin typeface="Tahoma"/>
                <a:ea typeface="ＭＳ Ｐゴシック" charset="-128"/>
              </a:rPr>
              <a:t>Forth</a:t>
            </a:r>
            <a:r>
              <a:rPr kumimoji="0" lang="nl-NL" altLang="en-US" sz="2133" b="0" i="0" u="none" strike="noStrike" kern="0" cap="none" spc="0" normalizeH="0" baseline="0" noProof="0" dirty="0">
                <a:ln>
                  <a:noFill/>
                </a:ln>
                <a:solidFill>
                  <a:srgbClr val="000000"/>
                </a:solidFill>
                <a:effectLst/>
                <a:uLnTx/>
                <a:uFillTx/>
                <a:latin typeface="Tahoma"/>
                <a:ea typeface="ＭＳ Ｐゴシック" charset="-128"/>
              </a:rPr>
              <a:t> level</a:t>
            </a:r>
          </a:p>
        </p:txBody>
      </p:sp>
      <p:pic>
        <p:nvPicPr>
          <p:cNvPr id="66" name="Picture 4">
            <a:extLst>
              <a:ext uri="{FF2B5EF4-FFF2-40B4-BE49-F238E27FC236}">
                <a16:creationId xmlns:a16="http://schemas.microsoft.com/office/drawing/2014/main" id="{93FD69BB-9D62-3A4C-8433-C5954D52BB6F}"/>
              </a:ext>
            </a:extLst>
          </p:cNvPr>
          <p:cNvPicPr>
            <a:picLocks noChangeAspect="1"/>
          </p:cNvPicPr>
          <p:nvPr userDrawn="1"/>
        </p:nvPicPr>
        <p:blipFill>
          <a:blip r:embed="rId22"/>
          <a:stretch>
            <a:fillRect/>
          </a:stretch>
        </p:blipFill>
        <p:spPr>
          <a:xfrm>
            <a:off x="10875433" y="6113291"/>
            <a:ext cx="1237120" cy="720000"/>
          </a:xfrm>
          <a:prstGeom prst="rect">
            <a:avLst/>
          </a:prstGeom>
        </p:spPr>
      </p:pic>
    </p:spTree>
    <p:extLst>
      <p:ext uri="{BB962C8B-B14F-4D97-AF65-F5344CB8AC3E}">
        <p14:creationId xmlns:p14="http://schemas.microsoft.com/office/powerpoint/2010/main" val="8903904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1" r:id="rId15"/>
    <p:sldLayoutId id="2147483692" r:id="rId16"/>
    <p:sldLayoutId id="2147483693" r:id="rId17"/>
    <p:sldLayoutId id="2147483694" r:id="rId18"/>
    <p:sldLayoutId id="2147483695"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ts val="3600"/>
        </a:lnSpc>
        <a:spcBef>
          <a:spcPct val="0"/>
        </a:spcBef>
        <a:buNone/>
        <a:defRPr sz="3600" b="1" kern="1200">
          <a:solidFill>
            <a:schemeClr val="tx1"/>
          </a:solidFill>
          <a:latin typeface="+mj-lt"/>
          <a:ea typeface="+mj-ea"/>
          <a:cs typeface="+mj-cs"/>
        </a:defRPr>
      </a:lvl1pPr>
    </p:titleStyle>
    <p:bodyStyle>
      <a:lvl1pPr marL="260344" marR="0" indent="-260344" algn="l" defTabSz="1219170" rtl="0" eaLnBrk="1" fontAlgn="base" latinLnBrk="0" hangingPunct="1">
        <a:lnSpc>
          <a:spcPct val="100000"/>
        </a:lnSpc>
        <a:spcBef>
          <a:spcPct val="0"/>
        </a:spcBef>
        <a:spcAft>
          <a:spcPts val="800"/>
        </a:spcAft>
        <a:buClr>
          <a:srgbClr val="C00000"/>
        </a:buClr>
        <a:buSzPct val="125000"/>
        <a:buFontTx/>
        <a:buChar char="•"/>
        <a:tabLst/>
        <a:defRPr sz="2600" kern="1200">
          <a:solidFill>
            <a:schemeClr val="tx1"/>
          </a:solidFill>
          <a:latin typeface="+mn-lt"/>
          <a:ea typeface="+mn-ea"/>
          <a:cs typeface="+mn-cs"/>
        </a:defRPr>
      </a:lvl1pPr>
      <a:lvl2pPr marL="768331" marR="0" indent="-253994" algn="l" defTabSz="1219170" rtl="0" eaLnBrk="1" fontAlgn="base" latinLnBrk="0" hangingPunct="1">
        <a:lnSpc>
          <a:spcPct val="100000"/>
        </a:lnSpc>
        <a:spcBef>
          <a:spcPct val="0"/>
        </a:spcBef>
        <a:spcAft>
          <a:spcPts val="800"/>
        </a:spcAft>
        <a:buClr>
          <a:srgbClr val="C00000"/>
        </a:buClr>
        <a:buSzPct val="125000"/>
        <a:buFont typeface="Times" charset="0"/>
        <a:buChar char="•"/>
        <a:tabLst/>
        <a:defRPr sz="1733" kern="1200">
          <a:solidFill>
            <a:schemeClr val="tx1"/>
          </a:solidFill>
          <a:latin typeface="+mn-lt"/>
          <a:ea typeface="+mn-ea"/>
          <a:cs typeface="+mn-cs"/>
        </a:defRPr>
      </a:lvl2pPr>
      <a:lvl3pPr marL="1276319" marR="0" indent="-253994" algn="l" defTabSz="1219170" rtl="0" eaLnBrk="1" fontAlgn="base" latinLnBrk="0" hangingPunct="1">
        <a:lnSpc>
          <a:spcPct val="100000"/>
        </a:lnSpc>
        <a:spcBef>
          <a:spcPct val="0"/>
        </a:spcBef>
        <a:spcAft>
          <a:spcPts val="800"/>
        </a:spcAft>
        <a:buClr>
          <a:srgbClr val="C00000"/>
        </a:buClr>
        <a:buSzPct val="125000"/>
        <a:buFont typeface="Times" charset="0"/>
        <a:buChar char="•"/>
        <a:tabLst/>
        <a:defRPr sz="2333" kern="1200" baseline="0">
          <a:solidFill>
            <a:schemeClr val="tx1"/>
          </a:solidFill>
          <a:latin typeface="+mn-lt"/>
          <a:ea typeface="+mn-ea"/>
          <a:cs typeface="+mn-cs"/>
        </a:defRPr>
      </a:lvl3pPr>
      <a:lvl4pPr marL="695883" indent="-457189" algn="l" defTabSz="914377" rtl="0" eaLnBrk="1" latinLnBrk="0" hangingPunct="1">
        <a:lnSpc>
          <a:spcPct val="100000"/>
        </a:lnSpc>
        <a:spcBef>
          <a:spcPts val="0"/>
        </a:spcBef>
        <a:buFont typeface="Arial" panose="020B0604020202020204" pitchFamily="34" charset="0"/>
        <a:buChar char="•"/>
        <a:defRPr sz="1467" kern="1200">
          <a:solidFill>
            <a:schemeClr val="tx1"/>
          </a:solidFill>
          <a:latin typeface="+mn-lt"/>
          <a:ea typeface="+mn-ea"/>
          <a:cs typeface="+mn-cs"/>
        </a:defRPr>
      </a:lvl4pPr>
      <a:lvl5pPr marL="939777" indent="-457189" algn="l" defTabSz="914377"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58000" y="365040"/>
            <a:ext cx="10795320" cy="1325160"/>
          </a:xfrm>
          <a:prstGeom prst="rect">
            <a:avLst/>
          </a:prstGeom>
          <a:noFill/>
          <a:ln w="0">
            <a:noFill/>
          </a:ln>
        </p:spPr>
        <p:txBody>
          <a:bodyPr lIns="90000" tIns="45000" rIns="90000" bIns="45000" anchor="t">
            <a:noAutofit/>
          </a:bodyPr>
          <a:lstStyle/>
          <a:p>
            <a:pPr>
              <a:lnSpc>
                <a:spcPct val="90000"/>
              </a:lnSpc>
              <a:buNone/>
            </a:pPr>
            <a:r>
              <a:rPr lang="en-GB" sz="4400" b="0" strike="noStrike" spc="-1">
                <a:solidFill>
                  <a:srgbClr val="FFFFFF"/>
                </a:solidFill>
                <a:latin typeface="Calibri"/>
              </a:rPr>
              <a:t>Click to edit Master title style</a:t>
            </a:r>
            <a:endParaRPr lang="en-LU" sz="4400" b="0" strike="noStrike" spc="-1">
              <a:solidFill>
                <a:srgbClr val="612D4C"/>
              </a:solidFill>
              <a:latin typeface="Calibri"/>
            </a:endParaRP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LU" sz="2800" b="0" strike="noStrike" spc="-1">
                <a:solidFill>
                  <a:srgbClr val="612D4C"/>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LU" sz="2000" b="0" strike="noStrike" spc="-1">
                <a:solidFill>
                  <a:srgbClr val="612D4C"/>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LU" sz="1800" b="0" strike="noStrike" spc="-1">
                <a:solidFill>
                  <a:srgbClr val="612D4C"/>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LU" sz="1800" b="0" strike="noStrike" spc="-1">
                <a:solidFill>
                  <a:srgbClr val="612D4C"/>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LU" sz="2000" b="0" strike="noStrike" spc="-1">
                <a:solidFill>
                  <a:srgbClr val="612D4C"/>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LU" sz="2000" b="0" strike="noStrike" spc="-1">
                <a:solidFill>
                  <a:srgbClr val="612D4C"/>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LU" sz="2000" b="0" strike="noStrike" spc="-1">
                <a:solidFill>
                  <a:srgbClr val="612D4C"/>
                </a:solidFill>
                <a:latin typeface="Calibri"/>
              </a:rPr>
              <a:t>Seventh Outline Level</a:t>
            </a:r>
          </a:p>
        </p:txBody>
      </p:sp>
    </p:spTree>
    <p:extLst>
      <p:ext uri="{BB962C8B-B14F-4D97-AF65-F5344CB8AC3E}">
        <p14:creationId xmlns:p14="http://schemas.microsoft.com/office/powerpoint/2010/main" val="2631778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49.jp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3.png"/><Relationship Id="rId11" Type="http://schemas.openxmlformats.org/officeDocument/2006/relationships/image" Target="../media/image42.pn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notesSlide" Target="../notesSlides/notesSlide13.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8.jpeg"/><Relationship Id="rId7"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2.jpg"/><Relationship Id="rId5" Type="http://schemas.openxmlformats.org/officeDocument/2006/relationships/image" Target="../media/image58.jpeg"/><Relationship Id="rId10" Type="http://schemas.openxmlformats.org/officeDocument/2006/relationships/image" Target="../media/image5.png"/><Relationship Id="rId4" Type="http://schemas.openxmlformats.org/officeDocument/2006/relationships/image" Target="../media/image57.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567BB-ADD4-8E36-7A11-373E77450597}"/>
              </a:ext>
            </a:extLst>
          </p:cNvPr>
          <p:cNvSpPr>
            <a:spLocks noGrp="1"/>
          </p:cNvSpPr>
          <p:nvPr>
            <p:ph type="title"/>
          </p:nvPr>
        </p:nvSpPr>
        <p:spPr>
          <a:xfrm>
            <a:off x="0" y="425999"/>
            <a:ext cx="12192000" cy="3101008"/>
          </a:xfrm>
        </p:spPr>
        <p:txBody>
          <a:bodyPr/>
          <a:lstStyle/>
          <a:p>
            <a:pPr algn="ctr"/>
            <a:r>
              <a:rPr kumimoji="0" lang="en-US" sz="4000" b="1" i="0" u="none" strike="noStrike" kern="1200" cap="none" spc="0" normalizeH="0" baseline="0" noProof="0" dirty="0">
                <a:ln>
                  <a:noFill/>
                </a:ln>
                <a:solidFill>
                  <a:prstClr val="white"/>
                </a:solidFill>
                <a:effectLst/>
                <a:uLnTx/>
                <a:uFillTx/>
                <a:ea typeface="+mj-ea"/>
                <a:cs typeface="+mj-cs"/>
              </a:rPr>
              <a:t>Effect of White Matter Uncertainty Visualization</a:t>
            </a:r>
            <a:br>
              <a:rPr kumimoji="0" lang="en-US" sz="4000" b="1" i="0" u="none" strike="noStrike" kern="1200" cap="none" spc="0" normalizeH="0" baseline="0" noProof="0" dirty="0">
                <a:ln>
                  <a:noFill/>
                </a:ln>
                <a:solidFill>
                  <a:prstClr val="white"/>
                </a:solidFill>
                <a:effectLst/>
                <a:uLnTx/>
                <a:uFillTx/>
                <a:ea typeface="+mj-ea"/>
                <a:cs typeface="+mj-cs"/>
              </a:rPr>
            </a:br>
            <a:r>
              <a:rPr kumimoji="0" lang="en-US" sz="4000" b="1" i="0" u="none" strike="noStrike" kern="1200" cap="none" spc="0" normalizeH="0" baseline="0" noProof="0" dirty="0">
                <a:ln>
                  <a:noFill/>
                </a:ln>
                <a:solidFill>
                  <a:prstClr val="white"/>
                </a:solidFill>
                <a:effectLst/>
                <a:uLnTx/>
                <a:uFillTx/>
                <a:ea typeface="+mj-ea"/>
                <a:cs typeface="+mj-cs"/>
              </a:rPr>
              <a:t>in Neurosurgical Decision Making</a:t>
            </a:r>
            <a:endParaRPr lang="en-NL" sz="4000" b="1" dirty="0"/>
          </a:p>
        </p:txBody>
      </p:sp>
      <p:sp>
        <p:nvSpPr>
          <p:cNvPr id="8" name="Subtitle 7">
            <a:extLst>
              <a:ext uri="{FF2B5EF4-FFF2-40B4-BE49-F238E27FC236}">
                <a16:creationId xmlns:a16="http://schemas.microsoft.com/office/drawing/2014/main" id="{28A1DECB-2BC5-B060-C779-111724E1C37F}"/>
              </a:ext>
            </a:extLst>
          </p:cNvPr>
          <p:cNvSpPr>
            <a:spLocks noGrp="1"/>
          </p:cNvSpPr>
          <p:nvPr>
            <p:ph type="subTitle"/>
          </p:nvPr>
        </p:nvSpPr>
        <p:spPr>
          <a:xfrm>
            <a:off x="958174" y="4208583"/>
            <a:ext cx="10275652" cy="1816553"/>
          </a:xfrm>
        </p:spPr>
        <p:txBody>
          <a:bodyPr/>
          <a:lstStyle/>
          <a:p>
            <a:pPr marL="0" indent="0" algn="ctr">
              <a:lnSpc>
                <a:spcPct val="100000"/>
              </a:lnSpc>
              <a:buNone/>
            </a:pPr>
            <a:r>
              <a:rPr lang="en-US" sz="2800" dirty="0">
                <a:solidFill>
                  <a:schemeClr val="bg1"/>
                </a:solidFill>
              </a:rPr>
              <a:t>Faizan Siddiqui</a:t>
            </a:r>
            <a:r>
              <a:rPr lang="en-US" sz="1400" baseline="34000" dirty="0">
                <a:solidFill>
                  <a:schemeClr val="bg1"/>
                </a:solidFill>
              </a:rPr>
              <a:t>1,2</a:t>
            </a:r>
            <a:r>
              <a:rPr lang="en-US" sz="2800" dirty="0">
                <a:solidFill>
                  <a:schemeClr val="bg1"/>
                </a:solidFill>
              </a:rPr>
              <a:t>, H. Bart Brouwers</a:t>
            </a:r>
            <a:r>
              <a:rPr lang="en-US" sz="1400" baseline="30000" dirty="0">
                <a:solidFill>
                  <a:schemeClr val="bg1"/>
                </a:solidFill>
              </a:rPr>
              <a:t>3</a:t>
            </a:r>
            <a:r>
              <a:rPr lang="en-US" sz="2800" dirty="0">
                <a:solidFill>
                  <a:schemeClr val="bg1"/>
                </a:solidFill>
              </a:rPr>
              <a:t>, Geert-Jan Rutten</a:t>
            </a:r>
            <a:r>
              <a:rPr lang="en-US" sz="1400" baseline="30000" dirty="0">
                <a:solidFill>
                  <a:schemeClr val="bg1"/>
                </a:solidFill>
              </a:rPr>
              <a:t>3</a:t>
            </a:r>
            <a:r>
              <a:rPr lang="en-US" sz="2800" dirty="0">
                <a:solidFill>
                  <a:schemeClr val="bg1"/>
                </a:solidFill>
              </a:rPr>
              <a:t>, </a:t>
            </a:r>
            <a:br>
              <a:rPr lang="en-US" sz="2800" dirty="0">
                <a:solidFill>
                  <a:schemeClr val="bg1"/>
                </a:solidFill>
              </a:rPr>
            </a:br>
            <a:r>
              <a:rPr lang="en-US" sz="2800" dirty="0">
                <a:solidFill>
                  <a:schemeClr val="bg1"/>
                </a:solidFill>
              </a:rPr>
              <a:t> Thomas Höllt</a:t>
            </a:r>
            <a:r>
              <a:rPr lang="en-US" sz="1400" baseline="30000" dirty="0">
                <a:solidFill>
                  <a:schemeClr val="bg1"/>
                </a:solidFill>
              </a:rPr>
              <a:t>1</a:t>
            </a:r>
            <a:r>
              <a:rPr lang="en-US" sz="2800" dirty="0">
                <a:solidFill>
                  <a:schemeClr val="bg1"/>
                </a:solidFill>
              </a:rPr>
              <a:t>, </a:t>
            </a:r>
            <a:r>
              <a:rPr lang="en-US" sz="2800" b="1" dirty="0">
                <a:solidFill>
                  <a:schemeClr val="bg1"/>
                </a:solidFill>
              </a:rPr>
              <a:t>Anna Vilanova</a:t>
            </a:r>
            <a:r>
              <a:rPr lang="en-US" sz="1400" b="1" baseline="30000" dirty="0">
                <a:solidFill>
                  <a:schemeClr val="bg1"/>
                </a:solidFill>
              </a:rPr>
              <a:t>2 </a:t>
            </a:r>
            <a:br>
              <a:rPr lang="en-US" sz="2400" b="1" baseline="30000" dirty="0">
                <a:solidFill>
                  <a:schemeClr val="bg1"/>
                </a:solidFill>
              </a:rPr>
            </a:br>
            <a:br>
              <a:rPr lang="en-US" sz="2400" b="1" u="sng" baseline="30000" dirty="0">
                <a:solidFill>
                  <a:schemeClr val="bg1"/>
                </a:solidFill>
              </a:rPr>
            </a:br>
            <a:r>
              <a:rPr lang="en-US" sz="1800" baseline="30000" dirty="0">
                <a:solidFill>
                  <a:schemeClr val="bg1"/>
                </a:solidFill>
              </a:rPr>
              <a:t>1</a:t>
            </a:r>
            <a:r>
              <a:rPr lang="en-US" sz="1800" dirty="0">
                <a:solidFill>
                  <a:schemeClr val="bg1"/>
                </a:solidFill>
              </a:rPr>
              <a:t>Delft University of Technology, The Netherlands</a:t>
            </a:r>
          </a:p>
          <a:p>
            <a:pPr algn="ctr">
              <a:lnSpc>
                <a:spcPct val="100000"/>
              </a:lnSpc>
            </a:pPr>
            <a:r>
              <a:rPr lang="en-US" sz="1800" baseline="30000" dirty="0">
                <a:solidFill>
                  <a:schemeClr val="bg1"/>
                </a:solidFill>
              </a:rPr>
              <a:t>2</a:t>
            </a:r>
            <a:r>
              <a:rPr lang="en-US" sz="1800" dirty="0">
                <a:solidFill>
                  <a:schemeClr val="bg1"/>
                </a:solidFill>
              </a:rPr>
              <a:t>Eindhoven University of Technology, The Netherlands</a:t>
            </a:r>
          </a:p>
          <a:p>
            <a:pPr algn="ctr">
              <a:lnSpc>
                <a:spcPct val="100000"/>
              </a:lnSpc>
            </a:pPr>
            <a:r>
              <a:rPr lang="en-US" sz="1800" baseline="30000" dirty="0">
                <a:solidFill>
                  <a:schemeClr val="bg1"/>
                </a:solidFill>
              </a:rPr>
              <a:t>3</a:t>
            </a:r>
            <a:r>
              <a:rPr lang="en-US" sz="1800" dirty="0">
                <a:solidFill>
                  <a:schemeClr val="bg1"/>
                </a:solidFill>
              </a:rPr>
              <a:t>Elisabeth-Twee Steden Hospital, The Netherlands</a:t>
            </a:r>
          </a:p>
          <a:p>
            <a:endParaRPr lang="en-US" sz="2400" b="1" u="sng" baseline="30000" dirty="0">
              <a:solidFill>
                <a:schemeClr val="bg1"/>
              </a:solidFill>
            </a:endParaRPr>
          </a:p>
          <a:p>
            <a:endParaRPr lang="en-NL" dirty="0"/>
          </a:p>
        </p:txBody>
      </p:sp>
      <p:pic>
        <p:nvPicPr>
          <p:cNvPr id="13" name="Picture 12" descr="Logo&#10;&#10;Description automatically generated">
            <a:extLst>
              <a:ext uri="{FF2B5EF4-FFF2-40B4-BE49-F238E27FC236}">
                <a16:creationId xmlns:a16="http://schemas.microsoft.com/office/drawing/2014/main" id="{5AF23955-F256-3D0C-A3C7-ACF6E68502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r="7712" b="19665"/>
          <a:stretch/>
        </p:blipFill>
        <p:spPr>
          <a:xfrm>
            <a:off x="-97879" y="6028759"/>
            <a:ext cx="1126099" cy="829241"/>
          </a:xfrm>
          <a:prstGeom prst="rect">
            <a:avLst/>
          </a:prstGeom>
        </p:spPr>
      </p:pic>
      <p:pic>
        <p:nvPicPr>
          <p:cNvPr id="14" name="Picture 2" descr="Inloggen - Technische Universiteit Eindhoven">
            <a:extLst>
              <a:ext uri="{FF2B5EF4-FFF2-40B4-BE49-F238E27FC236}">
                <a16:creationId xmlns:a16="http://schemas.microsoft.com/office/drawing/2014/main" id="{BE769FA8-BA81-1EB0-2908-0D98BE75AA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41" y="5409198"/>
            <a:ext cx="944918" cy="4283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ELFT UNIVERSITY OF TECHNOLOGY - CardsOnline with Desfire card">
            <a:extLst>
              <a:ext uri="{FF2B5EF4-FFF2-40B4-BE49-F238E27FC236}">
                <a16:creationId xmlns:a16="http://schemas.microsoft.com/office/drawing/2014/main" id="{B77C4E39-897C-790E-FEB9-C8B77B581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220" y="5941730"/>
            <a:ext cx="2062045" cy="829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olorful squares on a black background&#10;&#10;Description automatically generated">
            <a:extLst>
              <a:ext uri="{FF2B5EF4-FFF2-40B4-BE49-F238E27FC236}">
                <a16:creationId xmlns:a16="http://schemas.microsoft.com/office/drawing/2014/main" id="{F5793312-EA22-7E94-FD7F-4814CB71A85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090265" y="6236955"/>
            <a:ext cx="908037" cy="491460"/>
          </a:xfrm>
          <a:prstGeom prst="rect">
            <a:avLst/>
          </a:prstGeom>
        </p:spPr>
      </p:pic>
    </p:spTree>
    <p:extLst>
      <p:ext uri="{BB962C8B-B14F-4D97-AF65-F5344CB8AC3E}">
        <p14:creationId xmlns:p14="http://schemas.microsoft.com/office/powerpoint/2010/main" val="1955536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8896-65E3-5FAF-A8AD-042B9F9CA6A9}"/>
              </a:ext>
            </a:extLst>
          </p:cNvPr>
          <p:cNvSpPr>
            <a:spLocks noGrp="1"/>
          </p:cNvSpPr>
          <p:nvPr>
            <p:ph type="title"/>
          </p:nvPr>
        </p:nvSpPr>
        <p:spPr/>
        <p:txBody>
          <a:bodyPr/>
          <a:lstStyle/>
          <a:p>
            <a:r>
              <a:rPr lang="en-US" dirty="0"/>
              <a:t>User Study Design</a:t>
            </a:r>
            <a:endParaRPr lang="en-NL" dirty="0"/>
          </a:p>
        </p:txBody>
      </p:sp>
      <p:sp>
        <p:nvSpPr>
          <p:cNvPr id="3" name="Content Placeholder 2">
            <a:extLst>
              <a:ext uri="{FF2B5EF4-FFF2-40B4-BE49-F238E27FC236}">
                <a16:creationId xmlns:a16="http://schemas.microsoft.com/office/drawing/2014/main" id="{9A54E81E-93ED-1F6C-6DA8-EF2823ADBAE0}"/>
              </a:ext>
            </a:extLst>
          </p:cNvPr>
          <p:cNvSpPr>
            <a:spLocks noGrp="1"/>
          </p:cNvSpPr>
          <p:nvPr>
            <p:ph idx="1"/>
          </p:nvPr>
        </p:nvSpPr>
        <p:spPr>
          <a:xfrm>
            <a:off x="838200" y="2016369"/>
            <a:ext cx="11353800" cy="5028102"/>
          </a:xfrm>
        </p:spPr>
        <p:txBody>
          <a:bodyPr/>
          <a:lstStyle/>
          <a:p>
            <a:r>
              <a:rPr lang="en-US" sz="3200" dirty="0"/>
              <a:t>Decision / Questions</a:t>
            </a:r>
          </a:p>
          <a:p>
            <a:r>
              <a:rPr lang="en-US" sz="3200" dirty="0"/>
              <a:t>Cases</a:t>
            </a:r>
          </a:p>
          <a:p>
            <a:r>
              <a:rPr lang="en-US" sz="3200" dirty="0"/>
              <a:t>Uncertainty Visualization</a:t>
            </a:r>
          </a:p>
          <a:p>
            <a:r>
              <a:rPr lang="en-US" sz="3200" dirty="0"/>
              <a:t>Online interactive questionnaire</a:t>
            </a:r>
          </a:p>
          <a:p>
            <a:pPr marL="0" indent="0">
              <a:buNone/>
            </a:pPr>
            <a:r>
              <a:rPr lang="en-US" sz="3200" dirty="0"/>
              <a:t>   Distributed neurosurgeons in the Netherlands (15 participants)</a:t>
            </a:r>
          </a:p>
          <a:p>
            <a:pPr marL="0" indent="0">
              <a:buNone/>
            </a:pPr>
            <a:endParaRPr lang="en-US" dirty="0"/>
          </a:p>
          <a:p>
            <a:pPr marL="0" indent="0">
              <a:buNone/>
            </a:pPr>
            <a:r>
              <a:rPr lang="en-US" dirty="0"/>
              <a:t> </a:t>
            </a:r>
            <a:endParaRPr lang="en-NL" dirty="0"/>
          </a:p>
        </p:txBody>
      </p:sp>
      <p:sp>
        <p:nvSpPr>
          <p:cNvPr id="4" name="Slide Number Placeholder 3">
            <a:extLst>
              <a:ext uri="{FF2B5EF4-FFF2-40B4-BE49-F238E27FC236}">
                <a16:creationId xmlns:a16="http://schemas.microsoft.com/office/drawing/2014/main" id="{AC779529-5300-7C85-726F-8BC52A86C894}"/>
              </a:ext>
            </a:extLst>
          </p:cNvPr>
          <p:cNvSpPr>
            <a:spLocks noGrp="1"/>
          </p:cNvSpPr>
          <p:nvPr>
            <p:ph type="sldNum" sz="quarter" idx="12"/>
          </p:nvPr>
        </p:nvSpPr>
        <p:spPr/>
        <p:txBody>
          <a:bodyPr/>
          <a:lstStyle/>
          <a:p>
            <a:fld id="{B2C3C63D-9CCB-4F0A-B372-F491D50C3F4A}" type="slidenum">
              <a:rPr lang="en-US" smtClean="0"/>
              <a:t>10</a:t>
            </a:fld>
            <a:endParaRPr lang="en-US"/>
          </a:p>
        </p:txBody>
      </p:sp>
    </p:spTree>
    <p:extLst>
      <p:ext uri="{BB962C8B-B14F-4D97-AF65-F5344CB8AC3E}">
        <p14:creationId xmlns:p14="http://schemas.microsoft.com/office/powerpoint/2010/main" val="428333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14A1-F404-BEC4-1D64-C62D3BDAF5BA}"/>
              </a:ext>
            </a:extLst>
          </p:cNvPr>
          <p:cNvSpPr>
            <a:spLocks noGrp="1"/>
          </p:cNvSpPr>
          <p:nvPr>
            <p:ph type="title"/>
          </p:nvPr>
        </p:nvSpPr>
        <p:spPr>
          <a:xfrm>
            <a:off x="295275" y="195262"/>
            <a:ext cx="10515600" cy="1325563"/>
          </a:xfrm>
        </p:spPr>
        <p:txBody>
          <a:bodyPr>
            <a:normAutofit/>
          </a:bodyPr>
          <a:lstStyle/>
          <a:p>
            <a:pPr marL="0" indent="0">
              <a:lnSpc>
                <a:spcPct val="120000"/>
              </a:lnSpc>
              <a:buNone/>
            </a:pPr>
            <a:r>
              <a:rPr lang="en-US" sz="3600" dirty="0"/>
              <a:t>Intraoperative Neuromonitoring</a:t>
            </a:r>
          </a:p>
        </p:txBody>
      </p:sp>
      <p:sp>
        <p:nvSpPr>
          <p:cNvPr id="3" name="Content Placeholder 2">
            <a:extLst>
              <a:ext uri="{FF2B5EF4-FFF2-40B4-BE49-F238E27FC236}">
                <a16:creationId xmlns:a16="http://schemas.microsoft.com/office/drawing/2014/main" id="{1B92DACD-B3CC-484C-C0F3-079800A4BBD4}"/>
              </a:ext>
            </a:extLst>
          </p:cNvPr>
          <p:cNvSpPr>
            <a:spLocks noGrp="1"/>
          </p:cNvSpPr>
          <p:nvPr>
            <p:ph idx="1"/>
          </p:nvPr>
        </p:nvSpPr>
        <p:spPr>
          <a:xfrm>
            <a:off x="295274" y="1520825"/>
            <a:ext cx="6410325" cy="4450299"/>
          </a:xfrm>
        </p:spPr>
        <p:txBody>
          <a:bodyPr>
            <a:normAutofit/>
          </a:bodyPr>
          <a:lstStyle/>
          <a:p>
            <a:pPr marL="0" indent="0">
              <a:lnSpc>
                <a:spcPct val="120000"/>
              </a:lnSpc>
              <a:buNone/>
            </a:pPr>
            <a:endParaRPr lang="en-US" dirty="0"/>
          </a:p>
          <a:p>
            <a:pPr>
              <a:lnSpc>
                <a:spcPct val="120000"/>
              </a:lnSpc>
            </a:pPr>
            <a:r>
              <a:rPr lang="en-US" dirty="0"/>
              <a:t>Keeps the patient awake</a:t>
            </a:r>
          </a:p>
          <a:p>
            <a:pPr>
              <a:lnSpc>
                <a:spcPct val="120000"/>
              </a:lnSpc>
            </a:pPr>
            <a:r>
              <a:rPr lang="en-US" dirty="0"/>
              <a:t>Electrical stimulation while performing tasks to identify structures</a:t>
            </a:r>
          </a:p>
          <a:p>
            <a:pPr>
              <a:lnSpc>
                <a:spcPct val="120000"/>
              </a:lnSpc>
            </a:pPr>
            <a:endParaRPr lang="en-US" dirty="0"/>
          </a:p>
          <a:p>
            <a:pPr>
              <a:lnSpc>
                <a:spcPct val="120000"/>
              </a:lnSpc>
            </a:pPr>
            <a:r>
              <a:rPr lang="en-US" dirty="0"/>
              <a:t>Long and invasive procedure </a:t>
            </a:r>
            <a:br>
              <a:rPr lang="en-US" dirty="0"/>
            </a:br>
            <a:endParaRPr lang="en-NL" dirty="0"/>
          </a:p>
        </p:txBody>
      </p:sp>
      <p:sp>
        <p:nvSpPr>
          <p:cNvPr id="5" name="Slide Number Placeholder 4">
            <a:extLst>
              <a:ext uri="{FF2B5EF4-FFF2-40B4-BE49-F238E27FC236}">
                <a16:creationId xmlns:a16="http://schemas.microsoft.com/office/drawing/2014/main" id="{6C812001-2DB1-E6AE-AA9B-5A4F4DD97827}"/>
              </a:ext>
            </a:extLst>
          </p:cNvPr>
          <p:cNvSpPr>
            <a:spLocks noGrp="1"/>
          </p:cNvSpPr>
          <p:nvPr>
            <p:ph type="sldNum" sz="quarter" idx="12"/>
          </p:nvPr>
        </p:nvSpPr>
        <p:spPr/>
        <p:txBody>
          <a:bodyPr/>
          <a:lstStyle/>
          <a:p>
            <a:fld id="{B2C3C63D-9CCB-4F0A-B372-F491D50C3F4A}" type="slidenum">
              <a:rPr lang="en-US" smtClean="0"/>
              <a:t>11</a:t>
            </a:fld>
            <a:endParaRPr lang="en-US"/>
          </a:p>
        </p:txBody>
      </p:sp>
      <p:pic>
        <p:nvPicPr>
          <p:cNvPr id="6" name="Picture 5" descr="A close-up of a human brain&#10;&#10;AI-generated content may be incorrect.">
            <a:extLst>
              <a:ext uri="{FF2B5EF4-FFF2-40B4-BE49-F238E27FC236}">
                <a16:creationId xmlns:a16="http://schemas.microsoft.com/office/drawing/2014/main" id="{EEF934C3-CF39-6530-8542-257D39E9D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224" y="571443"/>
            <a:ext cx="4649747" cy="2615483"/>
          </a:xfrm>
          <a:prstGeom prst="rect">
            <a:avLst/>
          </a:prstGeom>
        </p:spPr>
      </p:pic>
      <p:pic>
        <p:nvPicPr>
          <p:cNvPr id="10" name="Picture 9" descr="A group of people in scrubs playing a cello&#10;&#10;AI-generated content may be incorrect.">
            <a:extLst>
              <a:ext uri="{FF2B5EF4-FFF2-40B4-BE49-F238E27FC236}">
                <a16:creationId xmlns:a16="http://schemas.microsoft.com/office/drawing/2014/main" id="{6D51D480-1E1A-0EF8-6736-58AAE35EC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225" y="3646431"/>
            <a:ext cx="4649747" cy="2615483"/>
          </a:xfrm>
          <a:prstGeom prst="rect">
            <a:avLst/>
          </a:prstGeom>
        </p:spPr>
      </p:pic>
      <p:sp>
        <p:nvSpPr>
          <p:cNvPr id="12" name="TextBox 11">
            <a:extLst>
              <a:ext uri="{FF2B5EF4-FFF2-40B4-BE49-F238E27FC236}">
                <a16:creationId xmlns:a16="http://schemas.microsoft.com/office/drawing/2014/main" id="{F895DFD6-BDAF-99E6-07C4-AA7DF84BF750}"/>
              </a:ext>
            </a:extLst>
          </p:cNvPr>
          <p:cNvSpPr txBox="1"/>
          <p:nvPr/>
        </p:nvSpPr>
        <p:spPr>
          <a:xfrm>
            <a:off x="6822830" y="6310597"/>
            <a:ext cx="5081954" cy="523220"/>
          </a:xfrm>
          <a:prstGeom prst="rect">
            <a:avLst/>
          </a:prstGeom>
          <a:noFill/>
        </p:spPr>
        <p:txBody>
          <a:bodyPr wrap="square">
            <a:spAutoFit/>
          </a:bodyPr>
          <a:lstStyle/>
          <a:p>
            <a:r>
              <a:rPr lang="en-NL" sz="1400" dirty="0"/>
              <a:t>https://neurochirurgie.insel.ch/en/diseases-specialities/intraoperative-neuromonitoring</a:t>
            </a:r>
          </a:p>
        </p:txBody>
      </p:sp>
    </p:spTree>
    <p:extLst>
      <p:ext uri="{BB962C8B-B14F-4D97-AF65-F5344CB8AC3E}">
        <p14:creationId xmlns:p14="http://schemas.microsoft.com/office/powerpoint/2010/main" val="345082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8BAF-479B-7328-CF2C-9CAF2E036FF4}"/>
              </a:ext>
            </a:extLst>
          </p:cNvPr>
          <p:cNvSpPr>
            <a:spLocks noGrp="1"/>
          </p:cNvSpPr>
          <p:nvPr>
            <p:ph type="title"/>
          </p:nvPr>
        </p:nvSpPr>
        <p:spPr/>
        <p:txBody>
          <a:bodyPr/>
          <a:lstStyle/>
          <a:p>
            <a:r>
              <a:rPr lang="en-US" dirty="0"/>
              <a:t>Decision/Questions</a:t>
            </a:r>
            <a:endParaRPr lang="en-NL" dirty="0"/>
          </a:p>
        </p:txBody>
      </p:sp>
      <p:sp>
        <p:nvSpPr>
          <p:cNvPr id="5" name="Slide Number Placeholder 4">
            <a:extLst>
              <a:ext uri="{FF2B5EF4-FFF2-40B4-BE49-F238E27FC236}">
                <a16:creationId xmlns:a16="http://schemas.microsoft.com/office/drawing/2014/main" id="{819ED917-56BF-E250-2D77-4CCA9D402908}"/>
              </a:ext>
            </a:extLst>
          </p:cNvPr>
          <p:cNvSpPr>
            <a:spLocks noGrp="1"/>
          </p:cNvSpPr>
          <p:nvPr>
            <p:ph type="sldNum" sz="quarter" idx="12"/>
          </p:nvPr>
        </p:nvSpPr>
        <p:spPr/>
        <p:txBody>
          <a:bodyPr/>
          <a:lstStyle/>
          <a:p>
            <a:fld id="{B2C3C63D-9CCB-4F0A-B372-F491D50C3F4A}" type="slidenum">
              <a:rPr lang="en-US" smtClean="0"/>
              <a:t>12</a:t>
            </a:fld>
            <a:endParaRPr lang="en-US"/>
          </a:p>
        </p:txBody>
      </p:sp>
      <p:sp>
        <p:nvSpPr>
          <p:cNvPr id="7" name="TextBox 6">
            <a:extLst>
              <a:ext uri="{FF2B5EF4-FFF2-40B4-BE49-F238E27FC236}">
                <a16:creationId xmlns:a16="http://schemas.microsoft.com/office/drawing/2014/main" id="{400425D6-556E-BD0D-E8E6-7869A33413E3}"/>
              </a:ext>
            </a:extLst>
          </p:cNvPr>
          <p:cNvSpPr txBox="1"/>
          <p:nvPr/>
        </p:nvSpPr>
        <p:spPr>
          <a:xfrm>
            <a:off x="668215" y="2370622"/>
            <a:ext cx="8652315" cy="1200329"/>
          </a:xfrm>
          <a:prstGeom prst="rect">
            <a:avLst/>
          </a:prstGeom>
          <a:noFill/>
        </p:spPr>
        <p:txBody>
          <a:bodyPr wrap="square">
            <a:spAutoFit/>
          </a:bodyPr>
          <a:lstStyle/>
          <a:p>
            <a:r>
              <a:rPr lang="en-US" sz="2400" b="1" dirty="0"/>
              <a:t>Q1: </a:t>
            </a:r>
            <a:r>
              <a:rPr lang="en-US" sz="2400" dirty="0"/>
              <a:t>Based on this visualization, will you recommend using Intraoperative Neurophysiological Monitoring (IONM) during the surgical procedure?</a:t>
            </a:r>
            <a:endParaRPr lang="en-NL" sz="2400" dirty="0"/>
          </a:p>
        </p:txBody>
      </p:sp>
      <p:sp>
        <p:nvSpPr>
          <p:cNvPr id="9" name="TextBox 8">
            <a:extLst>
              <a:ext uri="{FF2B5EF4-FFF2-40B4-BE49-F238E27FC236}">
                <a16:creationId xmlns:a16="http://schemas.microsoft.com/office/drawing/2014/main" id="{60F32159-B477-EC1E-1D7C-E0AA57F12E74}"/>
              </a:ext>
            </a:extLst>
          </p:cNvPr>
          <p:cNvSpPr txBox="1"/>
          <p:nvPr/>
        </p:nvSpPr>
        <p:spPr>
          <a:xfrm>
            <a:off x="668215" y="3750235"/>
            <a:ext cx="8148222" cy="1200329"/>
          </a:xfrm>
          <a:prstGeom prst="rect">
            <a:avLst/>
          </a:prstGeom>
          <a:noFill/>
        </p:spPr>
        <p:txBody>
          <a:bodyPr wrap="square">
            <a:spAutoFit/>
          </a:bodyPr>
          <a:lstStyle/>
          <a:p>
            <a:r>
              <a:rPr lang="en-US" sz="2400" b="1" dirty="0"/>
              <a:t>Q2: </a:t>
            </a:r>
            <a:r>
              <a:rPr lang="en-US" sz="2400" dirty="0"/>
              <a:t>Would you like to comment on your decision? You may want to comment, for instance, what arguments led you to this decision</a:t>
            </a:r>
            <a:endParaRPr lang="en-NL" sz="2400" dirty="0"/>
          </a:p>
        </p:txBody>
      </p:sp>
      <p:sp>
        <p:nvSpPr>
          <p:cNvPr id="11" name="TextBox 10">
            <a:extLst>
              <a:ext uri="{FF2B5EF4-FFF2-40B4-BE49-F238E27FC236}">
                <a16:creationId xmlns:a16="http://schemas.microsoft.com/office/drawing/2014/main" id="{27B9E419-7791-0BE3-96A4-E4860ECA155B}"/>
              </a:ext>
            </a:extLst>
          </p:cNvPr>
          <p:cNvSpPr txBox="1"/>
          <p:nvPr/>
        </p:nvSpPr>
        <p:spPr>
          <a:xfrm>
            <a:off x="668215" y="5129849"/>
            <a:ext cx="6449060" cy="461665"/>
          </a:xfrm>
          <a:prstGeom prst="rect">
            <a:avLst/>
          </a:prstGeom>
          <a:noFill/>
        </p:spPr>
        <p:txBody>
          <a:bodyPr wrap="square">
            <a:spAutoFit/>
          </a:bodyPr>
          <a:lstStyle/>
          <a:p>
            <a:r>
              <a:rPr lang="en-US" sz="2400" b="1" dirty="0"/>
              <a:t>Q3: </a:t>
            </a:r>
            <a:r>
              <a:rPr lang="en-US" sz="2400" dirty="0"/>
              <a:t>How Confident are you about the decision?</a:t>
            </a:r>
            <a:endParaRPr lang="en-NL" sz="2400" dirty="0"/>
          </a:p>
        </p:txBody>
      </p:sp>
      <p:sp>
        <p:nvSpPr>
          <p:cNvPr id="14" name="Right Brace 13">
            <a:extLst>
              <a:ext uri="{FF2B5EF4-FFF2-40B4-BE49-F238E27FC236}">
                <a16:creationId xmlns:a16="http://schemas.microsoft.com/office/drawing/2014/main" id="{1C9991CE-DBB0-538B-6756-DDEA561E0A42}"/>
              </a:ext>
            </a:extLst>
          </p:cNvPr>
          <p:cNvSpPr/>
          <p:nvPr/>
        </p:nvSpPr>
        <p:spPr>
          <a:xfrm>
            <a:off x="9339238" y="2370622"/>
            <a:ext cx="386080" cy="2412389"/>
          </a:xfrm>
          <a:prstGeom prst="righ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Right Brace 14">
            <a:extLst>
              <a:ext uri="{FF2B5EF4-FFF2-40B4-BE49-F238E27FC236}">
                <a16:creationId xmlns:a16="http://schemas.microsoft.com/office/drawing/2014/main" id="{E7FE3317-D976-2CCD-F0B0-DB7AFDE65CD6}"/>
              </a:ext>
            </a:extLst>
          </p:cNvPr>
          <p:cNvSpPr/>
          <p:nvPr/>
        </p:nvSpPr>
        <p:spPr>
          <a:xfrm>
            <a:off x="9382174" y="4990951"/>
            <a:ext cx="386080" cy="518019"/>
          </a:xfrm>
          <a:prstGeom prst="rightBrace">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6" name="TextBox 15">
            <a:extLst>
              <a:ext uri="{FF2B5EF4-FFF2-40B4-BE49-F238E27FC236}">
                <a16:creationId xmlns:a16="http://schemas.microsoft.com/office/drawing/2014/main" id="{0225C267-6397-B7A7-7C3D-0FA3FBF86820}"/>
              </a:ext>
            </a:extLst>
          </p:cNvPr>
          <p:cNvSpPr txBox="1"/>
          <p:nvPr/>
        </p:nvSpPr>
        <p:spPr>
          <a:xfrm>
            <a:off x="9908069" y="3372037"/>
            <a:ext cx="1228221" cy="461665"/>
          </a:xfrm>
          <a:prstGeom prst="rect">
            <a:avLst/>
          </a:prstGeom>
          <a:noFill/>
        </p:spPr>
        <p:txBody>
          <a:bodyPr wrap="none" rtlCol="0">
            <a:spAutoFit/>
          </a:bodyPr>
          <a:lstStyle/>
          <a:p>
            <a:r>
              <a:rPr lang="en-US" sz="2400" dirty="0"/>
              <a:t>H1 &amp; H2</a:t>
            </a:r>
            <a:endParaRPr lang="en-NL" sz="2400" dirty="0"/>
          </a:p>
        </p:txBody>
      </p:sp>
      <p:sp>
        <p:nvSpPr>
          <p:cNvPr id="17" name="TextBox 16">
            <a:extLst>
              <a:ext uri="{FF2B5EF4-FFF2-40B4-BE49-F238E27FC236}">
                <a16:creationId xmlns:a16="http://schemas.microsoft.com/office/drawing/2014/main" id="{F7222E11-3F93-2B45-2A57-893A98405916}"/>
              </a:ext>
            </a:extLst>
          </p:cNvPr>
          <p:cNvSpPr txBox="1"/>
          <p:nvPr/>
        </p:nvSpPr>
        <p:spPr>
          <a:xfrm>
            <a:off x="9908069" y="5029758"/>
            <a:ext cx="532518" cy="461665"/>
          </a:xfrm>
          <a:prstGeom prst="rect">
            <a:avLst/>
          </a:prstGeom>
          <a:noFill/>
        </p:spPr>
        <p:txBody>
          <a:bodyPr wrap="none" rtlCol="0">
            <a:spAutoFit/>
          </a:bodyPr>
          <a:lstStyle/>
          <a:p>
            <a:r>
              <a:rPr lang="en-US" sz="2400" dirty="0"/>
              <a:t>H3</a:t>
            </a:r>
            <a:endParaRPr lang="en-NL" sz="2400" dirty="0"/>
          </a:p>
        </p:txBody>
      </p:sp>
    </p:spTree>
    <p:extLst>
      <p:ext uri="{BB962C8B-B14F-4D97-AF65-F5344CB8AC3E}">
        <p14:creationId xmlns:p14="http://schemas.microsoft.com/office/powerpoint/2010/main" val="3699624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602C-7643-D2EA-EAF8-BB219966CD8F}"/>
              </a:ext>
            </a:extLst>
          </p:cNvPr>
          <p:cNvSpPr>
            <a:spLocks noGrp="1"/>
          </p:cNvSpPr>
          <p:nvPr>
            <p:ph type="title"/>
          </p:nvPr>
        </p:nvSpPr>
        <p:spPr>
          <a:xfrm>
            <a:off x="838200" y="113079"/>
            <a:ext cx="10515600" cy="1325563"/>
          </a:xfrm>
        </p:spPr>
        <p:txBody>
          <a:bodyPr/>
          <a:lstStyle/>
          <a:p>
            <a:r>
              <a:rPr lang="en-US" dirty="0"/>
              <a:t>Cases and Uncertainty Visualization</a:t>
            </a:r>
            <a:endParaRPr lang="en-NL" dirty="0"/>
          </a:p>
        </p:txBody>
      </p:sp>
      <p:sp>
        <p:nvSpPr>
          <p:cNvPr id="4" name="Slide Number Placeholder 3">
            <a:extLst>
              <a:ext uri="{FF2B5EF4-FFF2-40B4-BE49-F238E27FC236}">
                <a16:creationId xmlns:a16="http://schemas.microsoft.com/office/drawing/2014/main" id="{96F91145-2C10-518E-CAC0-3966CCDCCE7A}"/>
              </a:ext>
            </a:extLst>
          </p:cNvPr>
          <p:cNvSpPr>
            <a:spLocks noGrp="1"/>
          </p:cNvSpPr>
          <p:nvPr>
            <p:ph type="sldNum" sz="quarter" idx="12"/>
          </p:nvPr>
        </p:nvSpPr>
        <p:spPr/>
        <p:txBody>
          <a:bodyPr/>
          <a:lstStyle/>
          <a:p>
            <a:fld id="{B2C3C63D-9CCB-4F0A-B372-F491D50C3F4A}" type="slidenum">
              <a:rPr lang="en-US" smtClean="0"/>
              <a:t>13</a:t>
            </a:fld>
            <a:endParaRPr lang="en-US"/>
          </a:p>
        </p:txBody>
      </p:sp>
      <p:sp>
        <p:nvSpPr>
          <p:cNvPr id="6" name="Rectangle 2">
            <a:extLst>
              <a:ext uri="{FF2B5EF4-FFF2-40B4-BE49-F238E27FC236}">
                <a16:creationId xmlns:a16="http://schemas.microsoft.com/office/drawing/2014/main" id="{9764ABB5-921A-2B69-7098-03EF4C3A10E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026" name="Picture 2">
            <a:extLst>
              <a:ext uri="{FF2B5EF4-FFF2-40B4-BE49-F238E27FC236}">
                <a16:creationId xmlns:a16="http://schemas.microsoft.com/office/drawing/2014/main" id="{769D9BE1-A92A-0FD3-E1BC-07AE8C74EC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21" t="4860" r="13636" b="29764"/>
          <a:stretch/>
        </p:blipFill>
        <p:spPr bwMode="auto">
          <a:xfrm>
            <a:off x="3658264" y="1791166"/>
            <a:ext cx="2182851"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3C1530C-26AD-C9EF-2B0B-8C0F9C3CD9D4}"/>
              </a:ext>
            </a:extLst>
          </p:cNvPr>
          <p:cNvPicPr>
            <a:picLocks noChangeAspect="1"/>
          </p:cNvPicPr>
          <p:nvPr/>
        </p:nvPicPr>
        <p:blipFill rotWithShape="1">
          <a:blip r:embed="rId4">
            <a:extLst>
              <a:ext uri="{28A0092B-C50C-407E-A947-70E740481C1C}">
                <a14:useLocalDpi xmlns:a14="http://schemas.microsoft.com/office/drawing/2010/main" val="0"/>
              </a:ext>
            </a:extLst>
          </a:blip>
          <a:srcRect l="18420" t="8712" r="17224" b="40342"/>
          <a:stretch/>
        </p:blipFill>
        <p:spPr bwMode="auto">
          <a:xfrm>
            <a:off x="721055" y="1791166"/>
            <a:ext cx="2320291" cy="1933575"/>
          </a:xfrm>
          <a:prstGeom prst="rect">
            <a:avLst/>
          </a:prstGeom>
          <a:noFill/>
          <a:ln>
            <a:noFill/>
          </a:ln>
        </p:spPr>
      </p:pic>
      <p:pic>
        <p:nvPicPr>
          <p:cNvPr id="7" name="Picture 6">
            <a:extLst>
              <a:ext uri="{FF2B5EF4-FFF2-40B4-BE49-F238E27FC236}">
                <a16:creationId xmlns:a16="http://schemas.microsoft.com/office/drawing/2014/main" id="{036CAC71-FDD7-D9B7-0068-ABDB9A5E1803}"/>
              </a:ext>
            </a:extLst>
          </p:cNvPr>
          <p:cNvPicPr>
            <a:picLocks noChangeAspect="1"/>
          </p:cNvPicPr>
          <p:nvPr/>
        </p:nvPicPr>
        <p:blipFill rotWithShape="1">
          <a:blip r:embed="rId5">
            <a:extLst>
              <a:ext uri="{28A0092B-C50C-407E-A947-70E740481C1C}">
                <a14:useLocalDpi xmlns:a14="http://schemas.microsoft.com/office/drawing/2010/main" val="0"/>
              </a:ext>
            </a:extLst>
          </a:blip>
          <a:srcRect l="16518" t="6047" r="13616" b="36285"/>
          <a:stretch/>
        </p:blipFill>
        <p:spPr bwMode="auto">
          <a:xfrm>
            <a:off x="9340235" y="1791166"/>
            <a:ext cx="2266700" cy="1933575"/>
          </a:xfrm>
          <a:prstGeom prst="rect">
            <a:avLst/>
          </a:prstGeom>
          <a:noFill/>
          <a:ln>
            <a:noFill/>
          </a:ln>
        </p:spPr>
      </p:pic>
      <p:pic>
        <p:nvPicPr>
          <p:cNvPr id="8" name="Picture 7">
            <a:extLst>
              <a:ext uri="{FF2B5EF4-FFF2-40B4-BE49-F238E27FC236}">
                <a16:creationId xmlns:a16="http://schemas.microsoft.com/office/drawing/2014/main" id="{B3E3F5BA-D693-FB8D-22EE-66D042765BDD}"/>
              </a:ext>
            </a:extLst>
          </p:cNvPr>
          <p:cNvPicPr>
            <a:picLocks noChangeAspect="1"/>
          </p:cNvPicPr>
          <p:nvPr/>
        </p:nvPicPr>
        <p:blipFill rotWithShape="1">
          <a:blip r:embed="rId6">
            <a:extLst>
              <a:ext uri="{28A0092B-C50C-407E-A947-70E740481C1C}">
                <a14:useLocalDpi xmlns:a14="http://schemas.microsoft.com/office/drawing/2010/main" val="0"/>
              </a:ext>
            </a:extLst>
          </a:blip>
          <a:srcRect l="17856" t="7213" r="12278" b="35821"/>
          <a:stretch/>
        </p:blipFill>
        <p:spPr bwMode="auto">
          <a:xfrm>
            <a:off x="6458033" y="1791166"/>
            <a:ext cx="2265285" cy="1933575"/>
          </a:xfrm>
          <a:prstGeom prst="rect">
            <a:avLst/>
          </a:prstGeom>
          <a:noFill/>
          <a:ln>
            <a:noFill/>
          </a:ln>
        </p:spPr>
      </p:pic>
      <p:grpSp>
        <p:nvGrpSpPr>
          <p:cNvPr id="22" name="Group 21">
            <a:extLst>
              <a:ext uri="{FF2B5EF4-FFF2-40B4-BE49-F238E27FC236}">
                <a16:creationId xmlns:a16="http://schemas.microsoft.com/office/drawing/2014/main" id="{2A4FD4AD-C152-CADE-F0F8-FE9D6C7F9673}"/>
              </a:ext>
            </a:extLst>
          </p:cNvPr>
          <p:cNvGrpSpPr/>
          <p:nvPr/>
        </p:nvGrpSpPr>
        <p:grpSpPr>
          <a:xfrm>
            <a:off x="325399" y="4983704"/>
            <a:ext cx="2946229" cy="1292423"/>
            <a:chOff x="345610" y="5049640"/>
            <a:chExt cx="2946229" cy="1292423"/>
          </a:xfrm>
        </p:grpSpPr>
        <p:pic>
          <p:nvPicPr>
            <p:cNvPr id="13" name="Picture 12">
              <a:extLst>
                <a:ext uri="{FF2B5EF4-FFF2-40B4-BE49-F238E27FC236}">
                  <a16:creationId xmlns:a16="http://schemas.microsoft.com/office/drawing/2014/main" id="{6772EC31-86AB-761C-EE60-E2A79595E01F}"/>
                </a:ext>
              </a:extLst>
            </p:cNvPr>
            <p:cNvPicPr>
              <a:picLocks noChangeAspect="1"/>
            </p:cNvPicPr>
            <p:nvPr/>
          </p:nvPicPr>
          <p:blipFill rotWithShape="1">
            <a:blip r:embed="rId7"/>
            <a:srcRect t="3000" b="19248"/>
            <a:stretch/>
          </p:blipFill>
          <p:spPr>
            <a:xfrm>
              <a:off x="345610" y="5050773"/>
              <a:ext cx="1543814" cy="1291290"/>
            </a:xfrm>
            <a:prstGeom prst="rect">
              <a:avLst/>
            </a:prstGeom>
          </p:spPr>
        </p:pic>
        <p:pic>
          <p:nvPicPr>
            <p:cNvPr id="14" name="Picture 13">
              <a:extLst>
                <a:ext uri="{FF2B5EF4-FFF2-40B4-BE49-F238E27FC236}">
                  <a16:creationId xmlns:a16="http://schemas.microsoft.com/office/drawing/2014/main" id="{A4A4ABF4-E2A5-D0C3-2B34-769C1A2589E7}"/>
                </a:ext>
              </a:extLst>
            </p:cNvPr>
            <p:cNvPicPr>
              <a:picLocks noChangeAspect="1"/>
            </p:cNvPicPr>
            <p:nvPr/>
          </p:nvPicPr>
          <p:blipFill rotWithShape="1">
            <a:blip r:embed="rId8"/>
            <a:srcRect b="19843"/>
            <a:stretch/>
          </p:blipFill>
          <p:spPr>
            <a:xfrm>
              <a:off x="1883324" y="5049640"/>
              <a:ext cx="1408515" cy="1291947"/>
            </a:xfrm>
            <a:prstGeom prst="rect">
              <a:avLst/>
            </a:prstGeom>
          </p:spPr>
        </p:pic>
      </p:grpSp>
      <p:sp>
        <p:nvSpPr>
          <p:cNvPr id="15" name="TextBox 14">
            <a:extLst>
              <a:ext uri="{FF2B5EF4-FFF2-40B4-BE49-F238E27FC236}">
                <a16:creationId xmlns:a16="http://schemas.microsoft.com/office/drawing/2014/main" id="{FF886946-5F79-AC03-CDD9-EA755A89E87C}"/>
              </a:ext>
            </a:extLst>
          </p:cNvPr>
          <p:cNvSpPr txBox="1"/>
          <p:nvPr/>
        </p:nvSpPr>
        <p:spPr>
          <a:xfrm>
            <a:off x="0" y="4727974"/>
            <a:ext cx="1119723" cy="369332"/>
          </a:xfrm>
          <a:prstGeom prst="rect">
            <a:avLst/>
          </a:prstGeom>
          <a:noFill/>
        </p:spPr>
        <p:txBody>
          <a:bodyPr wrap="square" rtlCol="0">
            <a:spAutoFit/>
          </a:bodyPr>
          <a:lstStyle/>
          <a:p>
            <a:r>
              <a:rPr lang="en-US" b="1" dirty="0">
                <a:solidFill>
                  <a:schemeClr val="bg1"/>
                </a:solidFill>
              </a:rPr>
              <a:t>Patient 1</a:t>
            </a:r>
          </a:p>
        </p:txBody>
      </p:sp>
      <p:grpSp>
        <p:nvGrpSpPr>
          <p:cNvPr id="23" name="Group 22">
            <a:extLst>
              <a:ext uri="{FF2B5EF4-FFF2-40B4-BE49-F238E27FC236}">
                <a16:creationId xmlns:a16="http://schemas.microsoft.com/office/drawing/2014/main" id="{FACD1456-24D6-3818-7D46-0CD2E2E80CB9}"/>
              </a:ext>
            </a:extLst>
          </p:cNvPr>
          <p:cNvGrpSpPr/>
          <p:nvPr/>
        </p:nvGrpSpPr>
        <p:grpSpPr>
          <a:xfrm>
            <a:off x="4680467" y="4981875"/>
            <a:ext cx="3063834" cy="1296080"/>
            <a:chOff x="4609023" y="5044559"/>
            <a:chExt cx="3063834" cy="1296080"/>
          </a:xfrm>
        </p:grpSpPr>
        <p:pic>
          <p:nvPicPr>
            <p:cNvPr id="16" name="Picture 15">
              <a:extLst>
                <a:ext uri="{FF2B5EF4-FFF2-40B4-BE49-F238E27FC236}">
                  <a16:creationId xmlns:a16="http://schemas.microsoft.com/office/drawing/2014/main" id="{58CB5BC9-875B-4A22-C2E7-11F14DBB6EEF}"/>
                </a:ext>
              </a:extLst>
            </p:cNvPr>
            <p:cNvPicPr>
              <a:picLocks noChangeAspect="1"/>
            </p:cNvPicPr>
            <p:nvPr/>
          </p:nvPicPr>
          <p:blipFill>
            <a:blip r:embed="rId9"/>
            <a:stretch>
              <a:fillRect/>
            </a:stretch>
          </p:blipFill>
          <p:spPr>
            <a:xfrm>
              <a:off x="4609023" y="5044559"/>
              <a:ext cx="1585226" cy="1291290"/>
            </a:xfrm>
            <a:prstGeom prst="rect">
              <a:avLst/>
            </a:prstGeom>
          </p:spPr>
        </p:pic>
        <p:pic>
          <p:nvPicPr>
            <p:cNvPr id="17" name="Picture 16">
              <a:extLst>
                <a:ext uri="{FF2B5EF4-FFF2-40B4-BE49-F238E27FC236}">
                  <a16:creationId xmlns:a16="http://schemas.microsoft.com/office/drawing/2014/main" id="{AEA5AB27-4F64-0445-933D-CA0AA8F4103F}"/>
                </a:ext>
              </a:extLst>
            </p:cNvPr>
            <p:cNvPicPr>
              <a:picLocks noChangeAspect="1"/>
            </p:cNvPicPr>
            <p:nvPr/>
          </p:nvPicPr>
          <p:blipFill rotWithShape="1">
            <a:blip r:embed="rId10"/>
            <a:srcRect b="2612"/>
            <a:stretch/>
          </p:blipFill>
          <p:spPr>
            <a:xfrm>
              <a:off x="6194249" y="5044559"/>
              <a:ext cx="1478608" cy="1296080"/>
            </a:xfrm>
            <a:prstGeom prst="rect">
              <a:avLst/>
            </a:prstGeom>
          </p:spPr>
        </p:pic>
      </p:grpSp>
      <p:grpSp>
        <p:nvGrpSpPr>
          <p:cNvPr id="24" name="Group 23">
            <a:extLst>
              <a:ext uri="{FF2B5EF4-FFF2-40B4-BE49-F238E27FC236}">
                <a16:creationId xmlns:a16="http://schemas.microsoft.com/office/drawing/2014/main" id="{1D634A0D-BDCE-ABC6-2CC1-52D299C70D8C}"/>
              </a:ext>
            </a:extLst>
          </p:cNvPr>
          <p:cNvGrpSpPr/>
          <p:nvPr/>
        </p:nvGrpSpPr>
        <p:grpSpPr>
          <a:xfrm>
            <a:off x="9153139" y="4984270"/>
            <a:ext cx="2856088" cy="1291291"/>
            <a:chOff x="9173350" y="5044558"/>
            <a:chExt cx="2856088" cy="1291291"/>
          </a:xfrm>
        </p:grpSpPr>
        <p:pic>
          <p:nvPicPr>
            <p:cNvPr id="19" name="Picture 18">
              <a:extLst>
                <a:ext uri="{FF2B5EF4-FFF2-40B4-BE49-F238E27FC236}">
                  <a16:creationId xmlns:a16="http://schemas.microsoft.com/office/drawing/2014/main" id="{19C4144B-1019-42EC-19EB-19627CBFDE85}"/>
                </a:ext>
              </a:extLst>
            </p:cNvPr>
            <p:cNvPicPr>
              <a:picLocks noChangeAspect="1"/>
            </p:cNvPicPr>
            <p:nvPr/>
          </p:nvPicPr>
          <p:blipFill rotWithShape="1">
            <a:blip r:embed="rId11"/>
            <a:srcRect b="26677"/>
            <a:stretch/>
          </p:blipFill>
          <p:spPr>
            <a:xfrm>
              <a:off x="9173350" y="5044558"/>
              <a:ext cx="1350705" cy="1291291"/>
            </a:xfrm>
            <a:prstGeom prst="rect">
              <a:avLst/>
            </a:prstGeom>
          </p:spPr>
        </p:pic>
        <p:pic>
          <p:nvPicPr>
            <p:cNvPr id="20" name="Picture 19">
              <a:extLst>
                <a:ext uri="{FF2B5EF4-FFF2-40B4-BE49-F238E27FC236}">
                  <a16:creationId xmlns:a16="http://schemas.microsoft.com/office/drawing/2014/main" id="{7535E25A-3FA4-C960-ACCA-836E1DAEC5A2}"/>
                </a:ext>
              </a:extLst>
            </p:cNvPr>
            <p:cNvPicPr>
              <a:picLocks noChangeAspect="1"/>
            </p:cNvPicPr>
            <p:nvPr/>
          </p:nvPicPr>
          <p:blipFill rotWithShape="1">
            <a:blip r:embed="rId12"/>
            <a:srcRect b="26826"/>
            <a:stretch/>
          </p:blipFill>
          <p:spPr>
            <a:xfrm>
              <a:off x="10524055" y="5044558"/>
              <a:ext cx="1505383" cy="1291290"/>
            </a:xfrm>
            <a:prstGeom prst="rect">
              <a:avLst/>
            </a:prstGeom>
          </p:spPr>
        </p:pic>
      </p:grpSp>
      <p:sp>
        <p:nvSpPr>
          <p:cNvPr id="21" name="TextBox 20">
            <a:extLst>
              <a:ext uri="{FF2B5EF4-FFF2-40B4-BE49-F238E27FC236}">
                <a16:creationId xmlns:a16="http://schemas.microsoft.com/office/drawing/2014/main" id="{D6F334DB-5B8F-44D3-A6C4-6A32E3B83A0C}"/>
              </a:ext>
            </a:extLst>
          </p:cNvPr>
          <p:cNvSpPr txBox="1"/>
          <p:nvPr/>
        </p:nvSpPr>
        <p:spPr>
          <a:xfrm>
            <a:off x="6901148" y="4266203"/>
            <a:ext cx="681443" cy="646331"/>
          </a:xfrm>
          <a:prstGeom prst="rect">
            <a:avLst/>
          </a:prstGeom>
          <a:noFill/>
        </p:spPr>
        <p:txBody>
          <a:bodyPr wrap="square" rtlCol="0">
            <a:spAutoFit/>
          </a:bodyPr>
          <a:lstStyle/>
          <a:p>
            <a:r>
              <a:rPr lang="en-US" b="1" dirty="0">
                <a:solidFill>
                  <a:schemeClr val="bg1"/>
                </a:solidFill>
              </a:rPr>
              <a:t>Patient 4</a:t>
            </a:r>
          </a:p>
        </p:txBody>
      </p:sp>
      <p:sp>
        <p:nvSpPr>
          <p:cNvPr id="25" name="TextBox 24">
            <a:extLst>
              <a:ext uri="{FF2B5EF4-FFF2-40B4-BE49-F238E27FC236}">
                <a16:creationId xmlns:a16="http://schemas.microsoft.com/office/drawing/2014/main" id="{FE848676-1C4D-528E-453E-A07D5B2CA1E7}"/>
              </a:ext>
            </a:extLst>
          </p:cNvPr>
          <p:cNvSpPr txBox="1"/>
          <p:nvPr/>
        </p:nvSpPr>
        <p:spPr>
          <a:xfrm>
            <a:off x="244060" y="1291141"/>
            <a:ext cx="1298686" cy="400110"/>
          </a:xfrm>
          <a:prstGeom prst="rect">
            <a:avLst/>
          </a:prstGeom>
          <a:noFill/>
        </p:spPr>
        <p:txBody>
          <a:bodyPr wrap="square" rtlCol="0">
            <a:spAutoFit/>
          </a:bodyPr>
          <a:lstStyle/>
          <a:p>
            <a:r>
              <a:rPr lang="en-US" sz="2000" b="1" dirty="0"/>
              <a:t>Patient 1</a:t>
            </a:r>
            <a:endParaRPr lang="en-NL" sz="2000" b="1" dirty="0"/>
          </a:p>
        </p:txBody>
      </p:sp>
      <p:sp>
        <p:nvSpPr>
          <p:cNvPr id="26" name="TextBox 25">
            <a:extLst>
              <a:ext uri="{FF2B5EF4-FFF2-40B4-BE49-F238E27FC236}">
                <a16:creationId xmlns:a16="http://schemas.microsoft.com/office/drawing/2014/main" id="{A48E801F-F89B-0E18-798A-9BC633FF2ABC}"/>
              </a:ext>
            </a:extLst>
          </p:cNvPr>
          <p:cNvSpPr txBox="1"/>
          <p:nvPr/>
        </p:nvSpPr>
        <p:spPr>
          <a:xfrm>
            <a:off x="246183" y="4478299"/>
            <a:ext cx="1274067" cy="400110"/>
          </a:xfrm>
          <a:prstGeom prst="rect">
            <a:avLst/>
          </a:prstGeom>
          <a:noFill/>
        </p:spPr>
        <p:txBody>
          <a:bodyPr wrap="square" rtlCol="0">
            <a:spAutoFit/>
          </a:bodyPr>
          <a:lstStyle/>
          <a:p>
            <a:r>
              <a:rPr lang="en-US" sz="2000" b="1" dirty="0"/>
              <a:t>Patient 2</a:t>
            </a:r>
            <a:endParaRPr lang="en-NL" sz="2000" b="1" dirty="0"/>
          </a:p>
        </p:txBody>
      </p:sp>
      <p:sp>
        <p:nvSpPr>
          <p:cNvPr id="27" name="TextBox 26">
            <a:extLst>
              <a:ext uri="{FF2B5EF4-FFF2-40B4-BE49-F238E27FC236}">
                <a16:creationId xmlns:a16="http://schemas.microsoft.com/office/drawing/2014/main" id="{144CD919-AF05-7804-0DE0-517CF7E23E24}"/>
              </a:ext>
            </a:extLst>
          </p:cNvPr>
          <p:cNvSpPr txBox="1"/>
          <p:nvPr/>
        </p:nvSpPr>
        <p:spPr>
          <a:xfrm>
            <a:off x="4474614" y="4478299"/>
            <a:ext cx="1274067" cy="400110"/>
          </a:xfrm>
          <a:prstGeom prst="rect">
            <a:avLst/>
          </a:prstGeom>
          <a:noFill/>
        </p:spPr>
        <p:txBody>
          <a:bodyPr wrap="square" rtlCol="0">
            <a:spAutoFit/>
          </a:bodyPr>
          <a:lstStyle/>
          <a:p>
            <a:r>
              <a:rPr lang="en-US" sz="2000" b="1" dirty="0"/>
              <a:t>Patient 3</a:t>
            </a:r>
            <a:endParaRPr lang="en-NL" sz="2000" b="1" dirty="0"/>
          </a:p>
        </p:txBody>
      </p:sp>
      <p:sp>
        <p:nvSpPr>
          <p:cNvPr id="28" name="TextBox 27">
            <a:extLst>
              <a:ext uri="{FF2B5EF4-FFF2-40B4-BE49-F238E27FC236}">
                <a16:creationId xmlns:a16="http://schemas.microsoft.com/office/drawing/2014/main" id="{D68041B4-E21D-C59B-653B-E37D3F0B0FAC}"/>
              </a:ext>
            </a:extLst>
          </p:cNvPr>
          <p:cNvSpPr txBox="1"/>
          <p:nvPr/>
        </p:nvSpPr>
        <p:spPr>
          <a:xfrm>
            <a:off x="8922408" y="4478299"/>
            <a:ext cx="1274067" cy="400110"/>
          </a:xfrm>
          <a:prstGeom prst="rect">
            <a:avLst/>
          </a:prstGeom>
          <a:noFill/>
        </p:spPr>
        <p:txBody>
          <a:bodyPr wrap="square" rtlCol="0">
            <a:spAutoFit/>
          </a:bodyPr>
          <a:lstStyle/>
          <a:p>
            <a:r>
              <a:rPr lang="en-US" sz="2000" b="1" dirty="0"/>
              <a:t>Patient 4</a:t>
            </a:r>
            <a:endParaRPr lang="en-NL" sz="2000" b="1" dirty="0"/>
          </a:p>
        </p:txBody>
      </p:sp>
      <p:sp>
        <p:nvSpPr>
          <p:cNvPr id="29" name="TextBox 28">
            <a:extLst>
              <a:ext uri="{FF2B5EF4-FFF2-40B4-BE49-F238E27FC236}">
                <a16:creationId xmlns:a16="http://schemas.microsoft.com/office/drawing/2014/main" id="{E5E42FC5-7014-766F-9BDC-AE40AAE37B65}"/>
              </a:ext>
            </a:extLst>
          </p:cNvPr>
          <p:cNvSpPr txBox="1"/>
          <p:nvPr/>
        </p:nvSpPr>
        <p:spPr>
          <a:xfrm>
            <a:off x="1062890" y="3696341"/>
            <a:ext cx="1583960" cy="369332"/>
          </a:xfrm>
          <a:prstGeom prst="rect">
            <a:avLst/>
          </a:prstGeom>
          <a:noFill/>
        </p:spPr>
        <p:txBody>
          <a:bodyPr wrap="none" rtlCol="0">
            <a:spAutoFit/>
          </a:bodyPr>
          <a:lstStyle/>
          <a:p>
            <a:r>
              <a:rPr lang="en-US" dirty="0"/>
              <a:t>No uncertainty</a:t>
            </a:r>
            <a:endParaRPr lang="en-NL" dirty="0"/>
          </a:p>
        </p:txBody>
      </p:sp>
      <p:sp>
        <p:nvSpPr>
          <p:cNvPr id="30" name="TextBox 29">
            <a:extLst>
              <a:ext uri="{FF2B5EF4-FFF2-40B4-BE49-F238E27FC236}">
                <a16:creationId xmlns:a16="http://schemas.microsoft.com/office/drawing/2014/main" id="{431EAE49-8E0E-8983-0FD3-520FA233CB25}"/>
              </a:ext>
            </a:extLst>
          </p:cNvPr>
          <p:cNvSpPr txBox="1"/>
          <p:nvPr/>
        </p:nvSpPr>
        <p:spPr>
          <a:xfrm>
            <a:off x="4142045" y="3696341"/>
            <a:ext cx="1345753" cy="369332"/>
          </a:xfrm>
          <a:prstGeom prst="rect">
            <a:avLst/>
          </a:prstGeom>
          <a:noFill/>
        </p:spPr>
        <p:txBody>
          <a:bodyPr wrap="none" rtlCol="0">
            <a:spAutoFit/>
          </a:bodyPr>
          <a:lstStyle/>
          <a:p>
            <a:r>
              <a:rPr lang="en-US" dirty="0"/>
              <a:t>25% interval</a:t>
            </a:r>
            <a:endParaRPr lang="en-NL" dirty="0"/>
          </a:p>
        </p:txBody>
      </p:sp>
      <p:sp>
        <p:nvSpPr>
          <p:cNvPr id="31" name="TextBox 30">
            <a:extLst>
              <a:ext uri="{FF2B5EF4-FFF2-40B4-BE49-F238E27FC236}">
                <a16:creationId xmlns:a16="http://schemas.microsoft.com/office/drawing/2014/main" id="{DA7CEB73-C2E4-2BB3-1DCB-955C281A0935}"/>
              </a:ext>
            </a:extLst>
          </p:cNvPr>
          <p:cNvSpPr txBox="1"/>
          <p:nvPr/>
        </p:nvSpPr>
        <p:spPr>
          <a:xfrm>
            <a:off x="6982993" y="3696341"/>
            <a:ext cx="1345753" cy="369332"/>
          </a:xfrm>
          <a:prstGeom prst="rect">
            <a:avLst/>
          </a:prstGeom>
          <a:noFill/>
        </p:spPr>
        <p:txBody>
          <a:bodyPr wrap="none" rtlCol="0">
            <a:spAutoFit/>
          </a:bodyPr>
          <a:lstStyle/>
          <a:p>
            <a:r>
              <a:rPr lang="en-US" dirty="0"/>
              <a:t>75% interval</a:t>
            </a:r>
            <a:endParaRPr lang="en-NL" dirty="0"/>
          </a:p>
        </p:txBody>
      </p:sp>
      <p:sp>
        <p:nvSpPr>
          <p:cNvPr id="1024" name="TextBox 1023">
            <a:extLst>
              <a:ext uri="{FF2B5EF4-FFF2-40B4-BE49-F238E27FC236}">
                <a16:creationId xmlns:a16="http://schemas.microsoft.com/office/drawing/2014/main" id="{EF2F2EEE-A6BC-AFBC-71D3-81771DDF93FC}"/>
              </a:ext>
            </a:extLst>
          </p:cNvPr>
          <p:cNvSpPr txBox="1"/>
          <p:nvPr/>
        </p:nvSpPr>
        <p:spPr>
          <a:xfrm>
            <a:off x="9823940" y="3696341"/>
            <a:ext cx="1462773" cy="369332"/>
          </a:xfrm>
          <a:prstGeom prst="rect">
            <a:avLst/>
          </a:prstGeom>
          <a:noFill/>
        </p:spPr>
        <p:txBody>
          <a:bodyPr wrap="none" rtlCol="0">
            <a:spAutoFit/>
          </a:bodyPr>
          <a:lstStyle/>
          <a:p>
            <a:r>
              <a:rPr lang="en-US" dirty="0"/>
              <a:t>100% interval</a:t>
            </a:r>
            <a:endParaRPr lang="en-NL" dirty="0"/>
          </a:p>
        </p:txBody>
      </p:sp>
      <p:sp>
        <p:nvSpPr>
          <p:cNvPr id="1025" name="TextBox 1024">
            <a:extLst>
              <a:ext uri="{FF2B5EF4-FFF2-40B4-BE49-F238E27FC236}">
                <a16:creationId xmlns:a16="http://schemas.microsoft.com/office/drawing/2014/main" id="{98E838F8-DE9C-4F14-D255-8089600C6C61}"/>
              </a:ext>
            </a:extLst>
          </p:cNvPr>
          <p:cNvSpPr txBox="1"/>
          <p:nvPr/>
        </p:nvSpPr>
        <p:spPr>
          <a:xfrm>
            <a:off x="384505" y="6218550"/>
            <a:ext cx="1274067" cy="307777"/>
          </a:xfrm>
          <a:prstGeom prst="rect">
            <a:avLst/>
          </a:prstGeom>
          <a:noFill/>
        </p:spPr>
        <p:txBody>
          <a:bodyPr wrap="square" rtlCol="0">
            <a:spAutoFit/>
          </a:bodyPr>
          <a:lstStyle/>
          <a:p>
            <a:r>
              <a:rPr lang="en-US" sz="1400" dirty="0"/>
              <a:t>No uncertainty</a:t>
            </a:r>
            <a:endParaRPr lang="en-NL" sz="1400" dirty="0"/>
          </a:p>
        </p:txBody>
      </p:sp>
      <p:sp>
        <p:nvSpPr>
          <p:cNvPr id="1027" name="TextBox 1026">
            <a:extLst>
              <a:ext uri="{FF2B5EF4-FFF2-40B4-BE49-F238E27FC236}">
                <a16:creationId xmlns:a16="http://schemas.microsoft.com/office/drawing/2014/main" id="{8F7C8844-0FAE-6206-A782-65CD5F225BCC}"/>
              </a:ext>
            </a:extLst>
          </p:cNvPr>
          <p:cNvSpPr txBox="1"/>
          <p:nvPr/>
        </p:nvSpPr>
        <p:spPr>
          <a:xfrm>
            <a:off x="1916993" y="6234610"/>
            <a:ext cx="1181990" cy="307777"/>
          </a:xfrm>
          <a:prstGeom prst="rect">
            <a:avLst/>
          </a:prstGeom>
          <a:noFill/>
        </p:spPr>
        <p:txBody>
          <a:bodyPr wrap="square" rtlCol="0">
            <a:spAutoFit/>
          </a:bodyPr>
          <a:lstStyle/>
          <a:p>
            <a:r>
              <a:rPr lang="en-US" sz="1400" dirty="0"/>
              <a:t>100% interval</a:t>
            </a:r>
            <a:endParaRPr lang="en-NL" sz="1400" dirty="0"/>
          </a:p>
        </p:txBody>
      </p:sp>
      <p:sp>
        <p:nvSpPr>
          <p:cNvPr id="1028" name="TextBox 1027">
            <a:extLst>
              <a:ext uri="{FF2B5EF4-FFF2-40B4-BE49-F238E27FC236}">
                <a16:creationId xmlns:a16="http://schemas.microsoft.com/office/drawing/2014/main" id="{61CF609B-35E3-5177-347B-793266FA4BB8}"/>
              </a:ext>
            </a:extLst>
          </p:cNvPr>
          <p:cNvSpPr txBox="1"/>
          <p:nvPr/>
        </p:nvSpPr>
        <p:spPr>
          <a:xfrm>
            <a:off x="4775542" y="6227222"/>
            <a:ext cx="1274067" cy="307777"/>
          </a:xfrm>
          <a:prstGeom prst="rect">
            <a:avLst/>
          </a:prstGeom>
          <a:noFill/>
        </p:spPr>
        <p:txBody>
          <a:bodyPr wrap="square" rtlCol="0">
            <a:spAutoFit/>
          </a:bodyPr>
          <a:lstStyle/>
          <a:p>
            <a:r>
              <a:rPr lang="en-US" sz="1400" dirty="0"/>
              <a:t>No uncertainty</a:t>
            </a:r>
            <a:endParaRPr lang="en-NL" sz="1400" dirty="0"/>
          </a:p>
        </p:txBody>
      </p:sp>
      <p:sp>
        <p:nvSpPr>
          <p:cNvPr id="1029" name="TextBox 1028">
            <a:extLst>
              <a:ext uri="{FF2B5EF4-FFF2-40B4-BE49-F238E27FC236}">
                <a16:creationId xmlns:a16="http://schemas.microsoft.com/office/drawing/2014/main" id="{47D5C6AD-15AE-CA27-8D90-7EB4E91A2E6E}"/>
              </a:ext>
            </a:extLst>
          </p:cNvPr>
          <p:cNvSpPr txBox="1"/>
          <p:nvPr/>
        </p:nvSpPr>
        <p:spPr>
          <a:xfrm>
            <a:off x="6308030" y="6243282"/>
            <a:ext cx="1181990" cy="307777"/>
          </a:xfrm>
          <a:prstGeom prst="rect">
            <a:avLst/>
          </a:prstGeom>
          <a:noFill/>
        </p:spPr>
        <p:txBody>
          <a:bodyPr wrap="square" rtlCol="0">
            <a:spAutoFit/>
          </a:bodyPr>
          <a:lstStyle/>
          <a:p>
            <a:r>
              <a:rPr lang="en-US" sz="1400" dirty="0"/>
              <a:t>100% interval</a:t>
            </a:r>
            <a:endParaRPr lang="en-NL" sz="1400" dirty="0"/>
          </a:p>
        </p:txBody>
      </p:sp>
      <p:sp>
        <p:nvSpPr>
          <p:cNvPr id="1030" name="TextBox 1029">
            <a:extLst>
              <a:ext uri="{FF2B5EF4-FFF2-40B4-BE49-F238E27FC236}">
                <a16:creationId xmlns:a16="http://schemas.microsoft.com/office/drawing/2014/main" id="{B79AB07C-541C-DAC8-8C92-0E1FB5510500}"/>
              </a:ext>
            </a:extLst>
          </p:cNvPr>
          <p:cNvSpPr txBox="1"/>
          <p:nvPr/>
        </p:nvSpPr>
        <p:spPr>
          <a:xfrm>
            <a:off x="9230317" y="6218550"/>
            <a:ext cx="1274067" cy="307777"/>
          </a:xfrm>
          <a:prstGeom prst="rect">
            <a:avLst/>
          </a:prstGeom>
          <a:noFill/>
        </p:spPr>
        <p:txBody>
          <a:bodyPr wrap="square" rtlCol="0">
            <a:spAutoFit/>
          </a:bodyPr>
          <a:lstStyle/>
          <a:p>
            <a:r>
              <a:rPr lang="en-US" sz="1400" dirty="0"/>
              <a:t>No uncertainty</a:t>
            </a:r>
            <a:endParaRPr lang="en-NL" sz="1400" dirty="0"/>
          </a:p>
        </p:txBody>
      </p:sp>
      <p:sp>
        <p:nvSpPr>
          <p:cNvPr id="1031" name="TextBox 1030">
            <a:extLst>
              <a:ext uri="{FF2B5EF4-FFF2-40B4-BE49-F238E27FC236}">
                <a16:creationId xmlns:a16="http://schemas.microsoft.com/office/drawing/2014/main" id="{57773627-4BE4-DF92-5767-BBF59FD259DD}"/>
              </a:ext>
            </a:extLst>
          </p:cNvPr>
          <p:cNvSpPr txBox="1"/>
          <p:nvPr/>
        </p:nvSpPr>
        <p:spPr>
          <a:xfrm>
            <a:off x="10762805" y="6234610"/>
            <a:ext cx="1181990" cy="307777"/>
          </a:xfrm>
          <a:prstGeom prst="rect">
            <a:avLst/>
          </a:prstGeom>
          <a:noFill/>
        </p:spPr>
        <p:txBody>
          <a:bodyPr wrap="square" rtlCol="0">
            <a:spAutoFit/>
          </a:bodyPr>
          <a:lstStyle/>
          <a:p>
            <a:r>
              <a:rPr lang="en-US" sz="1400" dirty="0"/>
              <a:t>100% interval</a:t>
            </a:r>
            <a:endParaRPr lang="en-NL" sz="1400" dirty="0"/>
          </a:p>
        </p:txBody>
      </p:sp>
    </p:spTree>
    <p:extLst>
      <p:ext uri="{BB962C8B-B14F-4D97-AF65-F5344CB8AC3E}">
        <p14:creationId xmlns:p14="http://schemas.microsoft.com/office/powerpoint/2010/main" val="30473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1" grpId="0"/>
      <p:bldP spid="26" grpId="0"/>
      <p:bldP spid="27" grpId="0"/>
      <p:bldP spid="28" grpId="0"/>
      <p:bldP spid="1025" grpId="0"/>
      <p:bldP spid="1027" grpId="0"/>
      <p:bldP spid="1028" grpId="0"/>
      <p:bldP spid="1029" grpId="0"/>
      <p:bldP spid="1030" grpId="0"/>
      <p:bldP spid="10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3A99-5EE6-930D-DF23-F1518FB60DBC}"/>
              </a:ext>
            </a:extLst>
          </p:cNvPr>
          <p:cNvSpPr>
            <a:spLocks noGrp="1"/>
          </p:cNvSpPr>
          <p:nvPr>
            <p:ph type="title"/>
          </p:nvPr>
        </p:nvSpPr>
        <p:spPr/>
        <p:txBody>
          <a:bodyPr/>
          <a:lstStyle/>
          <a:p>
            <a:r>
              <a:rPr lang="en-US" dirty="0"/>
              <a:t>Cases presentation to the participants</a:t>
            </a:r>
            <a:endParaRPr lang="en-NL" dirty="0"/>
          </a:p>
        </p:txBody>
      </p:sp>
      <p:sp>
        <p:nvSpPr>
          <p:cNvPr id="4" name="Slide Number Placeholder 3">
            <a:extLst>
              <a:ext uri="{FF2B5EF4-FFF2-40B4-BE49-F238E27FC236}">
                <a16:creationId xmlns:a16="http://schemas.microsoft.com/office/drawing/2014/main" id="{7A732390-47AF-2D2E-327D-CA6C6C038F6E}"/>
              </a:ext>
            </a:extLst>
          </p:cNvPr>
          <p:cNvSpPr>
            <a:spLocks noGrp="1"/>
          </p:cNvSpPr>
          <p:nvPr>
            <p:ph type="sldNum" sz="quarter" idx="12"/>
          </p:nvPr>
        </p:nvSpPr>
        <p:spPr/>
        <p:txBody>
          <a:bodyPr/>
          <a:lstStyle/>
          <a:p>
            <a:fld id="{B2C3C63D-9CCB-4F0A-B372-F491D50C3F4A}" type="slidenum">
              <a:rPr lang="en-US" smtClean="0"/>
              <a:t>14</a:t>
            </a:fld>
            <a:endParaRPr lang="en-US"/>
          </a:p>
        </p:txBody>
      </p:sp>
      <p:pic>
        <p:nvPicPr>
          <p:cNvPr id="7" name="Picture 6">
            <a:extLst>
              <a:ext uri="{FF2B5EF4-FFF2-40B4-BE49-F238E27FC236}">
                <a16:creationId xmlns:a16="http://schemas.microsoft.com/office/drawing/2014/main" id="{27A084B6-3A06-0452-9FB4-A6C66BCF41B4}"/>
              </a:ext>
            </a:extLst>
          </p:cNvPr>
          <p:cNvPicPr>
            <a:picLocks noChangeAspect="1"/>
          </p:cNvPicPr>
          <p:nvPr/>
        </p:nvPicPr>
        <p:blipFill>
          <a:blip r:embed="rId3"/>
          <a:stretch>
            <a:fillRect/>
          </a:stretch>
        </p:blipFill>
        <p:spPr>
          <a:xfrm>
            <a:off x="2243073" y="1518447"/>
            <a:ext cx="7705854" cy="5001396"/>
          </a:xfrm>
          <a:prstGeom prst="rect">
            <a:avLst/>
          </a:prstGeom>
        </p:spPr>
      </p:pic>
    </p:spTree>
    <p:extLst>
      <p:ext uri="{BB962C8B-B14F-4D97-AF65-F5344CB8AC3E}">
        <p14:creationId xmlns:p14="http://schemas.microsoft.com/office/powerpoint/2010/main" val="182366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1AD-AA32-8C2E-E67C-DCC3D18D0B00}"/>
              </a:ext>
            </a:extLst>
          </p:cNvPr>
          <p:cNvSpPr>
            <a:spLocks noGrp="1"/>
          </p:cNvSpPr>
          <p:nvPr>
            <p:ph type="title"/>
          </p:nvPr>
        </p:nvSpPr>
        <p:spPr/>
        <p:txBody>
          <a:bodyPr/>
          <a:lstStyle/>
          <a:p>
            <a:r>
              <a:rPr lang="en-US" dirty="0"/>
              <a:t>Web-based Questionnaire</a:t>
            </a:r>
            <a:br>
              <a:rPr lang="en-US" dirty="0"/>
            </a:br>
            <a:endParaRPr lang="en-NL" dirty="0"/>
          </a:p>
        </p:txBody>
      </p:sp>
      <p:sp>
        <p:nvSpPr>
          <p:cNvPr id="4" name="Slide Number Placeholder 3">
            <a:extLst>
              <a:ext uri="{FF2B5EF4-FFF2-40B4-BE49-F238E27FC236}">
                <a16:creationId xmlns:a16="http://schemas.microsoft.com/office/drawing/2014/main" id="{67EFCB93-8DC5-4EED-76A7-193DCAD64B0F}"/>
              </a:ext>
            </a:extLst>
          </p:cNvPr>
          <p:cNvSpPr>
            <a:spLocks noGrp="1"/>
          </p:cNvSpPr>
          <p:nvPr>
            <p:ph type="sldNum" sz="quarter" idx="12"/>
          </p:nvPr>
        </p:nvSpPr>
        <p:spPr/>
        <p:txBody>
          <a:bodyPr/>
          <a:lstStyle/>
          <a:p>
            <a:fld id="{B2C3C63D-9CCB-4F0A-B372-F491D50C3F4A}" type="slidenum">
              <a:rPr lang="en-US" smtClean="0"/>
              <a:t>15</a:t>
            </a:fld>
            <a:endParaRPr lang="en-US"/>
          </a:p>
        </p:txBody>
      </p:sp>
      <p:pic>
        <p:nvPicPr>
          <p:cNvPr id="3" name="Evaluating Uncertainty Visualization in Clinical Decision Making - Training - Google Chrome 2025-05-29 23-45-20">
            <a:hlinkClick r:id="" action="ppaction://media"/>
            <a:extLst>
              <a:ext uri="{FF2B5EF4-FFF2-40B4-BE49-F238E27FC236}">
                <a16:creationId xmlns:a16="http://schemas.microsoft.com/office/drawing/2014/main" id="{E01FB822-B9EA-ED84-90D0-094E29B85218}"/>
              </a:ext>
            </a:extLst>
          </p:cNvPr>
          <p:cNvPicPr>
            <a:picLocks noChangeAspect="1"/>
          </p:cNvPicPr>
          <p:nvPr>
            <a:videoFile r:link="rId1"/>
            <p:extLst>
              <p:ext uri="{DAA4B4D4-6D71-4841-9C94-3DE7FCFB9230}">
                <p14:media xmlns:p14="http://schemas.microsoft.com/office/powerpoint/2010/main" r:embed="rId2">
                  <p14:trim st="3183"/>
                </p14:media>
              </p:ext>
            </p:extLst>
          </p:nvPr>
        </p:nvPicPr>
        <p:blipFill rotWithShape="1">
          <a:blip r:embed="rId4"/>
          <a:srcRect t="13926" r="9451"/>
          <a:stretch/>
        </p:blipFill>
        <p:spPr>
          <a:xfrm>
            <a:off x="1352189" y="1239520"/>
            <a:ext cx="9468274" cy="5438021"/>
          </a:xfrm>
          <a:prstGeom prst="rect">
            <a:avLst/>
          </a:prstGeom>
        </p:spPr>
      </p:pic>
      <p:sp>
        <p:nvSpPr>
          <p:cNvPr id="8" name="TextBox 7">
            <a:extLst>
              <a:ext uri="{FF2B5EF4-FFF2-40B4-BE49-F238E27FC236}">
                <a16:creationId xmlns:a16="http://schemas.microsoft.com/office/drawing/2014/main" id="{EEC6371B-FC43-E1DB-5C65-3174A4E00FC1}"/>
              </a:ext>
            </a:extLst>
          </p:cNvPr>
          <p:cNvSpPr txBox="1"/>
          <p:nvPr/>
        </p:nvSpPr>
        <p:spPr>
          <a:xfrm>
            <a:off x="3695224" y="6308209"/>
            <a:ext cx="6106160" cy="369332"/>
          </a:xfrm>
          <a:prstGeom prst="rect">
            <a:avLst/>
          </a:prstGeom>
          <a:noFill/>
        </p:spPr>
        <p:txBody>
          <a:bodyPr wrap="square">
            <a:spAutoFit/>
          </a:bodyPr>
          <a:lstStyle/>
          <a:p>
            <a:r>
              <a:rPr lang="en-US" dirty="0">
                <a:latin typeface="+mj-lt"/>
              </a:rPr>
              <a:t>https://uncertaintyviz.netlify.app</a:t>
            </a:r>
            <a:endParaRPr lang="en-NL" dirty="0">
              <a:latin typeface="+mj-lt"/>
            </a:endParaRPr>
          </a:p>
        </p:txBody>
      </p:sp>
      <p:sp>
        <p:nvSpPr>
          <p:cNvPr id="5" name="Slide Number Placeholder 3">
            <a:extLst>
              <a:ext uri="{FF2B5EF4-FFF2-40B4-BE49-F238E27FC236}">
                <a16:creationId xmlns:a16="http://schemas.microsoft.com/office/drawing/2014/main" id="{9745078F-A830-0407-DBDC-974B9378D66C}"/>
              </a:ext>
            </a:extLst>
          </p:cNvPr>
          <p:cNvSpPr txBox="1">
            <a:spLocks/>
          </p:cNvSpPr>
          <p:nvPr/>
        </p:nvSpPr>
        <p:spPr>
          <a:xfrm>
            <a:off x="2971800" y="36562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C3C63D-9CCB-4F0A-B372-F491D50C3F4A}" type="slidenum">
              <a:rPr lang="en-US" smtClean="0"/>
              <a:pPr/>
              <a:t>15</a:t>
            </a:fld>
            <a:endParaRPr lang="en-US"/>
          </a:p>
        </p:txBody>
      </p:sp>
    </p:spTree>
    <p:extLst>
      <p:ext uri="{BB962C8B-B14F-4D97-AF65-F5344CB8AC3E}">
        <p14:creationId xmlns:p14="http://schemas.microsoft.com/office/powerpoint/2010/main" val="40774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E592-E335-A332-4AD4-A0D30A09431E}"/>
              </a:ext>
            </a:extLst>
          </p:cNvPr>
          <p:cNvSpPr>
            <a:spLocks noGrp="1"/>
          </p:cNvSpPr>
          <p:nvPr>
            <p:ph type="title"/>
          </p:nvPr>
        </p:nvSpPr>
        <p:spPr>
          <a:xfrm>
            <a:off x="543561" y="0"/>
            <a:ext cx="10515600" cy="1325563"/>
          </a:xfrm>
        </p:spPr>
        <p:txBody>
          <a:bodyPr/>
          <a:lstStyle/>
          <a:p>
            <a:r>
              <a:rPr lang="en-US" b="1" dirty="0"/>
              <a:t>Results: </a:t>
            </a:r>
            <a:r>
              <a:rPr lang="en-US" sz="3600" dirty="0"/>
              <a:t>Impact in decisions (H1 and H2)-Overview</a:t>
            </a:r>
            <a:endParaRPr lang="en-NL" dirty="0"/>
          </a:p>
        </p:txBody>
      </p:sp>
      <p:sp>
        <p:nvSpPr>
          <p:cNvPr id="5" name="Slide Number Placeholder 4">
            <a:extLst>
              <a:ext uri="{FF2B5EF4-FFF2-40B4-BE49-F238E27FC236}">
                <a16:creationId xmlns:a16="http://schemas.microsoft.com/office/drawing/2014/main" id="{B03338D3-EC50-03EB-08C0-4013C7CE1015}"/>
              </a:ext>
            </a:extLst>
          </p:cNvPr>
          <p:cNvSpPr>
            <a:spLocks noGrp="1"/>
          </p:cNvSpPr>
          <p:nvPr>
            <p:ph type="sldNum" sz="quarter" idx="12"/>
          </p:nvPr>
        </p:nvSpPr>
        <p:spPr/>
        <p:txBody>
          <a:bodyPr/>
          <a:lstStyle/>
          <a:p>
            <a:fld id="{B2C3C63D-9CCB-4F0A-B372-F491D50C3F4A}" type="slidenum">
              <a:rPr lang="en-US" smtClean="0"/>
              <a:t>16</a:t>
            </a:fld>
            <a:endParaRPr lang="en-US"/>
          </a:p>
        </p:txBody>
      </p:sp>
      <p:pic>
        <p:nvPicPr>
          <p:cNvPr id="7" name="Picture 6">
            <a:extLst>
              <a:ext uri="{FF2B5EF4-FFF2-40B4-BE49-F238E27FC236}">
                <a16:creationId xmlns:a16="http://schemas.microsoft.com/office/drawing/2014/main" id="{843D8FFA-5E29-7AD6-3DA7-EB72E26AE12A}"/>
              </a:ext>
            </a:extLst>
          </p:cNvPr>
          <p:cNvPicPr>
            <a:picLocks noChangeAspect="1"/>
          </p:cNvPicPr>
          <p:nvPr/>
        </p:nvPicPr>
        <p:blipFill>
          <a:blip r:embed="rId3"/>
          <a:srcRect t="1362" b="1"/>
          <a:stretch/>
        </p:blipFill>
        <p:spPr>
          <a:xfrm>
            <a:off x="646482" y="2106930"/>
            <a:ext cx="5304003" cy="3339028"/>
          </a:xfrm>
          <a:prstGeom prst="rect">
            <a:avLst/>
          </a:prstGeom>
        </p:spPr>
      </p:pic>
      <p:pic>
        <p:nvPicPr>
          <p:cNvPr id="9" name="Picture 8">
            <a:extLst>
              <a:ext uri="{FF2B5EF4-FFF2-40B4-BE49-F238E27FC236}">
                <a16:creationId xmlns:a16="http://schemas.microsoft.com/office/drawing/2014/main" id="{7B2A5651-BEF5-D378-DA60-521CF560820D}"/>
              </a:ext>
            </a:extLst>
          </p:cNvPr>
          <p:cNvPicPr>
            <a:picLocks noChangeAspect="1"/>
          </p:cNvPicPr>
          <p:nvPr/>
        </p:nvPicPr>
        <p:blipFill>
          <a:blip r:embed="rId4"/>
          <a:srcRect t="1362" r="882" b="1"/>
          <a:stretch/>
        </p:blipFill>
        <p:spPr>
          <a:xfrm>
            <a:off x="6540458" y="2106930"/>
            <a:ext cx="5335312" cy="3339028"/>
          </a:xfrm>
          <a:prstGeom prst="rect">
            <a:avLst/>
          </a:prstGeom>
        </p:spPr>
      </p:pic>
    </p:spTree>
    <p:extLst>
      <p:ext uri="{BB962C8B-B14F-4D97-AF65-F5344CB8AC3E}">
        <p14:creationId xmlns:p14="http://schemas.microsoft.com/office/powerpoint/2010/main" val="328655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7E59FC-40D3-A547-1CDD-9FA540418514}"/>
              </a:ext>
            </a:extLst>
          </p:cNvPr>
          <p:cNvSpPr>
            <a:spLocks noGrp="1"/>
          </p:cNvSpPr>
          <p:nvPr>
            <p:ph type="sldNum" sz="quarter" idx="12"/>
          </p:nvPr>
        </p:nvSpPr>
        <p:spPr/>
        <p:txBody>
          <a:bodyPr/>
          <a:lstStyle/>
          <a:p>
            <a:fld id="{B2C3C63D-9CCB-4F0A-B372-F491D50C3F4A}" type="slidenum">
              <a:rPr lang="en-US" smtClean="0"/>
              <a:t>17</a:t>
            </a:fld>
            <a:endParaRPr lang="en-US"/>
          </a:p>
        </p:txBody>
      </p:sp>
      <p:pic>
        <p:nvPicPr>
          <p:cNvPr id="7" name="Picture 6">
            <a:extLst>
              <a:ext uri="{FF2B5EF4-FFF2-40B4-BE49-F238E27FC236}">
                <a16:creationId xmlns:a16="http://schemas.microsoft.com/office/drawing/2014/main" id="{237C1C6E-9698-739D-5EF6-B368F9DD373C}"/>
              </a:ext>
            </a:extLst>
          </p:cNvPr>
          <p:cNvPicPr>
            <a:picLocks noChangeAspect="1"/>
          </p:cNvPicPr>
          <p:nvPr/>
        </p:nvPicPr>
        <p:blipFill>
          <a:blip r:embed="rId3"/>
          <a:srcRect t="1051"/>
          <a:stretch/>
        </p:blipFill>
        <p:spPr>
          <a:xfrm>
            <a:off x="3340319" y="1325563"/>
            <a:ext cx="4795496" cy="5532437"/>
          </a:xfrm>
          <a:prstGeom prst="rect">
            <a:avLst/>
          </a:prstGeom>
        </p:spPr>
      </p:pic>
      <p:sp>
        <p:nvSpPr>
          <p:cNvPr id="20" name="Title 1">
            <a:extLst>
              <a:ext uri="{FF2B5EF4-FFF2-40B4-BE49-F238E27FC236}">
                <a16:creationId xmlns:a16="http://schemas.microsoft.com/office/drawing/2014/main" id="{BDAD6318-1FAE-6554-6856-20E808AA86EF}"/>
              </a:ext>
            </a:extLst>
          </p:cNvPr>
          <p:cNvSpPr>
            <a:spLocks noGrp="1"/>
          </p:cNvSpPr>
          <p:nvPr>
            <p:ph type="title"/>
          </p:nvPr>
        </p:nvSpPr>
        <p:spPr>
          <a:xfrm>
            <a:off x="543561" y="0"/>
            <a:ext cx="10515600" cy="1325563"/>
          </a:xfrm>
        </p:spPr>
        <p:txBody>
          <a:bodyPr/>
          <a:lstStyle/>
          <a:p>
            <a:r>
              <a:rPr lang="en-US" b="1" dirty="0"/>
              <a:t>Results: </a:t>
            </a:r>
            <a:r>
              <a:rPr lang="en-US" sz="3600" dirty="0"/>
              <a:t>Impact in decisions (H1 and H2) </a:t>
            </a:r>
            <a:br>
              <a:rPr lang="en-US" sz="3600" dirty="0"/>
            </a:br>
            <a:r>
              <a:rPr lang="en-US" sz="3600" dirty="0"/>
              <a:t>		Individual Analysis</a:t>
            </a:r>
            <a:endParaRPr lang="en-NL" dirty="0"/>
          </a:p>
        </p:txBody>
      </p:sp>
    </p:spTree>
    <p:extLst>
      <p:ext uri="{BB962C8B-B14F-4D97-AF65-F5344CB8AC3E}">
        <p14:creationId xmlns:p14="http://schemas.microsoft.com/office/powerpoint/2010/main" val="218256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7E59FC-40D3-A547-1CDD-9FA540418514}"/>
              </a:ext>
            </a:extLst>
          </p:cNvPr>
          <p:cNvSpPr>
            <a:spLocks noGrp="1"/>
          </p:cNvSpPr>
          <p:nvPr>
            <p:ph type="sldNum" sz="quarter" idx="12"/>
          </p:nvPr>
        </p:nvSpPr>
        <p:spPr/>
        <p:txBody>
          <a:bodyPr/>
          <a:lstStyle/>
          <a:p>
            <a:fld id="{B2C3C63D-9CCB-4F0A-B372-F491D50C3F4A}" type="slidenum">
              <a:rPr lang="en-US" smtClean="0"/>
              <a:t>18</a:t>
            </a:fld>
            <a:endParaRPr lang="en-US"/>
          </a:p>
        </p:txBody>
      </p:sp>
      <p:pic>
        <p:nvPicPr>
          <p:cNvPr id="9" name="Picture 8">
            <a:extLst>
              <a:ext uri="{FF2B5EF4-FFF2-40B4-BE49-F238E27FC236}">
                <a16:creationId xmlns:a16="http://schemas.microsoft.com/office/drawing/2014/main" id="{1361154F-96D7-F748-FB93-F52DA08CF144}"/>
              </a:ext>
            </a:extLst>
          </p:cNvPr>
          <p:cNvPicPr>
            <a:picLocks noChangeAspect="1"/>
          </p:cNvPicPr>
          <p:nvPr/>
        </p:nvPicPr>
        <p:blipFill>
          <a:blip r:embed="rId3"/>
          <a:stretch>
            <a:fillRect/>
          </a:stretch>
        </p:blipFill>
        <p:spPr>
          <a:xfrm>
            <a:off x="2955074" y="1214328"/>
            <a:ext cx="4934557" cy="5643672"/>
          </a:xfrm>
          <a:prstGeom prst="rect">
            <a:avLst/>
          </a:prstGeom>
        </p:spPr>
      </p:pic>
      <p:sp>
        <p:nvSpPr>
          <p:cNvPr id="6" name="Title 1">
            <a:extLst>
              <a:ext uri="{FF2B5EF4-FFF2-40B4-BE49-F238E27FC236}">
                <a16:creationId xmlns:a16="http://schemas.microsoft.com/office/drawing/2014/main" id="{7C860600-B90B-2133-D8EE-EB4471F93EA4}"/>
              </a:ext>
            </a:extLst>
          </p:cNvPr>
          <p:cNvSpPr txBox="1">
            <a:spLocks/>
          </p:cNvSpPr>
          <p:nvPr/>
        </p:nvSpPr>
        <p:spPr>
          <a:xfrm>
            <a:off x="54356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Results: </a:t>
            </a:r>
            <a:r>
              <a:rPr lang="en-US" sz="3600"/>
              <a:t>Impact in decisions (H1 and H2) </a:t>
            </a:r>
            <a:br>
              <a:rPr lang="en-US" sz="3600"/>
            </a:br>
            <a:r>
              <a:rPr lang="en-US" sz="3600"/>
              <a:t>		Individual Analysis</a:t>
            </a:r>
            <a:endParaRPr lang="en-NL" dirty="0"/>
          </a:p>
        </p:txBody>
      </p:sp>
    </p:spTree>
    <p:extLst>
      <p:ext uri="{BB962C8B-B14F-4D97-AF65-F5344CB8AC3E}">
        <p14:creationId xmlns:p14="http://schemas.microsoft.com/office/powerpoint/2010/main" val="3585453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7DC565-7359-3127-CA5B-87ED9C94FE7B}"/>
              </a:ext>
            </a:extLst>
          </p:cNvPr>
          <p:cNvSpPr>
            <a:spLocks noGrp="1"/>
          </p:cNvSpPr>
          <p:nvPr>
            <p:ph type="sldNum" sz="quarter" idx="12"/>
          </p:nvPr>
        </p:nvSpPr>
        <p:spPr/>
        <p:txBody>
          <a:bodyPr/>
          <a:lstStyle/>
          <a:p>
            <a:fld id="{B2C3C63D-9CCB-4F0A-B372-F491D50C3F4A}" type="slidenum">
              <a:rPr lang="en-US" smtClean="0"/>
              <a:t>19</a:t>
            </a:fld>
            <a:endParaRPr lang="en-US"/>
          </a:p>
        </p:txBody>
      </p:sp>
      <p:sp>
        <p:nvSpPr>
          <p:cNvPr id="16" name="Title 1">
            <a:extLst>
              <a:ext uri="{FF2B5EF4-FFF2-40B4-BE49-F238E27FC236}">
                <a16:creationId xmlns:a16="http://schemas.microsoft.com/office/drawing/2014/main" id="{BFF58CCF-031B-4377-9B75-05D95A396FC7}"/>
              </a:ext>
            </a:extLst>
          </p:cNvPr>
          <p:cNvSpPr>
            <a:spLocks noGrp="1"/>
          </p:cNvSpPr>
          <p:nvPr>
            <p:ph type="title"/>
          </p:nvPr>
        </p:nvSpPr>
        <p:spPr>
          <a:xfrm>
            <a:off x="306949" y="1746739"/>
            <a:ext cx="3805701" cy="1325563"/>
          </a:xfrm>
        </p:spPr>
        <p:txBody>
          <a:bodyPr/>
          <a:lstStyle/>
          <a:p>
            <a:r>
              <a:rPr lang="en-US" b="1" dirty="0"/>
              <a:t>Results: </a:t>
            </a:r>
            <a:r>
              <a:rPr lang="en-US" sz="3600" dirty="0"/>
              <a:t>Impact on confidence(H3)</a:t>
            </a:r>
            <a:endParaRPr lang="en-NL" dirty="0"/>
          </a:p>
        </p:txBody>
      </p:sp>
      <p:pic>
        <p:nvPicPr>
          <p:cNvPr id="9" name="Picture 8">
            <a:extLst>
              <a:ext uri="{FF2B5EF4-FFF2-40B4-BE49-F238E27FC236}">
                <a16:creationId xmlns:a16="http://schemas.microsoft.com/office/drawing/2014/main" id="{02222D70-D9E0-DC86-818A-B4F257C9C9AB}"/>
              </a:ext>
            </a:extLst>
          </p:cNvPr>
          <p:cNvPicPr>
            <a:picLocks noChangeAspect="1"/>
          </p:cNvPicPr>
          <p:nvPr/>
        </p:nvPicPr>
        <p:blipFill>
          <a:blip r:embed="rId3"/>
          <a:stretch>
            <a:fillRect/>
          </a:stretch>
        </p:blipFill>
        <p:spPr>
          <a:xfrm>
            <a:off x="5106210" y="45494"/>
            <a:ext cx="5941980" cy="6767011"/>
          </a:xfrm>
          <a:prstGeom prst="rect">
            <a:avLst/>
          </a:prstGeom>
        </p:spPr>
      </p:pic>
    </p:spTree>
    <p:extLst>
      <p:ext uri="{BB962C8B-B14F-4D97-AF65-F5344CB8AC3E}">
        <p14:creationId xmlns:p14="http://schemas.microsoft.com/office/powerpoint/2010/main" val="33761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t>White Matter</a:t>
            </a:r>
            <a:endParaRPr lang="en-US" sz="32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46" y="3181489"/>
            <a:ext cx="4782749" cy="286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contenido 2"/>
          <p:cNvSpPr txBox="1">
            <a:spLocks/>
          </p:cNvSpPr>
          <p:nvPr/>
        </p:nvSpPr>
        <p:spPr>
          <a:xfrm>
            <a:off x="1747837" y="1594338"/>
            <a:ext cx="8696325" cy="4911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White matter affects water diffusion properties</a:t>
            </a:r>
          </a:p>
        </p:txBody>
      </p:sp>
      <p:cxnSp>
        <p:nvCxnSpPr>
          <p:cNvPr id="8" name="Straight Connector 7"/>
          <p:cNvCxnSpPr>
            <a:stCxn id="10" idx="3"/>
          </p:cNvCxnSpPr>
          <p:nvPr/>
        </p:nvCxnSpPr>
        <p:spPr>
          <a:xfrm>
            <a:off x="5457351" y="5034768"/>
            <a:ext cx="2753953" cy="847364"/>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0" idx="3"/>
          </p:cNvCxnSpPr>
          <p:nvPr/>
        </p:nvCxnSpPr>
        <p:spPr>
          <a:xfrm flipV="1">
            <a:off x="5457351" y="3490828"/>
            <a:ext cx="2753953" cy="154394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340668" y="4977574"/>
            <a:ext cx="116683" cy="114388"/>
          </a:xfrm>
          <a:prstGeom prst="rect">
            <a:avLst/>
          </a:prstGeom>
          <a:noFill/>
          <a:ln w="38100">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FF0000"/>
              </a:solidFill>
            </a:endParaRPr>
          </a:p>
        </p:txBody>
      </p:sp>
      <p:sp>
        <p:nvSpPr>
          <p:cNvPr id="11" name="Rectangle 5"/>
          <p:cNvSpPr>
            <a:spLocks noChangeArrowheads="1"/>
          </p:cNvSpPr>
          <p:nvPr/>
        </p:nvSpPr>
        <p:spPr bwMode="auto">
          <a:xfrm>
            <a:off x="8211304" y="3473895"/>
            <a:ext cx="1336675" cy="2424113"/>
          </a:xfrm>
          <a:prstGeom prst="rect">
            <a:avLst/>
          </a:prstGeom>
          <a:solidFill>
            <a:schemeClr val="bg1"/>
          </a:solidFill>
          <a:ln w="38100">
            <a:solidFill>
              <a:schemeClr val="tx1"/>
            </a:solidFill>
            <a:miter lim="800000"/>
            <a:headEnd/>
            <a:tailEnd/>
          </a:ln>
          <a:effectLst/>
        </p:spPr>
        <p:txBody>
          <a:bodyPr wrap="none" anchor="ctr"/>
          <a:lstStyle/>
          <a:p>
            <a:endParaRPr lang="en-US">
              <a:solidFill>
                <a:srgbClr val="FF0000"/>
              </a:solidFill>
            </a:endParaRPr>
          </a:p>
        </p:txBody>
      </p:sp>
      <p:sp>
        <p:nvSpPr>
          <p:cNvPr id="12" name="Freeform 6"/>
          <p:cNvSpPr>
            <a:spLocks/>
          </p:cNvSpPr>
          <p:nvPr/>
        </p:nvSpPr>
        <p:spPr bwMode="auto">
          <a:xfrm>
            <a:off x="8603099" y="3472308"/>
            <a:ext cx="73025" cy="2409825"/>
          </a:xfrm>
          <a:custGeom>
            <a:avLst/>
            <a:gdLst/>
            <a:ahLst/>
            <a:cxnLst>
              <a:cxn ang="0">
                <a:pos x="46" y="0"/>
              </a:cxn>
              <a:cxn ang="0">
                <a:pos x="37" y="439"/>
              </a:cxn>
              <a:cxn ang="0">
                <a:pos x="18" y="1143"/>
              </a:cxn>
              <a:cxn ang="0">
                <a:pos x="0" y="1518"/>
              </a:cxn>
            </a:cxnLst>
            <a:rect l="0" t="0" r="r" b="b"/>
            <a:pathLst>
              <a:path w="46" h="1518">
                <a:moveTo>
                  <a:pt x="46" y="0"/>
                </a:moveTo>
                <a:cubicBezTo>
                  <a:pt x="44" y="124"/>
                  <a:pt x="42" y="249"/>
                  <a:pt x="37" y="439"/>
                </a:cubicBezTo>
                <a:cubicBezTo>
                  <a:pt x="32" y="629"/>
                  <a:pt x="24" y="963"/>
                  <a:pt x="18" y="1143"/>
                </a:cubicBezTo>
                <a:cubicBezTo>
                  <a:pt x="12" y="1323"/>
                  <a:pt x="6" y="1420"/>
                  <a:pt x="0" y="1518"/>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13" name="Freeform 7"/>
          <p:cNvSpPr>
            <a:spLocks/>
          </p:cNvSpPr>
          <p:nvPr/>
        </p:nvSpPr>
        <p:spPr bwMode="auto">
          <a:xfrm>
            <a:off x="8887260" y="3486594"/>
            <a:ext cx="223838" cy="2395538"/>
          </a:xfrm>
          <a:custGeom>
            <a:avLst/>
            <a:gdLst/>
            <a:ahLst/>
            <a:cxnLst>
              <a:cxn ang="0">
                <a:pos x="11" y="0"/>
              </a:cxn>
              <a:cxn ang="0">
                <a:pos x="139" y="320"/>
              </a:cxn>
              <a:cxn ang="0">
                <a:pos x="21" y="796"/>
              </a:cxn>
              <a:cxn ang="0">
                <a:pos x="11" y="1289"/>
              </a:cxn>
              <a:cxn ang="0">
                <a:pos x="30" y="1509"/>
              </a:cxn>
            </a:cxnLst>
            <a:rect l="0" t="0" r="r" b="b"/>
            <a:pathLst>
              <a:path w="141" h="1509">
                <a:moveTo>
                  <a:pt x="11" y="0"/>
                </a:moveTo>
                <a:cubicBezTo>
                  <a:pt x="74" y="93"/>
                  <a:pt x="137" y="187"/>
                  <a:pt x="139" y="320"/>
                </a:cubicBezTo>
                <a:cubicBezTo>
                  <a:pt x="141" y="453"/>
                  <a:pt x="42" y="635"/>
                  <a:pt x="21" y="796"/>
                </a:cubicBezTo>
                <a:cubicBezTo>
                  <a:pt x="0" y="957"/>
                  <a:pt x="10" y="1170"/>
                  <a:pt x="11" y="1289"/>
                </a:cubicBezTo>
                <a:cubicBezTo>
                  <a:pt x="12" y="1408"/>
                  <a:pt x="21" y="1458"/>
                  <a:pt x="30" y="1509"/>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14" name="Freeform 8"/>
          <p:cNvSpPr>
            <a:spLocks/>
          </p:cNvSpPr>
          <p:nvPr/>
        </p:nvSpPr>
        <p:spPr bwMode="auto">
          <a:xfrm>
            <a:off x="9106336" y="3458020"/>
            <a:ext cx="104775" cy="2409825"/>
          </a:xfrm>
          <a:custGeom>
            <a:avLst/>
            <a:gdLst/>
            <a:ahLst/>
            <a:cxnLst>
              <a:cxn ang="0">
                <a:pos x="11" y="0"/>
              </a:cxn>
              <a:cxn ang="0">
                <a:pos x="39" y="366"/>
              </a:cxn>
              <a:cxn ang="0">
                <a:pos x="66" y="750"/>
              </a:cxn>
              <a:cxn ang="0">
                <a:pos x="39" y="1097"/>
              </a:cxn>
              <a:cxn ang="0">
                <a:pos x="2" y="1335"/>
              </a:cxn>
              <a:cxn ang="0">
                <a:pos x="29" y="1518"/>
              </a:cxn>
            </a:cxnLst>
            <a:rect l="0" t="0" r="r" b="b"/>
            <a:pathLst>
              <a:path w="66" h="1518">
                <a:moveTo>
                  <a:pt x="11" y="0"/>
                </a:moveTo>
                <a:cubicBezTo>
                  <a:pt x="20" y="120"/>
                  <a:pt x="30" y="241"/>
                  <a:pt x="39" y="366"/>
                </a:cubicBezTo>
                <a:cubicBezTo>
                  <a:pt x="48" y="491"/>
                  <a:pt x="66" y="628"/>
                  <a:pt x="66" y="750"/>
                </a:cubicBezTo>
                <a:cubicBezTo>
                  <a:pt x="66" y="872"/>
                  <a:pt x="50" y="1000"/>
                  <a:pt x="39" y="1097"/>
                </a:cubicBezTo>
                <a:cubicBezTo>
                  <a:pt x="28" y="1194"/>
                  <a:pt x="4" y="1265"/>
                  <a:pt x="2" y="1335"/>
                </a:cubicBezTo>
                <a:cubicBezTo>
                  <a:pt x="0" y="1405"/>
                  <a:pt x="14" y="1461"/>
                  <a:pt x="29" y="1518"/>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15" name="Freeform 9"/>
          <p:cNvSpPr>
            <a:spLocks/>
          </p:cNvSpPr>
          <p:nvPr/>
        </p:nvSpPr>
        <p:spPr bwMode="auto">
          <a:xfrm>
            <a:off x="9277786" y="3486594"/>
            <a:ext cx="161925" cy="2395538"/>
          </a:xfrm>
          <a:custGeom>
            <a:avLst/>
            <a:gdLst/>
            <a:ahLst/>
            <a:cxnLst>
              <a:cxn ang="0">
                <a:pos x="20" y="0"/>
              </a:cxn>
              <a:cxn ang="0">
                <a:pos x="93" y="384"/>
              </a:cxn>
              <a:cxn ang="0">
                <a:pos x="11" y="732"/>
              </a:cxn>
              <a:cxn ang="0">
                <a:pos x="29" y="1152"/>
              </a:cxn>
              <a:cxn ang="0">
                <a:pos x="102" y="1509"/>
              </a:cxn>
            </a:cxnLst>
            <a:rect l="0" t="0" r="r" b="b"/>
            <a:pathLst>
              <a:path w="102" h="1509">
                <a:moveTo>
                  <a:pt x="20" y="0"/>
                </a:moveTo>
                <a:cubicBezTo>
                  <a:pt x="57" y="131"/>
                  <a:pt x="94" y="262"/>
                  <a:pt x="93" y="384"/>
                </a:cubicBezTo>
                <a:cubicBezTo>
                  <a:pt x="92" y="506"/>
                  <a:pt x="22" y="604"/>
                  <a:pt x="11" y="732"/>
                </a:cubicBezTo>
                <a:cubicBezTo>
                  <a:pt x="0" y="860"/>
                  <a:pt x="14" y="1023"/>
                  <a:pt x="29" y="1152"/>
                </a:cubicBezTo>
                <a:cubicBezTo>
                  <a:pt x="44" y="1281"/>
                  <a:pt x="73" y="1395"/>
                  <a:pt x="102" y="1509"/>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16" name="Freeform 14"/>
          <p:cNvSpPr>
            <a:spLocks/>
          </p:cNvSpPr>
          <p:nvPr/>
        </p:nvSpPr>
        <p:spPr bwMode="auto">
          <a:xfrm>
            <a:off x="8347510" y="3483419"/>
            <a:ext cx="146050" cy="2425700"/>
          </a:xfrm>
          <a:custGeom>
            <a:avLst/>
            <a:gdLst/>
            <a:ahLst/>
            <a:cxnLst>
              <a:cxn ang="0">
                <a:pos x="0" y="0"/>
              </a:cxn>
              <a:cxn ang="0">
                <a:pos x="56" y="320"/>
              </a:cxn>
              <a:cxn ang="0">
                <a:pos x="88" y="632"/>
              </a:cxn>
              <a:cxn ang="0">
                <a:pos x="32" y="864"/>
              </a:cxn>
              <a:cxn ang="0">
                <a:pos x="56" y="1200"/>
              </a:cxn>
              <a:cxn ang="0">
                <a:pos x="72" y="1416"/>
              </a:cxn>
              <a:cxn ang="0">
                <a:pos x="48" y="1528"/>
              </a:cxn>
            </a:cxnLst>
            <a:rect l="0" t="0" r="r" b="b"/>
            <a:pathLst>
              <a:path w="92" h="1528">
                <a:moveTo>
                  <a:pt x="0" y="0"/>
                </a:moveTo>
                <a:cubicBezTo>
                  <a:pt x="20" y="107"/>
                  <a:pt x="41" y="215"/>
                  <a:pt x="56" y="320"/>
                </a:cubicBezTo>
                <a:cubicBezTo>
                  <a:pt x="71" y="425"/>
                  <a:pt x="92" y="541"/>
                  <a:pt x="88" y="632"/>
                </a:cubicBezTo>
                <a:cubicBezTo>
                  <a:pt x="84" y="723"/>
                  <a:pt x="37" y="769"/>
                  <a:pt x="32" y="864"/>
                </a:cubicBezTo>
                <a:cubicBezTo>
                  <a:pt x="27" y="959"/>
                  <a:pt x="49" y="1108"/>
                  <a:pt x="56" y="1200"/>
                </a:cubicBezTo>
                <a:cubicBezTo>
                  <a:pt x="63" y="1292"/>
                  <a:pt x="73" y="1361"/>
                  <a:pt x="72" y="1416"/>
                </a:cubicBezTo>
                <a:cubicBezTo>
                  <a:pt x="71" y="1471"/>
                  <a:pt x="59" y="1499"/>
                  <a:pt x="48" y="1528"/>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17" name="Oval 15"/>
          <p:cNvSpPr>
            <a:spLocks noChangeArrowheads="1"/>
          </p:cNvSpPr>
          <p:nvPr/>
        </p:nvSpPr>
        <p:spPr bwMode="auto">
          <a:xfrm>
            <a:off x="8493560" y="4317130"/>
            <a:ext cx="152400" cy="325164"/>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18" name="Oval 17"/>
          <p:cNvSpPr>
            <a:spLocks noChangeArrowheads="1"/>
          </p:cNvSpPr>
          <p:nvPr/>
        </p:nvSpPr>
        <p:spPr bwMode="auto">
          <a:xfrm rot="5228559">
            <a:off x="8341160" y="5045519"/>
            <a:ext cx="381000" cy="215900"/>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19" name="Oval 18"/>
          <p:cNvSpPr>
            <a:spLocks noChangeArrowheads="1"/>
          </p:cNvSpPr>
          <p:nvPr/>
        </p:nvSpPr>
        <p:spPr bwMode="auto">
          <a:xfrm rot="5016605">
            <a:off x="8360210" y="3867594"/>
            <a:ext cx="381000" cy="215900"/>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20" name="Oval 19"/>
          <p:cNvSpPr>
            <a:spLocks noChangeArrowheads="1"/>
          </p:cNvSpPr>
          <p:nvPr/>
        </p:nvSpPr>
        <p:spPr bwMode="auto">
          <a:xfrm rot="5400000">
            <a:off x="8665010" y="5586857"/>
            <a:ext cx="381000" cy="101600"/>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21" name="Oval 20"/>
          <p:cNvSpPr>
            <a:spLocks noChangeArrowheads="1"/>
          </p:cNvSpPr>
          <p:nvPr/>
        </p:nvSpPr>
        <p:spPr bwMode="auto">
          <a:xfrm rot="5117772">
            <a:off x="9110481" y="4007294"/>
            <a:ext cx="381000" cy="215900"/>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22" name="Freeform 21"/>
          <p:cNvSpPr>
            <a:spLocks/>
          </p:cNvSpPr>
          <p:nvPr/>
        </p:nvSpPr>
        <p:spPr bwMode="auto">
          <a:xfrm>
            <a:off x="8804711" y="3470719"/>
            <a:ext cx="131763" cy="2425700"/>
          </a:xfrm>
          <a:custGeom>
            <a:avLst/>
            <a:gdLst/>
            <a:ahLst/>
            <a:cxnLst>
              <a:cxn ang="0">
                <a:pos x="24" y="0"/>
              </a:cxn>
              <a:cxn ang="0">
                <a:pos x="80" y="352"/>
              </a:cxn>
              <a:cxn ang="0">
                <a:pos x="40" y="616"/>
              </a:cxn>
              <a:cxn ang="0">
                <a:pos x="16" y="1056"/>
              </a:cxn>
              <a:cxn ang="0">
                <a:pos x="0" y="1528"/>
              </a:cxn>
            </a:cxnLst>
            <a:rect l="0" t="0" r="r" b="b"/>
            <a:pathLst>
              <a:path w="83" h="1528">
                <a:moveTo>
                  <a:pt x="24" y="0"/>
                </a:moveTo>
                <a:cubicBezTo>
                  <a:pt x="50" y="124"/>
                  <a:pt x="77" y="249"/>
                  <a:pt x="80" y="352"/>
                </a:cubicBezTo>
                <a:cubicBezTo>
                  <a:pt x="83" y="455"/>
                  <a:pt x="51" y="499"/>
                  <a:pt x="40" y="616"/>
                </a:cubicBezTo>
                <a:cubicBezTo>
                  <a:pt x="29" y="733"/>
                  <a:pt x="23" y="904"/>
                  <a:pt x="16" y="1056"/>
                </a:cubicBezTo>
                <a:cubicBezTo>
                  <a:pt x="9" y="1208"/>
                  <a:pt x="4" y="1368"/>
                  <a:pt x="0" y="1528"/>
                </a:cubicBezTo>
              </a:path>
            </a:pathLst>
          </a:custGeom>
          <a:noFill/>
          <a:ln w="9525" cap="flat" cmpd="sng">
            <a:solidFill>
              <a:schemeClr val="tx1"/>
            </a:solidFill>
            <a:prstDash val="solid"/>
            <a:round/>
            <a:headEnd/>
            <a:tailEnd/>
          </a:ln>
          <a:effectLst/>
        </p:spPr>
        <p:txBody>
          <a:bodyPr/>
          <a:lstStyle/>
          <a:p>
            <a:endParaRPr lang="en-US">
              <a:solidFill>
                <a:srgbClr val="FF0000"/>
              </a:solidFill>
            </a:endParaRPr>
          </a:p>
        </p:txBody>
      </p:sp>
      <p:sp>
        <p:nvSpPr>
          <p:cNvPr id="23" name="Oval 22"/>
          <p:cNvSpPr>
            <a:spLocks noChangeArrowheads="1"/>
          </p:cNvSpPr>
          <p:nvPr/>
        </p:nvSpPr>
        <p:spPr bwMode="auto">
          <a:xfrm rot="5636117">
            <a:off x="9046804" y="5271738"/>
            <a:ext cx="381000" cy="179388"/>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24" name="Oval 23"/>
          <p:cNvSpPr>
            <a:spLocks noChangeArrowheads="1"/>
          </p:cNvSpPr>
          <p:nvPr/>
        </p:nvSpPr>
        <p:spPr bwMode="auto">
          <a:xfrm rot="1146489">
            <a:off x="8901723" y="4107376"/>
            <a:ext cx="152400" cy="278864"/>
          </a:xfrm>
          <a:prstGeom prst="ellipse">
            <a:avLst/>
          </a:prstGeom>
          <a:solidFill>
            <a:srgbClr val="00A6D6"/>
          </a:solidFill>
          <a:ln w="9525">
            <a:solidFill>
              <a:schemeClr val="tx1"/>
            </a:solidFill>
            <a:round/>
            <a:headEnd/>
            <a:tailEnd/>
          </a:ln>
          <a:effectLst/>
        </p:spPr>
        <p:txBody>
          <a:bodyPr wrap="none" anchor="ctr"/>
          <a:lstStyle/>
          <a:p>
            <a:endParaRPr lang="en-US">
              <a:solidFill>
                <a:srgbClr val="FF0000"/>
              </a:solidFill>
            </a:endParaRPr>
          </a:p>
        </p:txBody>
      </p:sp>
      <p:sp>
        <p:nvSpPr>
          <p:cNvPr id="31" name="Oval 33"/>
          <p:cNvSpPr>
            <a:spLocks noChangeArrowheads="1"/>
          </p:cNvSpPr>
          <p:nvPr/>
        </p:nvSpPr>
        <p:spPr bwMode="auto">
          <a:xfrm>
            <a:off x="8321051" y="3490829"/>
            <a:ext cx="1066800" cy="2354263"/>
          </a:xfrm>
          <a:prstGeom prst="ellipse">
            <a:avLst/>
          </a:prstGeom>
          <a:noFill/>
          <a:ln w="57150">
            <a:solidFill>
              <a:schemeClr val="accent5">
                <a:lumMod val="75000"/>
              </a:schemeClr>
            </a:solidFill>
            <a:round/>
            <a:headEnd/>
            <a:tailEnd/>
          </a:ln>
          <a:effectLst/>
        </p:spPr>
        <p:txBody>
          <a:bodyPr wrap="none" anchor="ctr"/>
          <a:lstStyle/>
          <a:p>
            <a:endParaRPr lang="en-US">
              <a:solidFill>
                <a:srgbClr val="FF0000"/>
              </a:solidFill>
            </a:endParaRPr>
          </a:p>
        </p:txBody>
      </p:sp>
      <p:sp>
        <p:nvSpPr>
          <p:cNvPr id="32" name="Rectangle 31"/>
          <p:cNvSpPr/>
          <p:nvPr/>
        </p:nvSpPr>
        <p:spPr>
          <a:xfrm>
            <a:off x="7898483" y="5909826"/>
            <a:ext cx="1944216" cy="400110"/>
          </a:xfrm>
          <a:prstGeom prst="rect">
            <a:avLst/>
          </a:prstGeom>
          <a:noFill/>
          <a:ln>
            <a:noFill/>
          </a:ln>
        </p:spPr>
        <p:txBody>
          <a:bodyPr wrap="square" lIns="91440" tIns="45720" rIns="91440" bIns="45720">
            <a:spAutoFit/>
          </a:bodyPr>
          <a:lstStyle/>
          <a:p>
            <a:pPr algn="ctr">
              <a:buNone/>
            </a:pPr>
            <a:r>
              <a:rPr lang="en-US" sz="2000" dirty="0">
                <a:ln w="0"/>
                <a:effectLst>
                  <a:outerShdw blurRad="38100" dist="25400" dir="5400000" algn="ctr" rotWithShape="0">
                    <a:srgbClr val="6E747A">
                      <a:alpha val="43000"/>
                    </a:srgbClr>
                  </a:outerShdw>
                </a:effectLst>
                <a:latin typeface="+mj-lt"/>
                <a:cs typeface="Arial" panose="020B0604020202020204" pitchFamily="34" charset="0"/>
              </a:rPr>
              <a:t>Voxel</a:t>
            </a:r>
          </a:p>
        </p:txBody>
      </p:sp>
      <p:sp>
        <p:nvSpPr>
          <p:cNvPr id="3" name="Rectangle 2">
            <a:extLst>
              <a:ext uri="{FF2B5EF4-FFF2-40B4-BE49-F238E27FC236}">
                <a16:creationId xmlns:a16="http://schemas.microsoft.com/office/drawing/2014/main" id="{71CD07DC-BB31-D0F9-C28B-7D2B09DCDC90}"/>
              </a:ext>
            </a:extLst>
          </p:cNvPr>
          <p:cNvSpPr/>
          <p:nvPr/>
        </p:nvSpPr>
        <p:spPr>
          <a:xfrm>
            <a:off x="2344091" y="2456815"/>
            <a:ext cx="1287609" cy="504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Gray matter</a:t>
            </a:r>
            <a:endParaRPr lang="en-US" b="1" dirty="0">
              <a:solidFill>
                <a:schemeClr val="tx1"/>
              </a:solidFill>
            </a:endParaRPr>
          </a:p>
        </p:txBody>
      </p:sp>
      <p:sp>
        <p:nvSpPr>
          <p:cNvPr id="4" name="Rectangle 3">
            <a:extLst>
              <a:ext uri="{FF2B5EF4-FFF2-40B4-BE49-F238E27FC236}">
                <a16:creationId xmlns:a16="http://schemas.microsoft.com/office/drawing/2014/main" id="{9781525D-6C16-A3DB-7E84-830A087F9F31}"/>
              </a:ext>
            </a:extLst>
          </p:cNvPr>
          <p:cNvSpPr/>
          <p:nvPr/>
        </p:nvSpPr>
        <p:spPr>
          <a:xfrm>
            <a:off x="5572207" y="2397552"/>
            <a:ext cx="1710452" cy="622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White matter</a:t>
            </a:r>
            <a:endParaRPr lang="en-US" b="1" dirty="0">
              <a:solidFill>
                <a:schemeClr val="tx1"/>
              </a:solidFill>
            </a:endParaRPr>
          </a:p>
        </p:txBody>
      </p:sp>
      <p:cxnSp>
        <p:nvCxnSpPr>
          <p:cNvPr id="5" name="Straight Arrow Connector 4">
            <a:extLst>
              <a:ext uri="{FF2B5EF4-FFF2-40B4-BE49-F238E27FC236}">
                <a16:creationId xmlns:a16="http://schemas.microsoft.com/office/drawing/2014/main" id="{A0BDBFE8-AE20-DFDB-3DAF-C38DE4A95BF9}"/>
              </a:ext>
            </a:extLst>
          </p:cNvPr>
          <p:cNvCxnSpPr>
            <a:cxnSpLocks/>
          </p:cNvCxnSpPr>
          <p:nvPr/>
        </p:nvCxnSpPr>
        <p:spPr>
          <a:xfrm>
            <a:off x="3496616" y="2901020"/>
            <a:ext cx="211783" cy="575775"/>
          </a:xfrm>
          <a:prstGeom prst="straightConnector1">
            <a:avLst/>
          </a:prstGeom>
          <a:ln w="57150">
            <a:solidFill>
              <a:srgbClr val="17151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EA9F13-A71C-F490-B92B-3AD5C4A6761C}"/>
              </a:ext>
            </a:extLst>
          </p:cNvPr>
          <p:cNvCxnSpPr>
            <a:cxnSpLocks/>
          </p:cNvCxnSpPr>
          <p:nvPr/>
        </p:nvCxnSpPr>
        <p:spPr>
          <a:xfrm flipH="1">
            <a:off x="5079048" y="3016782"/>
            <a:ext cx="868915" cy="1011187"/>
          </a:xfrm>
          <a:prstGeom prst="straightConnector1">
            <a:avLst/>
          </a:prstGeom>
          <a:ln w="57150">
            <a:solidFill>
              <a:srgbClr val="1715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8C2E-9310-4DAE-D201-C7D06335E01C}"/>
              </a:ext>
            </a:extLst>
          </p:cNvPr>
          <p:cNvSpPr>
            <a:spLocks noGrp="1"/>
          </p:cNvSpPr>
          <p:nvPr>
            <p:ph type="title"/>
          </p:nvPr>
        </p:nvSpPr>
        <p:spPr>
          <a:xfrm>
            <a:off x="523240" y="202863"/>
            <a:ext cx="10515600" cy="1325563"/>
          </a:xfrm>
        </p:spPr>
        <p:txBody>
          <a:bodyPr/>
          <a:lstStyle/>
          <a:p>
            <a:r>
              <a:rPr lang="en-US" dirty="0"/>
              <a:t>Conclusions</a:t>
            </a:r>
            <a:endParaRPr lang="en-NL" dirty="0"/>
          </a:p>
        </p:txBody>
      </p:sp>
      <p:sp>
        <p:nvSpPr>
          <p:cNvPr id="4" name="Slide Number Placeholder 3">
            <a:extLst>
              <a:ext uri="{FF2B5EF4-FFF2-40B4-BE49-F238E27FC236}">
                <a16:creationId xmlns:a16="http://schemas.microsoft.com/office/drawing/2014/main" id="{D3A6B513-BF1D-BB85-FE78-FD1E70F84C37}"/>
              </a:ext>
            </a:extLst>
          </p:cNvPr>
          <p:cNvSpPr>
            <a:spLocks noGrp="1"/>
          </p:cNvSpPr>
          <p:nvPr>
            <p:ph type="sldNum" sz="quarter" idx="12"/>
          </p:nvPr>
        </p:nvSpPr>
        <p:spPr/>
        <p:txBody>
          <a:bodyPr/>
          <a:lstStyle/>
          <a:p>
            <a:fld id="{B2C3C63D-9CCB-4F0A-B372-F491D50C3F4A}" type="slidenum">
              <a:rPr lang="en-US" smtClean="0"/>
              <a:t>20</a:t>
            </a:fld>
            <a:endParaRPr lang="en-US"/>
          </a:p>
        </p:txBody>
      </p:sp>
      <p:sp>
        <p:nvSpPr>
          <p:cNvPr id="9" name="Rectangle 3">
            <a:extLst>
              <a:ext uri="{FF2B5EF4-FFF2-40B4-BE49-F238E27FC236}">
                <a16:creationId xmlns:a16="http://schemas.microsoft.com/office/drawing/2014/main" id="{EBC48220-E753-BDE1-7C2D-32E23C2AA736}"/>
              </a:ext>
            </a:extLst>
          </p:cNvPr>
          <p:cNvSpPr>
            <a:spLocks noChangeArrowheads="1"/>
          </p:cNvSpPr>
          <p:nvPr/>
        </p:nvSpPr>
        <p:spPr bwMode="auto">
          <a:xfrm>
            <a:off x="523240" y="2071661"/>
            <a:ext cx="1083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NL" altLang="en-NL" sz="2400" b="1" i="0" u="none" strike="noStrike" cap="none" normalizeH="0" baseline="0" dirty="0">
                <a:ln>
                  <a:noFill/>
                </a:ln>
                <a:solidFill>
                  <a:schemeClr val="tx1"/>
                </a:solidFill>
                <a:effectLst/>
              </a:rPr>
              <a:t>H1: Visualization of uncertainty will influence the participants’ decision.</a:t>
            </a:r>
            <a:endParaRPr lang="en-US" altLang="en-NL" sz="24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NL" sz="2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NL" altLang="en-NL" sz="24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NL" altLang="en-NL" sz="2400" b="1" i="0" u="none" strike="noStrike" cap="none" normalizeH="0" baseline="0" dirty="0">
                <a:ln>
                  <a:noFill/>
                </a:ln>
                <a:solidFill>
                  <a:schemeClr val="tx1"/>
                </a:solidFill>
                <a:effectLst/>
              </a:rPr>
              <a:t>H2: Participants will make a more cautious decision when a larger uncertainty interval is visualized.</a:t>
            </a:r>
            <a:br>
              <a:rPr kumimoji="0" lang="en-NL" altLang="en-NL" sz="2400" b="0" i="0" u="none" strike="noStrike" cap="none" normalizeH="0" baseline="0" dirty="0">
                <a:ln>
                  <a:noFill/>
                </a:ln>
                <a:solidFill>
                  <a:schemeClr val="tx1"/>
                </a:solidFill>
                <a:effectLst/>
              </a:rPr>
            </a:br>
            <a:endParaRPr kumimoji="0" lang="en-US" altLang="en-NL"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NL" sz="24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NL" altLang="en-NL" sz="2400" b="1" i="0" u="none" strike="noStrike" cap="none" normalizeH="0" baseline="0" dirty="0">
                <a:ln>
                  <a:noFill/>
                </a:ln>
                <a:solidFill>
                  <a:schemeClr val="tx1"/>
                </a:solidFill>
                <a:effectLst/>
              </a:rPr>
              <a:t>H3: Confidence of the participants in decision-making will be affected by the uncertainty visualization.</a:t>
            </a:r>
            <a:r>
              <a:rPr kumimoji="0" lang="en-NL" altLang="en-NL" sz="2400" b="0" i="0" u="none" strike="noStrike" cap="none" normalizeH="0" baseline="0" dirty="0">
                <a:ln>
                  <a:noFill/>
                </a:ln>
                <a:solidFill>
                  <a:schemeClr val="tx1"/>
                </a:solidFill>
                <a:effectLst/>
              </a:rPr>
              <a:t>.</a:t>
            </a:r>
          </a:p>
        </p:txBody>
      </p:sp>
      <p:sp>
        <p:nvSpPr>
          <p:cNvPr id="10" name="TextBox 9">
            <a:extLst>
              <a:ext uri="{FF2B5EF4-FFF2-40B4-BE49-F238E27FC236}">
                <a16:creationId xmlns:a16="http://schemas.microsoft.com/office/drawing/2014/main" id="{18DC4E52-BC91-8F42-D023-76616F77C363}"/>
              </a:ext>
            </a:extLst>
          </p:cNvPr>
          <p:cNvSpPr txBox="1"/>
          <p:nvPr/>
        </p:nvSpPr>
        <p:spPr>
          <a:xfrm>
            <a:off x="1099186" y="2522504"/>
            <a:ext cx="9678669" cy="461665"/>
          </a:xfrm>
          <a:prstGeom prst="rect">
            <a:avLst/>
          </a:prstGeom>
          <a:noFill/>
        </p:spPr>
        <p:txBody>
          <a:bodyPr wrap="square" rtlCol="0">
            <a:spAutoFit/>
          </a:bodyPr>
          <a:lstStyle/>
          <a:p>
            <a:r>
              <a:rPr kumimoji="0" lang="en-US" altLang="en-NL" sz="2400" b="0" i="0" u="none" strike="noStrike" cap="none" normalizeH="0" baseline="0" dirty="0">
                <a:ln>
                  <a:noFill/>
                </a:ln>
                <a:solidFill>
                  <a:schemeClr val="tx1"/>
                </a:solidFill>
                <a:effectLst/>
              </a:rPr>
              <a:t>Participants i</a:t>
            </a:r>
            <a:r>
              <a:rPr kumimoji="0" lang="en-NL" altLang="en-NL" sz="2400" b="0" i="0" u="none" strike="noStrike" cap="none" normalizeH="0" baseline="0" dirty="0" err="1">
                <a:ln>
                  <a:noFill/>
                </a:ln>
                <a:solidFill>
                  <a:schemeClr val="tx1"/>
                </a:solidFill>
                <a:effectLst/>
              </a:rPr>
              <a:t>ncorporate</a:t>
            </a:r>
            <a:r>
              <a:rPr kumimoji="0" lang="en-US" altLang="en-NL" sz="2400" b="0" i="0" u="none" strike="noStrike" cap="none" normalizeH="0" baseline="0" dirty="0">
                <a:ln>
                  <a:noFill/>
                </a:ln>
                <a:solidFill>
                  <a:schemeClr val="tx1"/>
                </a:solidFill>
                <a:effectLst/>
              </a:rPr>
              <a:t> u</a:t>
            </a:r>
            <a:r>
              <a:rPr kumimoji="0" lang="en-NL" altLang="en-NL" sz="2400" b="0" i="0" u="none" strike="noStrike" cap="none" normalizeH="0" baseline="0" dirty="0" err="1">
                <a:ln>
                  <a:noFill/>
                </a:ln>
                <a:solidFill>
                  <a:schemeClr val="tx1"/>
                </a:solidFill>
                <a:effectLst/>
              </a:rPr>
              <a:t>ncertainty</a:t>
            </a:r>
            <a:r>
              <a:rPr kumimoji="0" lang="en-NL" altLang="en-NL" sz="2400" b="0" i="0" u="none" strike="noStrike" cap="none" normalizeH="0" baseline="0" dirty="0">
                <a:ln>
                  <a:noFill/>
                </a:ln>
                <a:solidFill>
                  <a:schemeClr val="tx1"/>
                </a:solidFill>
                <a:effectLst/>
              </a:rPr>
              <a:t> into their decision-making process</a:t>
            </a:r>
            <a:endParaRPr kumimoji="0" lang="en-US" altLang="en-NL" sz="24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6744B64F-F74C-8E6C-DA47-06CBB44B29E8}"/>
              </a:ext>
            </a:extLst>
          </p:cNvPr>
          <p:cNvSpPr txBox="1"/>
          <p:nvPr/>
        </p:nvSpPr>
        <p:spPr>
          <a:xfrm>
            <a:off x="1099186" y="4069495"/>
            <a:ext cx="1056957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NL" altLang="en-NL" sz="2400" b="0" i="0" u="none" strike="noStrike" cap="none" normalizeH="0" baseline="0" dirty="0">
                <a:ln>
                  <a:noFill/>
                </a:ln>
                <a:solidFill>
                  <a:schemeClr val="tx1"/>
                </a:solidFill>
                <a:effectLst/>
              </a:rPr>
              <a:t> </a:t>
            </a:r>
            <a:r>
              <a:rPr kumimoji="0" lang="en-US" altLang="en-NL" sz="2400" b="0" i="0" u="none" strike="noStrike" cap="none" normalizeH="0" baseline="0" dirty="0">
                <a:ln>
                  <a:noFill/>
                </a:ln>
                <a:solidFill>
                  <a:schemeClr val="tx1"/>
                </a:solidFill>
                <a:effectLst/>
              </a:rPr>
              <a:t>Indications of a </a:t>
            </a:r>
            <a:r>
              <a:rPr lang="en-US" altLang="en-NL" sz="2400" dirty="0"/>
              <a:t>t</a:t>
            </a:r>
            <a:r>
              <a:rPr kumimoji="0" lang="en-US" altLang="en-NL" sz="2400" b="0" i="0" u="none" strike="noStrike" cap="none" normalizeH="0" baseline="0" dirty="0">
                <a:ln>
                  <a:noFill/>
                </a:ln>
                <a:solidFill>
                  <a:schemeClr val="tx1"/>
                </a:solidFill>
                <a:effectLst/>
              </a:rPr>
              <a:t>endency</a:t>
            </a:r>
            <a:r>
              <a:rPr kumimoji="0" lang="en-NL" altLang="en-NL" sz="2400" b="0" i="0" u="none" strike="noStrike" cap="none" normalizeH="0" baseline="0" dirty="0">
                <a:ln>
                  <a:noFill/>
                </a:ln>
                <a:solidFill>
                  <a:schemeClr val="tx1"/>
                </a:solidFill>
                <a:effectLst/>
              </a:rPr>
              <a:t> to make </a:t>
            </a:r>
            <a:r>
              <a:rPr kumimoji="0" lang="en-NL" altLang="en-NL" sz="2400" i="0" u="none" strike="noStrike" cap="none" normalizeH="0" baseline="0" dirty="0">
                <a:ln>
                  <a:noFill/>
                </a:ln>
                <a:solidFill>
                  <a:schemeClr val="tx1"/>
                </a:solidFill>
                <a:effectLst/>
              </a:rPr>
              <a:t>more cautious choices </a:t>
            </a:r>
            <a:r>
              <a:rPr kumimoji="0" lang="en-NL" altLang="en-NL" sz="2400" b="0" i="0" u="none" strike="noStrike" cap="none" normalizeH="0" baseline="0" dirty="0">
                <a:ln>
                  <a:noFill/>
                </a:ln>
                <a:solidFill>
                  <a:schemeClr val="tx1"/>
                </a:solidFill>
                <a:effectLst/>
              </a:rPr>
              <a:t>under higher uncertainty</a:t>
            </a:r>
            <a:endParaRPr kumimoji="0" lang="en-US" altLang="en-NL" sz="2400" b="0" i="0" u="none" strike="noStrike" cap="none" normalizeH="0" baseline="0" dirty="0">
              <a:ln>
                <a:noFill/>
              </a:ln>
              <a:solidFill>
                <a:schemeClr val="tx1"/>
              </a:solidFill>
              <a:effectLst/>
            </a:endParaRPr>
          </a:p>
        </p:txBody>
      </p:sp>
      <p:sp>
        <p:nvSpPr>
          <p:cNvPr id="14" name="TextBox 13">
            <a:extLst>
              <a:ext uri="{FF2B5EF4-FFF2-40B4-BE49-F238E27FC236}">
                <a16:creationId xmlns:a16="http://schemas.microsoft.com/office/drawing/2014/main" id="{47DA7B06-2391-3831-791C-063C0021182E}"/>
              </a:ext>
            </a:extLst>
          </p:cNvPr>
          <p:cNvSpPr txBox="1"/>
          <p:nvPr/>
        </p:nvSpPr>
        <p:spPr>
          <a:xfrm>
            <a:off x="1099186" y="5575210"/>
            <a:ext cx="9678668" cy="830997"/>
          </a:xfrm>
          <a:prstGeom prst="rect">
            <a:avLst/>
          </a:prstGeom>
          <a:noFill/>
        </p:spPr>
        <p:txBody>
          <a:bodyPr wrap="square">
            <a:spAutoFit/>
          </a:bodyPr>
          <a:lstStyle/>
          <a:p>
            <a:r>
              <a:rPr kumimoji="0" lang="en-US" altLang="en-NL" sz="2400" i="0" u="none" strike="noStrike" cap="none" normalizeH="0" baseline="0" dirty="0">
                <a:ln>
                  <a:noFill/>
                </a:ln>
                <a:solidFill>
                  <a:schemeClr val="tx1"/>
                </a:solidFill>
                <a:effectLst/>
              </a:rPr>
              <a:t>C</a:t>
            </a:r>
            <a:r>
              <a:rPr kumimoji="0" lang="en-NL" altLang="en-NL" sz="2400" i="0" u="none" strike="noStrike" cap="none" normalizeH="0" baseline="0" dirty="0" err="1">
                <a:ln>
                  <a:noFill/>
                </a:ln>
                <a:solidFill>
                  <a:schemeClr val="tx1"/>
                </a:solidFill>
                <a:effectLst/>
              </a:rPr>
              <a:t>onfidence</a:t>
            </a:r>
            <a:r>
              <a:rPr kumimoji="0" lang="en-NL" altLang="en-NL" sz="2400" i="0" u="none" strike="noStrike" cap="none" normalizeH="0" baseline="0" dirty="0">
                <a:ln>
                  <a:noFill/>
                </a:ln>
                <a:solidFill>
                  <a:schemeClr val="tx1"/>
                </a:solidFill>
                <a:effectLst/>
              </a:rPr>
              <a:t> remained unchanged </a:t>
            </a:r>
            <a:r>
              <a:rPr kumimoji="0" lang="en-NL" altLang="en-NL" sz="2400" b="0" i="0" u="none" strike="noStrike" cap="none" normalizeH="0" baseline="0" dirty="0">
                <a:ln>
                  <a:noFill/>
                </a:ln>
                <a:solidFill>
                  <a:schemeClr val="tx1"/>
                </a:solidFill>
                <a:effectLst/>
              </a:rPr>
              <a:t>regardless of uncertainty.</a:t>
            </a:r>
            <a:endParaRPr kumimoji="0" lang="en-US" altLang="en-NL" sz="2400" b="0" i="0" u="none" strike="noStrike" cap="none" normalizeH="0" baseline="0" dirty="0">
              <a:ln>
                <a:noFill/>
              </a:ln>
              <a:solidFill>
                <a:schemeClr val="tx1"/>
              </a:solidFill>
              <a:effectLst/>
            </a:endParaRPr>
          </a:p>
          <a:p>
            <a:r>
              <a:rPr lang="en-US" sz="2400" dirty="0"/>
              <a:t>Not conclusive results</a:t>
            </a:r>
            <a:endParaRPr lang="en-NL" sz="2400" dirty="0"/>
          </a:p>
        </p:txBody>
      </p:sp>
    </p:spTree>
    <p:extLst>
      <p:ext uri="{BB962C8B-B14F-4D97-AF65-F5344CB8AC3E}">
        <p14:creationId xmlns:p14="http://schemas.microsoft.com/office/powerpoint/2010/main" val="1210491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D21D-D889-B2FA-0725-1435CD2D3AC1}"/>
              </a:ext>
            </a:extLst>
          </p:cNvPr>
          <p:cNvSpPr>
            <a:spLocks noGrp="1"/>
          </p:cNvSpPr>
          <p:nvPr>
            <p:ph type="title"/>
          </p:nvPr>
        </p:nvSpPr>
        <p:spPr/>
        <p:txBody>
          <a:bodyPr/>
          <a:lstStyle/>
          <a:p>
            <a:r>
              <a:rPr lang="en-US" dirty="0"/>
              <a:t>Discussion</a:t>
            </a:r>
            <a:endParaRPr lang="en-NL" dirty="0"/>
          </a:p>
        </p:txBody>
      </p:sp>
      <p:sp>
        <p:nvSpPr>
          <p:cNvPr id="3" name="Content Placeholder 2">
            <a:extLst>
              <a:ext uri="{FF2B5EF4-FFF2-40B4-BE49-F238E27FC236}">
                <a16:creationId xmlns:a16="http://schemas.microsoft.com/office/drawing/2014/main" id="{ED195A2A-733B-1A9E-FE31-A2303F061FE3}"/>
              </a:ext>
            </a:extLst>
          </p:cNvPr>
          <p:cNvSpPr>
            <a:spLocks noGrp="1"/>
          </p:cNvSpPr>
          <p:nvPr>
            <p:ph idx="1"/>
          </p:nvPr>
        </p:nvSpPr>
        <p:spPr/>
        <p:txBody>
          <a:bodyPr>
            <a:normAutofit fontScale="92500"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NL" sz="2800" i="0" u="none" strike="noStrike" cap="none" normalizeH="0" baseline="0" dirty="0">
                <a:ln>
                  <a:noFill/>
                </a:ln>
                <a:solidFill>
                  <a:schemeClr val="tx1"/>
                </a:solidFill>
                <a:effectLst/>
              </a:rPr>
              <a:t>Confirm other findings that u</a:t>
            </a:r>
            <a:r>
              <a:rPr kumimoji="0" lang="en-NL" altLang="en-NL" sz="2800" i="0" u="none" strike="noStrike" cap="none" normalizeH="0" baseline="0" dirty="0" err="1">
                <a:ln>
                  <a:noFill/>
                </a:ln>
                <a:solidFill>
                  <a:schemeClr val="tx1"/>
                </a:solidFill>
                <a:effectLst/>
              </a:rPr>
              <a:t>ncertainty</a:t>
            </a:r>
            <a:r>
              <a:rPr kumimoji="0" lang="en-NL" altLang="en-NL" sz="2800" i="0" u="none" strike="noStrike" cap="none" normalizeH="0" baseline="0" dirty="0">
                <a:ln>
                  <a:noFill/>
                </a:ln>
                <a:solidFill>
                  <a:schemeClr val="tx1"/>
                </a:solidFill>
                <a:effectLst/>
              </a:rPr>
              <a:t> visualization influences decisions, often promoting more cautious choices.</a:t>
            </a:r>
            <a:endParaRPr kumimoji="0" lang="en-US"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NL"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NL" dirty="0"/>
              <a:t>N</a:t>
            </a:r>
            <a:r>
              <a:rPr kumimoji="0" lang="en-NL" altLang="en-NL" sz="2800" i="0" u="none" strike="noStrike" cap="none" normalizeH="0" baseline="0" dirty="0">
                <a:ln>
                  <a:noFill/>
                </a:ln>
                <a:solidFill>
                  <a:schemeClr val="tx1"/>
                </a:solidFill>
                <a:effectLst/>
              </a:rPr>
              <a:t>umber of </a:t>
            </a:r>
            <a:r>
              <a:rPr kumimoji="0" lang="en-NL" altLang="en-NL" sz="2800" i="0" u="none" strike="noStrike" cap="none" normalizeH="0" baseline="0" dirty="0" err="1">
                <a:ln>
                  <a:noFill/>
                </a:ln>
                <a:solidFill>
                  <a:schemeClr val="tx1"/>
                </a:solidFill>
                <a:effectLst/>
              </a:rPr>
              <a:t>fibers</a:t>
            </a:r>
            <a:r>
              <a:rPr kumimoji="0" lang="en-NL" altLang="en-NL" sz="2800" i="0" u="none" strike="noStrike" cap="none" normalizeH="0" baseline="0" dirty="0">
                <a:ln>
                  <a:noFill/>
                </a:ln>
                <a:solidFill>
                  <a:schemeClr val="tx1"/>
                </a:solidFill>
                <a:effectLst/>
              </a:rPr>
              <a:t> shown also influence decisions, suggesting participants may respond to visual density rather than statistical </a:t>
            </a:r>
            <a:r>
              <a:rPr kumimoji="0" lang="en-US" altLang="en-NL" sz="2800" i="0" u="none" strike="noStrike" cap="none" normalizeH="0" baseline="0" dirty="0">
                <a:ln>
                  <a:noFill/>
                </a:ln>
                <a:solidFill>
                  <a:schemeClr val="tx1"/>
                </a:solidFill>
                <a:effectLst/>
              </a:rPr>
              <a:t>reasoning</a:t>
            </a:r>
            <a:r>
              <a:rPr kumimoji="0" lang="en-NL" altLang="en-NL" sz="2800" i="0" u="none" strike="noStrike" cap="none" normalizeH="0" baseline="0" dirty="0">
                <a:ln>
                  <a:noFill/>
                </a:ln>
                <a:solidFill>
                  <a:schemeClr val="tx1"/>
                </a:solidFill>
                <a:effectLst/>
              </a:rPr>
              <a:t>.</a:t>
            </a:r>
            <a:endParaRPr kumimoji="0" lang="en-US"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NL"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NL" altLang="en-NL" sz="2800" i="0" u="none" strike="noStrike" cap="none" normalizeH="0" baseline="0" dirty="0">
                <a:ln>
                  <a:noFill/>
                </a:ln>
                <a:solidFill>
                  <a:schemeClr val="tx1"/>
                </a:solidFill>
                <a:effectLst/>
              </a:rPr>
              <a:t>No clear relationship found between uncertainty intervals and participants’ confidence</a:t>
            </a:r>
            <a:r>
              <a:rPr lang="en-US" altLang="en-NL" dirty="0"/>
              <a:t>.</a:t>
            </a:r>
            <a:endParaRPr kumimoji="0" lang="en-US"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NL" altLang="en-NL" sz="280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NL" altLang="en-NL" sz="2800" i="0" u="none" strike="noStrike" cap="none" normalizeH="0" baseline="0" dirty="0">
                <a:ln>
                  <a:noFill/>
                </a:ln>
                <a:solidFill>
                  <a:schemeClr val="tx1"/>
                </a:solidFill>
                <a:effectLst/>
              </a:rPr>
              <a:t>Study limitations include small sample size, few open-ended responses, limited cases, and visualization </a:t>
            </a:r>
            <a:r>
              <a:rPr kumimoji="0" lang="en-US" altLang="en-NL" sz="2800" i="0" u="none" strike="noStrike" cap="none" normalizeH="0" baseline="0" dirty="0">
                <a:ln>
                  <a:noFill/>
                </a:ln>
                <a:solidFill>
                  <a:schemeClr val="tx1"/>
                </a:solidFill>
                <a:effectLst/>
              </a:rPr>
              <a:t>specifics </a:t>
            </a:r>
            <a:r>
              <a:rPr kumimoji="0" lang="en-NL" altLang="en-NL" sz="2800" i="0" u="none" strike="noStrike" cap="none" normalizeH="0" baseline="0" dirty="0">
                <a:ln>
                  <a:noFill/>
                </a:ln>
                <a:solidFill>
                  <a:schemeClr val="tx1"/>
                </a:solidFill>
                <a:effectLst/>
              </a:rPr>
              <a:t>constraints.</a:t>
            </a:r>
            <a:endParaRPr kumimoji="0" lang="en-US" altLang="en-NL" sz="2800" i="0" u="none" strike="noStrike" cap="none" normalizeH="0" baseline="0" dirty="0">
              <a:ln>
                <a:noFill/>
              </a:ln>
              <a:solidFill>
                <a:schemeClr val="tx1"/>
              </a:solidFill>
              <a:effectLst/>
            </a:endParaRPr>
          </a:p>
          <a:p>
            <a:endParaRPr lang="en-NL" dirty="0"/>
          </a:p>
        </p:txBody>
      </p:sp>
      <p:sp>
        <p:nvSpPr>
          <p:cNvPr id="4" name="Slide Number Placeholder 3">
            <a:extLst>
              <a:ext uri="{FF2B5EF4-FFF2-40B4-BE49-F238E27FC236}">
                <a16:creationId xmlns:a16="http://schemas.microsoft.com/office/drawing/2014/main" id="{1678F8FB-E8FC-0B0B-9840-E669B0C0730F}"/>
              </a:ext>
            </a:extLst>
          </p:cNvPr>
          <p:cNvSpPr>
            <a:spLocks noGrp="1"/>
          </p:cNvSpPr>
          <p:nvPr>
            <p:ph type="sldNum" sz="quarter" idx="12"/>
          </p:nvPr>
        </p:nvSpPr>
        <p:spPr/>
        <p:txBody>
          <a:bodyPr/>
          <a:lstStyle/>
          <a:p>
            <a:fld id="{B2C3C63D-9CCB-4F0A-B372-F491D50C3F4A}" type="slidenum">
              <a:rPr lang="en-US" smtClean="0"/>
              <a:t>21</a:t>
            </a:fld>
            <a:endParaRPr lang="en-US"/>
          </a:p>
        </p:txBody>
      </p:sp>
      <p:sp>
        <p:nvSpPr>
          <p:cNvPr id="6" name="Rectangle 1">
            <a:extLst>
              <a:ext uri="{FF2B5EF4-FFF2-40B4-BE49-F238E27FC236}">
                <a16:creationId xmlns:a16="http://schemas.microsoft.com/office/drawing/2014/main" id="{E831B71A-8304-147A-E276-0D31DBB9718A}"/>
              </a:ext>
            </a:extLst>
          </p:cNvPr>
          <p:cNvSpPr>
            <a:spLocks noChangeArrowheads="1"/>
          </p:cNvSpPr>
          <p:nvPr/>
        </p:nvSpPr>
        <p:spPr bwMode="auto">
          <a:xfrm>
            <a:off x="406400" y="3638918"/>
            <a:ext cx="1061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NL" altLang="en-NL" sz="18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8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520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457B-39EB-217F-0B12-880227FBE810}"/>
              </a:ext>
            </a:extLst>
          </p:cNvPr>
          <p:cNvSpPr>
            <a:spLocks noGrp="1"/>
          </p:cNvSpPr>
          <p:nvPr>
            <p:ph type="title"/>
          </p:nvPr>
        </p:nvSpPr>
        <p:spPr/>
        <p:txBody>
          <a:bodyPr/>
          <a:lstStyle/>
          <a:p>
            <a:r>
              <a:rPr lang="en-US" dirty="0"/>
              <a:t>Future work</a:t>
            </a:r>
            <a:endParaRPr lang="en-NL" dirty="0"/>
          </a:p>
        </p:txBody>
      </p:sp>
      <p:sp>
        <p:nvSpPr>
          <p:cNvPr id="3" name="Content Placeholder 2">
            <a:extLst>
              <a:ext uri="{FF2B5EF4-FFF2-40B4-BE49-F238E27FC236}">
                <a16:creationId xmlns:a16="http://schemas.microsoft.com/office/drawing/2014/main" id="{39E083E2-97FB-11DF-4907-5BD06D973313}"/>
              </a:ext>
            </a:extLst>
          </p:cNvPr>
          <p:cNvSpPr>
            <a:spLocks noGrp="1"/>
          </p:cNvSpPr>
          <p:nvPr>
            <p:ph idx="1"/>
          </p:nvPr>
        </p:nvSpPr>
        <p:spPr>
          <a:xfrm>
            <a:off x="838200" y="1825625"/>
            <a:ext cx="9595338" cy="4351338"/>
          </a:xfrm>
        </p:spPr>
        <p:txBody>
          <a:bodyPr/>
          <a:lstStyle/>
          <a:p>
            <a:r>
              <a:rPr lang="en-US" dirty="0"/>
              <a:t>Investigate how users interpret fiber density vs. uncertainty statistics.</a:t>
            </a:r>
          </a:p>
          <a:p>
            <a:r>
              <a:rPr lang="en-US" dirty="0"/>
              <a:t>Explore decision-making strategies and participants’ understanding of uncertainty.</a:t>
            </a:r>
          </a:p>
          <a:p>
            <a:r>
              <a:rPr lang="en-US" dirty="0"/>
              <a:t>Assess the role of different visualization techniques in shaping decisions.</a:t>
            </a:r>
          </a:p>
          <a:p>
            <a:r>
              <a:rPr lang="en-US" dirty="0"/>
              <a:t>Improve study design and feedback mechanisms to gain deeper insights.</a:t>
            </a:r>
          </a:p>
          <a:p>
            <a:endParaRPr lang="en-NL" dirty="0"/>
          </a:p>
        </p:txBody>
      </p:sp>
      <p:sp>
        <p:nvSpPr>
          <p:cNvPr id="4" name="Slide Number Placeholder 3">
            <a:extLst>
              <a:ext uri="{FF2B5EF4-FFF2-40B4-BE49-F238E27FC236}">
                <a16:creationId xmlns:a16="http://schemas.microsoft.com/office/drawing/2014/main" id="{A7E94A60-C7F9-E37F-6CCA-4B8F5BBEE00B}"/>
              </a:ext>
            </a:extLst>
          </p:cNvPr>
          <p:cNvSpPr>
            <a:spLocks noGrp="1"/>
          </p:cNvSpPr>
          <p:nvPr>
            <p:ph type="sldNum" sz="quarter" idx="12"/>
          </p:nvPr>
        </p:nvSpPr>
        <p:spPr/>
        <p:txBody>
          <a:bodyPr/>
          <a:lstStyle/>
          <a:p>
            <a:fld id="{B2C3C63D-9CCB-4F0A-B372-F491D50C3F4A}" type="slidenum">
              <a:rPr lang="en-US" smtClean="0"/>
              <a:t>22</a:t>
            </a:fld>
            <a:endParaRPr lang="en-US"/>
          </a:p>
        </p:txBody>
      </p:sp>
    </p:spTree>
    <p:extLst>
      <p:ext uri="{BB962C8B-B14F-4D97-AF65-F5344CB8AC3E}">
        <p14:creationId xmlns:p14="http://schemas.microsoft.com/office/powerpoint/2010/main" val="3441817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1A7D-55B6-4C14-AA99-0A10AA8DE203}"/>
              </a:ext>
            </a:extLst>
          </p:cNvPr>
          <p:cNvSpPr>
            <a:spLocks noGrp="1"/>
          </p:cNvSpPr>
          <p:nvPr>
            <p:ph type="ctrTitle" idx="4294967295"/>
          </p:nvPr>
        </p:nvSpPr>
        <p:spPr>
          <a:xfrm>
            <a:off x="1560546" y="1014626"/>
            <a:ext cx="9144000" cy="1827212"/>
          </a:xfrm>
        </p:spPr>
        <p:txBody>
          <a:bodyPr>
            <a:normAutofit/>
          </a:bodyPr>
          <a:lstStyle/>
          <a:p>
            <a:pPr algn="ctr"/>
            <a:r>
              <a:rPr lang="en-US" sz="2800" b="0" i="0" u="none" strike="noStrike" baseline="0" dirty="0">
                <a:solidFill>
                  <a:schemeClr val="bg1"/>
                </a:solidFill>
                <a:latin typeface="NimbusRomNo9L-Medi"/>
              </a:rPr>
              <a:t>Effect of white matter uncertainty visualization</a:t>
            </a:r>
            <a:br>
              <a:rPr lang="en-US" sz="2800" b="0" i="0" u="none" strike="noStrike" baseline="0" dirty="0">
                <a:solidFill>
                  <a:schemeClr val="bg1"/>
                </a:solidFill>
                <a:latin typeface="NimbusRomNo9L-Medi"/>
              </a:rPr>
            </a:br>
            <a:r>
              <a:rPr lang="en-US" sz="2800" b="0" i="0" u="none" strike="noStrike" baseline="0" dirty="0">
                <a:solidFill>
                  <a:schemeClr val="bg1"/>
                </a:solidFill>
                <a:latin typeface="NimbusRomNo9L-Medi"/>
              </a:rPr>
              <a:t>in neurosurgical decision making</a:t>
            </a:r>
            <a:endParaRPr lang="en-US" sz="2800" dirty="0">
              <a:solidFill>
                <a:schemeClr val="bg1"/>
              </a:solidFill>
            </a:endParaRPr>
          </a:p>
        </p:txBody>
      </p:sp>
      <p:sp>
        <p:nvSpPr>
          <p:cNvPr id="5" name="Rectangle 4">
            <a:extLst>
              <a:ext uri="{FF2B5EF4-FFF2-40B4-BE49-F238E27FC236}">
                <a16:creationId xmlns:a16="http://schemas.microsoft.com/office/drawing/2014/main" id="{6398D553-B323-41E8-9AAE-C000FAB58EE2}"/>
              </a:ext>
            </a:extLst>
          </p:cNvPr>
          <p:cNvSpPr/>
          <p:nvPr/>
        </p:nvSpPr>
        <p:spPr>
          <a:xfrm>
            <a:off x="101082" y="5447625"/>
            <a:ext cx="7196923" cy="1200329"/>
          </a:xfrm>
          <a:prstGeom prst="rect">
            <a:avLst/>
          </a:prstGeom>
        </p:spPr>
        <p:txBody>
          <a:bodyPr wrap="square">
            <a:spAutoFit/>
          </a:bodyPr>
          <a:lstStyle/>
          <a:p>
            <a:pPr algn="just"/>
            <a:r>
              <a:rPr lang="en-US" dirty="0">
                <a:solidFill>
                  <a:schemeClr val="bg1"/>
                </a:solidFill>
                <a:latin typeface="NimbusRomNo9L-Regu"/>
              </a:rPr>
              <a:t>This work is part of the research program “Diffusion MRI Tractography with Uncertainty Propagation for the Neurosurgical Workflow” with project number 16338, which is (partly) financed by the Netherlands Organization for Scientific Research (NWO).</a:t>
            </a:r>
            <a:endParaRPr lang="en-US" dirty="0">
              <a:solidFill>
                <a:schemeClr val="bg1"/>
              </a:solidFill>
            </a:endParaRPr>
          </a:p>
        </p:txBody>
      </p:sp>
      <p:sp>
        <p:nvSpPr>
          <p:cNvPr id="10" name="TextBox 9">
            <a:extLst>
              <a:ext uri="{FF2B5EF4-FFF2-40B4-BE49-F238E27FC236}">
                <a16:creationId xmlns:a16="http://schemas.microsoft.com/office/drawing/2014/main" id="{A2578D4B-A0FC-494F-9FD8-67455158C8B4}"/>
              </a:ext>
            </a:extLst>
          </p:cNvPr>
          <p:cNvSpPr txBox="1"/>
          <p:nvPr/>
        </p:nvSpPr>
        <p:spPr>
          <a:xfrm>
            <a:off x="2146974" y="331257"/>
            <a:ext cx="7528086" cy="830997"/>
          </a:xfrm>
          <a:prstGeom prst="rect">
            <a:avLst/>
          </a:prstGeom>
          <a:noFill/>
        </p:spPr>
        <p:txBody>
          <a:bodyPr wrap="none" rtlCol="0">
            <a:spAutoFit/>
          </a:bodyPr>
          <a:lstStyle/>
          <a:p>
            <a:r>
              <a:rPr lang="en-US" sz="4800" dirty="0">
                <a:solidFill>
                  <a:schemeClr val="bg1"/>
                </a:solidFill>
              </a:rPr>
              <a:t>Thank You for your attention!</a:t>
            </a:r>
            <a:endParaRPr lang="en-US" dirty="0">
              <a:solidFill>
                <a:schemeClr val="bg1"/>
              </a:solidFill>
            </a:endParaRPr>
          </a:p>
        </p:txBody>
      </p:sp>
      <p:pic>
        <p:nvPicPr>
          <p:cNvPr id="7" name="Picture 6" descr="Computer Graphics and Visualization Group @ TU Delft - Logo | Logo ...">
            <a:extLst>
              <a:ext uri="{FF2B5EF4-FFF2-40B4-BE49-F238E27FC236}">
                <a16:creationId xmlns:a16="http://schemas.microsoft.com/office/drawing/2014/main" id="{DE58DFAE-F548-7606-3A4C-4857DEFE1718}"/>
              </a:ext>
            </a:extLst>
          </p:cNvPr>
          <p:cNvPicPr>
            <a:picLocks noChangeAspect="1" noChangeArrowheads="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l="26097" t="60505" r="29962" b="11672"/>
          <a:stretch/>
        </p:blipFill>
        <p:spPr bwMode="auto">
          <a:xfrm>
            <a:off x="185973" y="2914363"/>
            <a:ext cx="1393826" cy="882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LFT UNIVERSITY OF TECHNOLOGY - CardsOnline with Desfire card">
            <a:extLst>
              <a:ext uri="{FF2B5EF4-FFF2-40B4-BE49-F238E27FC236}">
                <a16:creationId xmlns:a16="http://schemas.microsoft.com/office/drawing/2014/main" id="{4B641D0F-47A7-6B59-5C8F-B5487D6E2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23" y="2410985"/>
            <a:ext cx="1711526" cy="6882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loggen - Technische Universiteit Eindhoven">
            <a:extLst>
              <a:ext uri="{FF2B5EF4-FFF2-40B4-BE49-F238E27FC236}">
                <a16:creationId xmlns:a16="http://schemas.microsoft.com/office/drawing/2014/main" id="{5F8D4BCC-B6E0-1EA8-1F10-613EB6740F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148" y="263616"/>
            <a:ext cx="865477" cy="3923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B4592F73-1C5E-03FD-C091-FF19CA159577}"/>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b="27207"/>
          <a:stretch/>
        </p:blipFill>
        <p:spPr>
          <a:xfrm>
            <a:off x="473221" y="759123"/>
            <a:ext cx="819331" cy="504531"/>
          </a:xfrm>
          <a:prstGeom prst="rect">
            <a:avLst/>
          </a:prstGeom>
        </p:spPr>
      </p:pic>
      <p:sp>
        <p:nvSpPr>
          <p:cNvPr id="14" name="Slide Number Placeholder 13">
            <a:extLst>
              <a:ext uri="{FF2B5EF4-FFF2-40B4-BE49-F238E27FC236}">
                <a16:creationId xmlns:a16="http://schemas.microsoft.com/office/drawing/2014/main" id="{B8CB3D00-3342-730C-AEDD-719C42A45FDB}"/>
              </a:ext>
            </a:extLst>
          </p:cNvPr>
          <p:cNvSpPr>
            <a:spLocks noGrp="1"/>
          </p:cNvSpPr>
          <p:nvPr>
            <p:ph type="sldNum" sz="quarter" idx="4"/>
          </p:nvPr>
        </p:nvSpPr>
        <p:spPr/>
        <p:txBody>
          <a:bodyPr/>
          <a:lstStyle/>
          <a:p>
            <a:fld id="{86F43AA9-BAD7-46FA-B2F4-C528A8411352}" type="slidenum">
              <a:rPr lang="de-CH" smtClean="0"/>
              <a:pPr/>
              <a:t>23</a:t>
            </a:fld>
            <a:endParaRPr lang="de-CH" dirty="0"/>
          </a:p>
        </p:txBody>
      </p:sp>
      <p:pic>
        <p:nvPicPr>
          <p:cNvPr id="15" name="Picture 14" descr="A colorful squares on a black background&#10;&#10;Description automatically generated">
            <a:extLst>
              <a:ext uri="{FF2B5EF4-FFF2-40B4-BE49-F238E27FC236}">
                <a16:creationId xmlns:a16="http://schemas.microsoft.com/office/drawing/2014/main" id="{BA20ED1B-6261-B42D-15EF-B1C7DFB23C76}"/>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407588" y="1560871"/>
            <a:ext cx="908037" cy="491460"/>
          </a:xfrm>
          <a:prstGeom prst="rect">
            <a:avLst/>
          </a:prstGeom>
        </p:spPr>
      </p:pic>
      <p:pic>
        <p:nvPicPr>
          <p:cNvPr id="18" name="Evaluating Uncertainty Visualization in Clinical Decision Making - Training - Google Chrome 2025-05-29 23-45-20">
            <a:hlinkClick r:id="" action="ppaction://media"/>
            <a:extLst>
              <a:ext uri="{FF2B5EF4-FFF2-40B4-BE49-F238E27FC236}">
                <a16:creationId xmlns:a16="http://schemas.microsoft.com/office/drawing/2014/main" id="{94B57F78-FEB3-0235-35D6-59651731163E}"/>
              </a:ext>
            </a:extLst>
          </p:cNvPr>
          <p:cNvPicPr>
            <a:picLocks noChangeAspect="1"/>
          </p:cNvPicPr>
          <p:nvPr>
            <a:videoFile r:link="rId1"/>
            <p:extLst>
              <p:ext uri="{DAA4B4D4-6D71-4841-9C94-3DE7FCFB9230}">
                <p14:media xmlns:p14="http://schemas.microsoft.com/office/powerpoint/2010/main" r:embed="rId2">
                  <p14:trim st="3183"/>
                </p14:media>
              </p:ext>
            </p:extLst>
          </p:nvPr>
        </p:nvPicPr>
        <p:blipFill rotWithShape="1">
          <a:blip r:embed="rId11"/>
          <a:srcRect l="44557" t="25851" r="9451" b="-1"/>
          <a:stretch/>
        </p:blipFill>
        <p:spPr>
          <a:xfrm>
            <a:off x="7648327" y="3355639"/>
            <a:ext cx="2530671" cy="2422197"/>
          </a:xfrm>
          <a:prstGeom prst="rect">
            <a:avLst/>
          </a:prstGeom>
        </p:spPr>
      </p:pic>
      <p:sp>
        <p:nvSpPr>
          <p:cNvPr id="20" name="TextBox 19">
            <a:extLst>
              <a:ext uri="{FF2B5EF4-FFF2-40B4-BE49-F238E27FC236}">
                <a16:creationId xmlns:a16="http://schemas.microsoft.com/office/drawing/2014/main" id="{4048D7AD-21A2-37E6-20A9-C9133A1C5D56}"/>
              </a:ext>
            </a:extLst>
          </p:cNvPr>
          <p:cNvSpPr txBox="1"/>
          <p:nvPr/>
        </p:nvSpPr>
        <p:spPr>
          <a:xfrm>
            <a:off x="1970999" y="2510184"/>
            <a:ext cx="8483600" cy="369332"/>
          </a:xfrm>
          <a:prstGeom prst="rect">
            <a:avLst/>
          </a:prstGeom>
          <a:noFill/>
        </p:spPr>
        <p:txBody>
          <a:bodyPr wrap="square">
            <a:spAutoFit/>
          </a:bodyPr>
          <a:lstStyle/>
          <a:p>
            <a:r>
              <a:rPr lang="en-US" dirty="0">
                <a:solidFill>
                  <a:schemeClr val="bg1"/>
                </a:solidFill>
              </a:rPr>
              <a:t>Faizan Siddiqui, H. Bart Brouwers, Geert-Jan Rutten,  Thomas </a:t>
            </a:r>
            <a:r>
              <a:rPr lang="en-US" dirty="0" err="1">
                <a:solidFill>
                  <a:schemeClr val="bg1"/>
                </a:solidFill>
              </a:rPr>
              <a:t>Höllt</a:t>
            </a:r>
            <a:r>
              <a:rPr lang="en-US" dirty="0">
                <a:solidFill>
                  <a:schemeClr val="bg1"/>
                </a:solidFill>
              </a:rPr>
              <a:t>, </a:t>
            </a:r>
            <a:r>
              <a:rPr lang="en-US" b="1" dirty="0">
                <a:solidFill>
                  <a:schemeClr val="bg1"/>
                </a:solidFill>
              </a:rPr>
              <a:t>Anna </a:t>
            </a:r>
            <a:r>
              <a:rPr lang="en-US" b="1" dirty="0" err="1">
                <a:solidFill>
                  <a:schemeClr val="bg1"/>
                </a:solidFill>
              </a:rPr>
              <a:t>Vilanova</a:t>
            </a:r>
            <a:r>
              <a:rPr lang="en-US" sz="1600" b="1" baseline="30000" dirty="0">
                <a:solidFill>
                  <a:schemeClr val="bg1"/>
                </a:solidFill>
              </a:rPr>
              <a:t> </a:t>
            </a:r>
          </a:p>
        </p:txBody>
      </p:sp>
      <p:pic>
        <p:nvPicPr>
          <p:cNvPr id="23" name="Picture 22" descr="A black and white logo&#10;&#10;Description automatically generated">
            <a:extLst>
              <a:ext uri="{FF2B5EF4-FFF2-40B4-BE49-F238E27FC236}">
                <a16:creationId xmlns:a16="http://schemas.microsoft.com/office/drawing/2014/main" id="{C5FEFDF6-3DC1-B2A8-4273-962B32FB7B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2925" y="4383768"/>
            <a:ext cx="599922" cy="971446"/>
          </a:xfrm>
          <a:prstGeom prst="rect">
            <a:avLst/>
          </a:prstGeom>
        </p:spPr>
      </p:pic>
    </p:spTree>
    <p:extLst>
      <p:ext uri="{BB962C8B-B14F-4D97-AF65-F5344CB8AC3E}">
        <p14:creationId xmlns:p14="http://schemas.microsoft.com/office/powerpoint/2010/main" val="741329685"/>
      </p:ext>
    </p:extLst>
  </p:cSld>
  <p:clrMapOvr>
    <a:masterClrMapping/>
  </p:clrMapOvr>
  <mc:AlternateContent xmlns:mc="http://schemas.openxmlformats.org/markup-compatibility/2006" xmlns:p14="http://schemas.microsoft.com/office/powerpoint/2010/main">
    <mc:Choice Requires="p14">
      <p:transition spd="slow" p14:dur="2000" advTm="5467"/>
    </mc:Choice>
    <mc:Fallback xmlns="">
      <p:transition spd="slow" advTm="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6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text on a black background&#10;&#10;AI-generated content may be incorrect.">
            <a:extLst>
              <a:ext uri="{FF2B5EF4-FFF2-40B4-BE49-F238E27FC236}">
                <a16:creationId xmlns:a16="http://schemas.microsoft.com/office/drawing/2014/main" id="{B1CCCB80-6C1C-74B4-E976-2FBE42F7A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12" y="292385"/>
            <a:ext cx="4975123" cy="1441676"/>
          </a:xfrm>
          <a:prstGeom prst="rect">
            <a:avLst/>
          </a:prstGeom>
        </p:spPr>
      </p:pic>
      <p:sp>
        <p:nvSpPr>
          <p:cNvPr id="8" name="TextBox 7">
            <a:extLst>
              <a:ext uri="{FF2B5EF4-FFF2-40B4-BE49-F238E27FC236}">
                <a16:creationId xmlns:a16="http://schemas.microsoft.com/office/drawing/2014/main" id="{7AAB5484-EDC0-FD62-72C3-BAAC23AF826E}"/>
              </a:ext>
            </a:extLst>
          </p:cNvPr>
          <p:cNvSpPr txBox="1"/>
          <p:nvPr/>
        </p:nvSpPr>
        <p:spPr>
          <a:xfrm>
            <a:off x="7025518" y="67597"/>
            <a:ext cx="3766352" cy="2308324"/>
          </a:xfrm>
          <a:prstGeom prst="rect">
            <a:avLst/>
          </a:prstGeom>
          <a:noFill/>
        </p:spPr>
        <p:txBody>
          <a:bodyPr wrap="none" rtlCol="0">
            <a:spAutoFit/>
          </a:bodyPr>
          <a:lstStyle/>
          <a:p>
            <a:pPr algn="ctr"/>
            <a:r>
              <a:rPr lang="en-US" sz="7200" b="1" dirty="0">
                <a:latin typeface="Arial Black" panose="020B0A04020102020204" pitchFamily="34" charset="0"/>
                <a:ea typeface="Calibri" panose="020F0502020204030204" pitchFamily="34" charset="0"/>
                <a:cs typeface="Calibri" panose="020F0502020204030204" pitchFamily="34" charset="0"/>
              </a:rPr>
              <a:t>We Are</a:t>
            </a:r>
          </a:p>
          <a:p>
            <a:pPr algn="ctr"/>
            <a:r>
              <a:rPr lang="en-US" sz="7200" b="1" dirty="0">
                <a:latin typeface="Arial Black" panose="020B0A04020102020204" pitchFamily="34" charset="0"/>
                <a:ea typeface="Calibri" panose="020F0502020204030204" pitchFamily="34" charset="0"/>
                <a:cs typeface="Calibri" panose="020F0502020204030204" pitchFamily="34" charset="0"/>
              </a:rPr>
              <a:t>Hiring</a:t>
            </a:r>
            <a:endParaRPr lang="en-NL" sz="7200" b="1" dirty="0">
              <a:latin typeface="Arial Black" panose="020B0A0402010202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55511C3-9FA2-2376-3D20-2C6D17F1C173}"/>
              </a:ext>
            </a:extLst>
          </p:cNvPr>
          <p:cNvSpPr txBox="1"/>
          <p:nvPr/>
        </p:nvSpPr>
        <p:spPr>
          <a:xfrm>
            <a:off x="6095999" y="2973348"/>
            <a:ext cx="5625390" cy="1754326"/>
          </a:xfrm>
          <a:prstGeom prst="rect">
            <a:avLst/>
          </a:prstGeom>
          <a:noFill/>
        </p:spPr>
        <p:txBody>
          <a:bodyPr wrap="square" rtlCol="0">
            <a:spAutoFit/>
          </a:bodyPr>
          <a:lstStyle/>
          <a:p>
            <a:pPr algn="ctr"/>
            <a:r>
              <a:rPr lang="en-US" sz="3600" b="1" dirty="0">
                <a:latin typeface="Arial Black" panose="020B0A04020102020204" pitchFamily="34" charset="0"/>
                <a:ea typeface="Calibri" panose="020F0502020204030204" pitchFamily="34" charset="0"/>
                <a:cs typeface="Calibri" panose="020F0502020204030204" pitchFamily="34" charset="0"/>
              </a:rPr>
              <a:t>PhD on Multi-Faceted </a:t>
            </a:r>
            <a:r>
              <a:rPr lang="en-US" sz="3600" b="1" dirty="0">
                <a:solidFill>
                  <a:srgbClr val="C72024"/>
                </a:solidFill>
                <a:latin typeface="Arial Black" panose="020B0A04020102020204" pitchFamily="34" charset="0"/>
                <a:ea typeface="Calibri" panose="020F0502020204030204" pitchFamily="34" charset="0"/>
                <a:cs typeface="Calibri" panose="020F0502020204030204" pitchFamily="34" charset="0"/>
              </a:rPr>
              <a:t>Visual Process Analytics</a:t>
            </a:r>
            <a:endParaRPr lang="en-NL" sz="3600" b="1" dirty="0">
              <a:solidFill>
                <a:srgbClr val="C72024"/>
              </a:solidFill>
              <a:latin typeface="Arial Black" panose="020B0A040201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53F81CB-2893-07AA-C4C0-0E1FAF93D24F}"/>
              </a:ext>
            </a:extLst>
          </p:cNvPr>
          <p:cNvSpPr txBox="1"/>
          <p:nvPr/>
        </p:nvSpPr>
        <p:spPr>
          <a:xfrm>
            <a:off x="6095999" y="5414854"/>
            <a:ext cx="5881687" cy="954107"/>
          </a:xfrm>
          <a:prstGeom prst="rect">
            <a:avLst/>
          </a:prstGeom>
          <a:noFill/>
        </p:spPr>
        <p:txBody>
          <a:bodyPr wrap="square">
            <a:spAutoFit/>
          </a:bodyPr>
          <a:lstStyle/>
          <a:p>
            <a:pPr algn="just"/>
            <a:r>
              <a:rPr lang="en-US" sz="1400" b="0" i="0" dirty="0">
                <a:solidFill>
                  <a:srgbClr val="6F6F6F"/>
                </a:solidFill>
                <a:effectLst/>
                <a:latin typeface="Calibri" panose="020F0502020204030204" pitchFamily="34" charset="0"/>
                <a:ea typeface="Calibri" panose="020F0502020204030204" pitchFamily="34" charset="0"/>
                <a:cs typeface="Calibri" panose="020F0502020204030204" pitchFamily="34" charset="0"/>
              </a:rPr>
              <a:t>Are you eager to research and develop Visual Analytics techniques for Event Sequence exploration and analysis? Are you curious how to combine and explore the synergy between Visualization and Process Mining? In this project we aim to transform the way we analyze and visualize complex processes.</a:t>
            </a:r>
            <a:endParaRPr lang="en-NL" sz="14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2" descr="Profile picture">
            <a:extLst>
              <a:ext uri="{FF2B5EF4-FFF2-40B4-BE49-F238E27FC236}">
                <a16:creationId xmlns:a16="http://schemas.microsoft.com/office/drawing/2014/main" id="{16625803-9BEE-7F56-DD26-65B8D032220B}"/>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bwMode="auto">
          <a:xfrm>
            <a:off x="2351167" y="5891908"/>
            <a:ext cx="774122" cy="774122"/>
          </a:xfrm>
          <a:prstGeom prst="ellipse">
            <a:avLst/>
          </a:prstGeom>
          <a:noFill/>
          <a:ln w="19050">
            <a:noFill/>
          </a:ln>
          <a:effectLst>
            <a:outerShdw blurRad="63500" sx="102000" sy="102000" algn="ctr"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1603A26-39B2-AA1A-D392-46A63993D828}"/>
              </a:ext>
            </a:extLst>
          </p:cNvPr>
          <p:cNvSpPr txBox="1"/>
          <p:nvPr/>
        </p:nvSpPr>
        <p:spPr>
          <a:xfrm>
            <a:off x="907058" y="6071220"/>
            <a:ext cx="1386918" cy="415498"/>
          </a:xfrm>
          <a:prstGeom prst="rect">
            <a:avLst/>
          </a:prstGeom>
          <a:noFill/>
          <a:effectLst/>
        </p:spPr>
        <p:txBody>
          <a:bodyPr wrap="none" rtlCol="0">
            <a:spAutoFit/>
          </a:bodyPr>
          <a:lstStyle/>
          <a:p>
            <a:r>
              <a:rPr lang="en-US" sz="1050" b="1" dirty="0">
                <a:effectLst/>
                <a:latin typeface="Fira Sans" panose="020B0503050000020004" pitchFamily="34" charset="0"/>
                <a:ea typeface="Fira Sans" panose="020B0503050000020004" pitchFamily="34" charset="0"/>
                <a:cs typeface="Calibri" panose="020F0502020204030204" pitchFamily="34" charset="0"/>
              </a:rPr>
              <a:t>Stef van den Elzen</a:t>
            </a:r>
          </a:p>
          <a:p>
            <a:r>
              <a:rPr lang="en-US" sz="1050" b="1" dirty="0">
                <a:effectLst/>
                <a:latin typeface="Fira Sans" panose="020B0503050000020004" pitchFamily="34" charset="0"/>
                <a:ea typeface="Fira Sans" panose="020B0503050000020004" pitchFamily="34" charset="0"/>
                <a:cs typeface="Calibri" panose="020F0502020204030204" pitchFamily="34" charset="0"/>
              </a:rPr>
              <a:t>s.j.v.d.elzen@tue.nl</a:t>
            </a:r>
            <a:endParaRPr lang="en-NL" sz="1050" b="1" dirty="0">
              <a:effectLst/>
              <a:latin typeface="Fira Sans" panose="020B0503050000020004" pitchFamily="34" charset="0"/>
              <a:ea typeface="Fira Sans" panose="020B05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247F11C-5862-F829-613C-EC9F8C007607}"/>
              </a:ext>
            </a:extLst>
          </p:cNvPr>
          <p:cNvPicPr>
            <a:picLocks noChangeAspect="1"/>
          </p:cNvPicPr>
          <p:nvPr/>
        </p:nvPicPr>
        <p:blipFill>
          <a:blip r:embed="rId5">
            <a:grayscl/>
          </a:blip>
          <a:stretch>
            <a:fillRect/>
          </a:stretch>
        </p:blipFill>
        <p:spPr>
          <a:xfrm>
            <a:off x="3344556" y="5891908"/>
            <a:ext cx="774122" cy="774122"/>
          </a:xfrm>
          <a:prstGeom prst="ellipse">
            <a:avLst/>
          </a:prstGeom>
          <a:noFill/>
          <a:ln w="19050">
            <a:noFill/>
          </a:ln>
          <a:effectLst>
            <a:outerShdw blurRad="63500" sx="102000" sy="102000" algn="ctr" rotWithShape="0">
              <a:prstClr val="black">
                <a:alpha val="40000"/>
              </a:prstClr>
            </a:outerShdw>
            <a:reflection blurRad="6350" stA="52000" endA="300" endPos="35000" dir="5400000" sy="-100000" algn="bl" rotWithShape="0"/>
          </a:effectLst>
        </p:spPr>
      </p:pic>
      <p:sp>
        <p:nvSpPr>
          <p:cNvPr id="15" name="TextBox 14">
            <a:extLst>
              <a:ext uri="{FF2B5EF4-FFF2-40B4-BE49-F238E27FC236}">
                <a16:creationId xmlns:a16="http://schemas.microsoft.com/office/drawing/2014/main" id="{35FB8534-9E66-6B15-E70D-2A7D8739208E}"/>
              </a:ext>
            </a:extLst>
          </p:cNvPr>
          <p:cNvSpPr txBox="1"/>
          <p:nvPr/>
        </p:nvSpPr>
        <p:spPr>
          <a:xfrm>
            <a:off x="4213156" y="6087454"/>
            <a:ext cx="1396536" cy="415498"/>
          </a:xfrm>
          <a:prstGeom prst="rect">
            <a:avLst/>
          </a:prstGeom>
          <a:noFill/>
          <a:effectLst/>
        </p:spPr>
        <p:txBody>
          <a:bodyPr wrap="none" rtlCol="0">
            <a:spAutoFit/>
          </a:bodyPr>
          <a:lstStyle>
            <a:defPPr>
              <a:defRPr lang="en-NL"/>
            </a:defPPr>
            <a:lvl1pPr>
              <a:defRPr sz="1050" b="1">
                <a:effectLst/>
                <a:latin typeface="Fira Sans" panose="020B0503050000020004" pitchFamily="34" charset="0"/>
                <a:ea typeface="Fira Sans" panose="020B0503050000020004" pitchFamily="34" charset="0"/>
                <a:cs typeface="Calibri" panose="020F0502020204030204" pitchFamily="34" charset="0"/>
              </a:defRPr>
            </a:lvl1pPr>
          </a:lstStyle>
          <a:p>
            <a:r>
              <a:rPr lang="en-US" dirty="0"/>
              <a:t>Fernando Paulovich</a:t>
            </a:r>
          </a:p>
          <a:p>
            <a:r>
              <a:rPr lang="en-US" dirty="0"/>
              <a:t>f.paulovich@tue.nl</a:t>
            </a:r>
            <a:endParaRPr lang="en-NL" dirty="0"/>
          </a:p>
        </p:txBody>
      </p:sp>
      <p:sp>
        <p:nvSpPr>
          <p:cNvPr id="16" name="TextBox 15">
            <a:extLst>
              <a:ext uri="{FF2B5EF4-FFF2-40B4-BE49-F238E27FC236}">
                <a16:creationId xmlns:a16="http://schemas.microsoft.com/office/drawing/2014/main" id="{C86D7CFE-3636-0001-E5FC-B2E7F651D4DA}"/>
              </a:ext>
            </a:extLst>
          </p:cNvPr>
          <p:cNvSpPr txBox="1"/>
          <p:nvPr/>
        </p:nvSpPr>
        <p:spPr>
          <a:xfrm>
            <a:off x="897014" y="5586630"/>
            <a:ext cx="1196738" cy="461665"/>
          </a:xfrm>
          <a:prstGeom prst="rect">
            <a:avLst/>
          </a:prstGeom>
          <a:noFill/>
        </p:spPr>
        <p:txBody>
          <a:bodyPr wrap="none" rtlCol="0">
            <a:spAutoFit/>
          </a:bodyPr>
          <a:lstStyle/>
          <a:p>
            <a:pPr algn="ctr"/>
            <a:r>
              <a:rPr lang="en-US" sz="2400" dirty="0">
                <a:latin typeface="Arial Narrow" panose="020B0606020202030204" pitchFamily="34" charset="0"/>
                <a:ea typeface="Calibri" panose="020F0502020204030204" pitchFamily="34" charset="0"/>
                <a:cs typeface="Calibri" panose="020F0502020204030204" pitchFamily="34" charset="0"/>
              </a:rPr>
              <a:t>OR ASK:</a:t>
            </a:r>
          </a:p>
        </p:txBody>
      </p:sp>
      <p:pic>
        <p:nvPicPr>
          <p:cNvPr id="18" name="Picture 17" descr="A qr code on a black background&#10;&#10;AI-generated content may be incorrect.">
            <a:extLst>
              <a:ext uri="{FF2B5EF4-FFF2-40B4-BE49-F238E27FC236}">
                <a16:creationId xmlns:a16="http://schemas.microsoft.com/office/drawing/2014/main" id="{2D3B0765-7805-345B-F020-11B53A8D4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160" y="1900205"/>
            <a:ext cx="3946915" cy="3881390"/>
          </a:xfrm>
          <a:prstGeom prst="rect">
            <a:avLst/>
          </a:prstGeom>
        </p:spPr>
      </p:pic>
      <p:sp>
        <p:nvSpPr>
          <p:cNvPr id="20" name="TextBox 19">
            <a:extLst>
              <a:ext uri="{FF2B5EF4-FFF2-40B4-BE49-F238E27FC236}">
                <a16:creationId xmlns:a16="http://schemas.microsoft.com/office/drawing/2014/main" id="{C2D83AB4-7F31-67E5-FD22-873DDE56B550}"/>
              </a:ext>
            </a:extLst>
          </p:cNvPr>
          <p:cNvSpPr txBox="1"/>
          <p:nvPr/>
        </p:nvSpPr>
        <p:spPr>
          <a:xfrm>
            <a:off x="6096000" y="6430075"/>
            <a:ext cx="6096000" cy="246221"/>
          </a:xfrm>
          <a:prstGeom prst="rect">
            <a:avLst/>
          </a:prstGeom>
          <a:noFill/>
        </p:spPr>
        <p:txBody>
          <a:bodyPr wrap="square">
            <a:spAutoFit/>
          </a:bodyPr>
          <a:lstStyle/>
          <a:p>
            <a:r>
              <a:rPr lang="en-NL" sz="1000" dirty="0"/>
              <a:t>https://www.tue.nl/en/working-at-tue/vacancy-overview/phd-on-multi-faceted-visual-process-analytics</a:t>
            </a:r>
          </a:p>
        </p:txBody>
      </p:sp>
    </p:spTree>
    <p:extLst>
      <p:ext uri="{BB962C8B-B14F-4D97-AF65-F5344CB8AC3E}">
        <p14:creationId xmlns:p14="http://schemas.microsoft.com/office/powerpoint/2010/main" val="3993659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48CE-040D-0E54-25E8-F18AC3029ACE}"/>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999B333D-FAD4-7715-6910-FCC9749892A0}"/>
              </a:ext>
            </a:extLst>
          </p:cNvPr>
          <p:cNvSpPr>
            <a:spLocks noGrp="1"/>
          </p:cNvSpPr>
          <p:nvPr>
            <p:ph idx="1"/>
          </p:nvPr>
        </p:nvSpPr>
        <p:spPr/>
        <p:txBody>
          <a:bodyPr/>
          <a:lstStyle/>
          <a:p>
            <a:endParaRPr lang="en-NL"/>
          </a:p>
        </p:txBody>
      </p:sp>
      <p:sp>
        <p:nvSpPr>
          <p:cNvPr id="4" name="Slide Number Placeholder 3">
            <a:extLst>
              <a:ext uri="{FF2B5EF4-FFF2-40B4-BE49-F238E27FC236}">
                <a16:creationId xmlns:a16="http://schemas.microsoft.com/office/drawing/2014/main" id="{AD5E4150-DF49-2DE7-AF24-FE3A29736853}"/>
              </a:ext>
            </a:extLst>
          </p:cNvPr>
          <p:cNvSpPr>
            <a:spLocks noGrp="1"/>
          </p:cNvSpPr>
          <p:nvPr>
            <p:ph type="sldNum" sz="quarter" idx="12"/>
          </p:nvPr>
        </p:nvSpPr>
        <p:spPr/>
        <p:txBody>
          <a:bodyPr/>
          <a:lstStyle/>
          <a:p>
            <a:fld id="{B2C3C63D-9CCB-4F0A-B372-F491D50C3F4A}" type="slidenum">
              <a:rPr lang="en-US" smtClean="0"/>
              <a:t>25</a:t>
            </a:fld>
            <a:endParaRPr lang="en-US"/>
          </a:p>
        </p:txBody>
      </p:sp>
    </p:spTree>
    <p:extLst>
      <p:ext uri="{BB962C8B-B14F-4D97-AF65-F5344CB8AC3E}">
        <p14:creationId xmlns:p14="http://schemas.microsoft.com/office/powerpoint/2010/main" val="4113713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Uncertainty Effect</a:t>
            </a:r>
          </a:p>
        </p:txBody>
      </p:sp>
      <p:pic>
        <p:nvPicPr>
          <p:cNvPr id="6" name="Content Placeholder 5" descr="bootstrapfibers.png"/>
          <p:cNvPicPr>
            <a:picLocks noGrp="1" noChangeAspect="1"/>
          </p:cNvPicPr>
          <p:nvPr>
            <p:ph sz="half" idx="4294967295"/>
          </p:nvPr>
        </p:nvPicPr>
        <p:blipFill>
          <a:blip r:embed="rId2" cstate="print"/>
          <a:stretch>
            <a:fillRect/>
          </a:stretch>
        </p:blipFill>
        <p:spPr>
          <a:xfrm>
            <a:off x="6095945" y="1150623"/>
            <a:ext cx="2907125" cy="430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E:\Users\avilanova\2011 vidi\2011 Proposal\singlefiber.png"/>
          <p:cNvPicPr>
            <a:picLocks noChangeAspect="1" noChangeArrowheads="1"/>
          </p:cNvPicPr>
          <p:nvPr/>
        </p:nvPicPr>
        <p:blipFill>
          <a:blip r:embed="rId3" cstate="print"/>
          <a:srcRect/>
          <a:stretch>
            <a:fillRect/>
          </a:stretch>
        </p:blipFill>
        <p:spPr bwMode="auto">
          <a:xfrm>
            <a:off x="2944253" y="1150623"/>
            <a:ext cx="2907126" cy="430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3335404" y="5555488"/>
            <a:ext cx="2149621" cy="680473"/>
          </a:xfrm>
          <a:prstGeom prst="rect">
            <a:avLst/>
          </a:prstGeom>
          <a:noFill/>
        </p:spPr>
        <p:txBody>
          <a:bodyPr wrap="none" lIns="64291" tIns="32146" rIns="64291" bIns="32146" rtlCol="0">
            <a:spAutoFit/>
          </a:bodyPr>
          <a:lstStyle/>
          <a:p>
            <a:r>
              <a:rPr lang="en-US" sz="2000" dirty="0">
                <a:solidFill>
                  <a:schemeClr val="bg1"/>
                </a:solidFill>
                <a:latin typeface="Arial" pitchFamily="34" charset="0"/>
                <a:cs typeface="Arial" pitchFamily="34" charset="0"/>
              </a:rPr>
              <a:t>Single </a:t>
            </a:r>
            <a:br>
              <a:rPr lang="en-US" sz="2000" dirty="0">
                <a:solidFill>
                  <a:schemeClr val="bg1"/>
                </a:solidFill>
                <a:latin typeface="Arial" pitchFamily="34" charset="0"/>
                <a:cs typeface="Arial" pitchFamily="34" charset="0"/>
              </a:rPr>
            </a:br>
            <a:r>
              <a:rPr lang="en-US" sz="2000" dirty="0">
                <a:solidFill>
                  <a:schemeClr val="bg1"/>
                </a:solidFill>
                <a:latin typeface="Arial" pitchFamily="34" charset="0"/>
                <a:cs typeface="Arial" pitchFamily="34" charset="0"/>
              </a:rPr>
              <a:t>White Matter fiber</a:t>
            </a:r>
          </a:p>
        </p:txBody>
      </p:sp>
      <p:sp>
        <p:nvSpPr>
          <p:cNvPr id="10" name="TextBox 9"/>
          <p:cNvSpPr txBox="1"/>
          <p:nvPr/>
        </p:nvSpPr>
        <p:spPr>
          <a:xfrm>
            <a:off x="6488558" y="5555488"/>
            <a:ext cx="2104930" cy="680473"/>
          </a:xfrm>
          <a:prstGeom prst="rect">
            <a:avLst/>
          </a:prstGeom>
          <a:noFill/>
        </p:spPr>
        <p:txBody>
          <a:bodyPr wrap="none" lIns="64291" tIns="32146" rIns="64291" bIns="32146" rtlCol="0">
            <a:spAutoFit/>
          </a:bodyPr>
          <a:lstStyle/>
          <a:p>
            <a:r>
              <a:rPr lang="en-US" sz="2000" dirty="0">
                <a:solidFill>
                  <a:schemeClr val="bg1"/>
                </a:solidFill>
                <a:latin typeface="Arial" pitchFamily="34" charset="0"/>
                <a:cs typeface="Arial" pitchFamily="34" charset="0"/>
              </a:rPr>
              <a:t>Variations due to </a:t>
            </a:r>
          </a:p>
          <a:p>
            <a:r>
              <a:rPr lang="en-US" sz="2000" dirty="0">
                <a:solidFill>
                  <a:schemeClr val="bg1"/>
                </a:solidFill>
                <a:latin typeface="Arial" pitchFamily="34" charset="0"/>
                <a:cs typeface="Arial" pitchFamily="34" charset="0"/>
              </a:rPr>
              <a:t>Uncertainty</a:t>
            </a:r>
          </a:p>
        </p:txBody>
      </p:sp>
      <p:sp>
        <p:nvSpPr>
          <p:cNvPr id="11" name="Oval 10"/>
          <p:cNvSpPr/>
          <p:nvPr/>
        </p:nvSpPr>
        <p:spPr bwMode="auto">
          <a:xfrm>
            <a:off x="3817623" y="4289722"/>
            <a:ext cx="101261" cy="101261"/>
          </a:xfrm>
          <a:prstGeom prst="ellipse">
            <a:avLst/>
          </a:prstGeom>
          <a:blipFill dpi="0" rotWithShape="0">
            <a:blip r:embed="rId4" cstate="print"/>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291" tIns="32146" rIns="64291" bIns="32146" numCol="1" rtlCol="0" anchor="t" anchorCtr="0" compatLnSpc="1">
            <a:prstTxWarp prst="textNoShape">
              <a:avLst/>
            </a:prstTxWarp>
          </a:bodyPr>
          <a:lstStyle/>
          <a:p>
            <a:pPr algn="ctr" defTabSz="642915"/>
            <a:endParaRPr lang="en-US" sz="3000" dirty="0">
              <a:solidFill>
                <a:schemeClr val="bg1"/>
              </a:solidFill>
              <a:latin typeface="Gill Sans" charset="0"/>
              <a:ea typeface="ヒラギノ角ゴ ProN W3" charset="0"/>
              <a:cs typeface="ヒラギノ角ゴ ProN W3" charset="0"/>
              <a:sym typeface="Gill Sans" charset="0"/>
            </a:endParaRPr>
          </a:p>
        </p:txBody>
      </p:sp>
      <p:sp>
        <p:nvSpPr>
          <p:cNvPr id="12" name="Oval 11"/>
          <p:cNvSpPr/>
          <p:nvPr/>
        </p:nvSpPr>
        <p:spPr bwMode="auto">
          <a:xfrm>
            <a:off x="7159244" y="4340352"/>
            <a:ext cx="101261" cy="101261"/>
          </a:xfrm>
          <a:prstGeom prst="ellipse">
            <a:avLst/>
          </a:prstGeom>
          <a:blipFill dpi="0" rotWithShape="0">
            <a:blip r:embed="rId4" cstate="print"/>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291" tIns="32146" rIns="64291" bIns="32146" numCol="1" rtlCol="0" anchor="t" anchorCtr="0" compatLnSpc="1">
            <a:prstTxWarp prst="textNoShape">
              <a:avLst/>
            </a:prstTxWarp>
          </a:bodyPr>
          <a:lstStyle/>
          <a:p>
            <a:pPr algn="ctr" defTabSz="642915"/>
            <a:endParaRPr lang="en-US" sz="3000" dirty="0">
              <a:solidFill>
                <a:schemeClr val="bg1"/>
              </a:solidFill>
              <a:latin typeface="Gill Sans" charset="0"/>
              <a:ea typeface="ヒラギノ角ゴ ProN W3" charset="0"/>
              <a:cs typeface="ヒラギノ角ゴ ProN W3" charset="0"/>
              <a:sym typeface="Gill Sans" charset="0"/>
            </a:endParaRPr>
          </a:p>
        </p:txBody>
      </p:sp>
      <p:grpSp>
        <p:nvGrpSpPr>
          <p:cNvPr id="3" name="Group 13"/>
          <p:cNvGrpSpPr/>
          <p:nvPr/>
        </p:nvGrpSpPr>
        <p:grpSpPr>
          <a:xfrm>
            <a:off x="1893659" y="1201252"/>
            <a:ext cx="2694105" cy="3533268"/>
            <a:chOff x="525736" y="1708448"/>
            <a:chExt cx="3831616" cy="5025092"/>
          </a:xfrm>
        </p:grpSpPr>
        <p:sp>
          <p:nvSpPr>
            <p:cNvPr id="13" name="Freeform 12"/>
            <p:cNvSpPr/>
            <p:nvPr/>
          </p:nvSpPr>
          <p:spPr bwMode="auto">
            <a:xfrm>
              <a:off x="2828493" y="1828800"/>
              <a:ext cx="1528859" cy="4904740"/>
            </a:xfrm>
            <a:custGeom>
              <a:avLst/>
              <a:gdLst>
                <a:gd name="connsiteX0" fmla="*/ 914400 w 1630680"/>
                <a:gd name="connsiteY0" fmla="*/ 45720 h 4785360"/>
                <a:gd name="connsiteX1" fmla="*/ 899160 w 1630680"/>
                <a:gd name="connsiteY1" fmla="*/ 441960 h 4785360"/>
                <a:gd name="connsiteX2" fmla="*/ 182880 w 1630680"/>
                <a:gd name="connsiteY2" fmla="*/ 1691640 h 4785360"/>
                <a:gd name="connsiteX3" fmla="*/ 30480 w 1630680"/>
                <a:gd name="connsiteY3" fmla="*/ 1905000 h 4785360"/>
                <a:gd name="connsiteX4" fmla="*/ 0 w 1630680"/>
                <a:gd name="connsiteY4" fmla="*/ 2133600 h 4785360"/>
                <a:gd name="connsiteX5" fmla="*/ 76200 w 1630680"/>
                <a:gd name="connsiteY5" fmla="*/ 2606040 h 4785360"/>
                <a:gd name="connsiteX6" fmla="*/ 198120 w 1630680"/>
                <a:gd name="connsiteY6" fmla="*/ 3733800 h 4785360"/>
                <a:gd name="connsiteX7" fmla="*/ 182880 w 1630680"/>
                <a:gd name="connsiteY7" fmla="*/ 4251960 h 4785360"/>
                <a:gd name="connsiteX8" fmla="*/ 487680 w 1630680"/>
                <a:gd name="connsiteY8" fmla="*/ 4663440 h 4785360"/>
                <a:gd name="connsiteX9" fmla="*/ 960120 w 1630680"/>
                <a:gd name="connsiteY9" fmla="*/ 4785360 h 4785360"/>
                <a:gd name="connsiteX10" fmla="*/ 1310640 w 1630680"/>
                <a:gd name="connsiteY10" fmla="*/ 4404360 h 4785360"/>
                <a:gd name="connsiteX11" fmla="*/ 1630680 w 1630680"/>
                <a:gd name="connsiteY11" fmla="*/ 3581400 h 4785360"/>
                <a:gd name="connsiteX12" fmla="*/ 1264920 w 1630680"/>
                <a:gd name="connsiteY12" fmla="*/ 2819400 h 4785360"/>
                <a:gd name="connsiteX13" fmla="*/ 548640 w 1630680"/>
                <a:gd name="connsiteY13" fmla="*/ 2895600 h 4785360"/>
                <a:gd name="connsiteX14" fmla="*/ 411480 w 1630680"/>
                <a:gd name="connsiteY14" fmla="*/ 2148840 h 4785360"/>
                <a:gd name="connsiteX15" fmla="*/ 960120 w 1630680"/>
                <a:gd name="connsiteY15" fmla="*/ 1097280 h 4785360"/>
                <a:gd name="connsiteX16" fmla="*/ 1386840 w 1630680"/>
                <a:gd name="connsiteY16" fmla="*/ 502920 h 4785360"/>
                <a:gd name="connsiteX17" fmla="*/ 1188720 w 1630680"/>
                <a:gd name="connsiteY17" fmla="*/ 0 h 4785360"/>
                <a:gd name="connsiteX18" fmla="*/ 914400 w 1630680"/>
                <a:gd name="connsiteY18" fmla="*/ 45720 h 47853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0680"/>
                <a:gd name="connsiteY0" fmla="*/ 121920 h 4861560"/>
                <a:gd name="connsiteX1" fmla="*/ 899160 w 1630680"/>
                <a:gd name="connsiteY1" fmla="*/ 518160 h 4861560"/>
                <a:gd name="connsiteX2" fmla="*/ 182880 w 1630680"/>
                <a:gd name="connsiteY2" fmla="*/ 1767840 h 4861560"/>
                <a:gd name="connsiteX3" fmla="*/ 30480 w 1630680"/>
                <a:gd name="connsiteY3" fmla="*/ 1981200 h 4861560"/>
                <a:gd name="connsiteX4" fmla="*/ 0 w 1630680"/>
                <a:gd name="connsiteY4" fmla="*/ 2209800 h 4861560"/>
                <a:gd name="connsiteX5" fmla="*/ 76200 w 1630680"/>
                <a:gd name="connsiteY5" fmla="*/ 2682240 h 4861560"/>
                <a:gd name="connsiteX6" fmla="*/ 198120 w 1630680"/>
                <a:gd name="connsiteY6" fmla="*/ 3810000 h 4861560"/>
                <a:gd name="connsiteX7" fmla="*/ 182880 w 1630680"/>
                <a:gd name="connsiteY7" fmla="*/ 4328160 h 4861560"/>
                <a:gd name="connsiteX8" fmla="*/ 487680 w 1630680"/>
                <a:gd name="connsiteY8" fmla="*/ 4739640 h 4861560"/>
                <a:gd name="connsiteX9" fmla="*/ 960120 w 1630680"/>
                <a:gd name="connsiteY9" fmla="*/ 4861560 h 4861560"/>
                <a:gd name="connsiteX10" fmla="*/ 1310640 w 1630680"/>
                <a:gd name="connsiteY10" fmla="*/ 4480560 h 4861560"/>
                <a:gd name="connsiteX11" fmla="*/ 1630680 w 1630680"/>
                <a:gd name="connsiteY11" fmla="*/ 3657600 h 4861560"/>
                <a:gd name="connsiteX12" fmla="*/ 1264920 w 1630680"/>
                <a:gd name="connsiteY12" fmla="*/ 2895600 h 4861560"/>
                <a:gd name="connsiteX13" fmla="*/ 548640 w 1630680"/>
                <a:gd name="connsiteY13" fmla="*/ 2971800 h 4861560"/>
                <a:gd name="connsiteX14" fmla="*/ 411480 w 1630680"/>
                <a:gd name="connsiteY14" fmla="*/ 2225040 h 4861560"/>
                <a:gd name="connsiteX15" fmla="*/ 960120 w 1630680"/>
                <a:gd name="connsiteY15" fmla="*/ 1173480 h 4861560"/>
                <a:gd name="connsiteX16" fmla="*/ 1386840 w 1630680"/>
                <a:gd name="connsiteY16" fmla="*/ 579120 h 4861560"/>
                <a:gd name="connsiteX17" fmla="*/ 1188720 w 1630680"/>
                <a:gd name="connsiteY17" fmla="*/ 76200 h 4861560"/>
                <a:gd name="connsiteX18" fmla="*/ 914400 w 1630680"/>
                <a:gd name="connsiteY18" fmla="*/ 121920 h 4861560"/>
                <a:gd name="connsiteX0" fmla="*/ 914400 w 1638300"/>
                <a:gd name="connsiteY0" fmla="*/ 121920 h 4861560"/>
                <a:gd name="connsiteX1" fmla="*/ 899160 w 1638300"/>
                <a:gd name="connsiteY1" fmla="*/ 518160 h 4861560"/>
                <a:gd name="connsiteX2" fmla="*/ 182880 w 1638300"/>
                <a:gd name="connsiteY2" fmla="*/ 1767840 h 4861560"/>
                <a:gd name="connsiteX3" fmla="*/ 30480 w 1638300"/>
                <a:gd name="connsiteY3" fmla="*/ 1981200 h 4861560"/>
                <a:gd name="connsiteX4" fmla="*/ 0 w 1638300"/>
                <a:gd name="connsiteY4" fmla="*/ 2209800 h 4861560"/>
                <a:gd name="connsiteX5" fmla="*/ 76200 w 1638300"/>
                <a:gd name="connsiteY5" fmla="*/ 2682240 h 4861560"/>
                <a:gd name="connsiteX6" fmla="*/ 198120 w 1638300"/>
                <a:gd name="connsiteY6" fmla="*/ 3810000 h 4861560"/>
                <a:gd name="connsiteX7" fmla="*/ 182880 w 1638300"/>
                <a:gd name="connsiteY7" fmla="*/ 4328160 h 4861560"/>
                <a:gd name="connsiteX8" fmla="*/ 487680 w 1638300"/>
                <a:gd name="connsiteY8" fmla="*/ 4739640 h 4861560"/>
                <a:gd name="connsiteX9" fmla="*/ 960120 w 1638300"/>
                <a:gd name="connsiteY9" fmla="*/ 4861560 h 4861560"/>
                <a:gd name="connsiteX10" fmla="*/ 1310640 w 1638300"/>
                <a:gd name="connsiteY10" fmla="*/ 4480560 h 4861560"/>
                <a:gd name="connsiteX11" fmla="*/ 1630680 w 1638300"/>
                <a:gd name="connsiteY11" fmla="*/ 3657600 h 4861560"/>
                <a:gd name="connsiteX12" fmla="*/ 1264920 w 1638300"/>
                <a:gd name="connsiteY12" fmla="*/ 2895600 h 4861560"/>
                <a:gd name="connsiteX13" fmla="*/ 548640 w 1638300"/>
                <a:gd name="connsiteY13" fmla="*/ 2971800 h 4861560"/>
                <a:gd name="connsiteX14" fmla="*/ 411480 w 1638300"/>
                <a:gd name="connsiteY14" fmla="*/ 2225040 h 4861560"/>
                <a:gd name="connsiteX15" fmla="*/ 960120 w 1638300"/>
                <a:gd name="connsiteY15" fmla="*/ 1173480 h 4861560"/>
                <a:gd name="connsiteX16" fmla="*/ 1386840 w 1638300"/>
                <a:gd name="connsiteY16" fmla="*/ 579120 h 4861560"/>
                <a:gd name="connsiteX17" fmla="*/ 1188720 w 1638300"/>
                <a:gd name="connsiteY17" fmla="*/ 76200 h 4861560"/>
                <a:gd name="connsiteX18" fmla="*/ 914400 w 1638300"/>
                <a:gd name="connsiteY18" fmla="*/ 121920 h 4861560"/>
                <a:gd name="connsiteX0" fmla="*/ 914400 w 1638300"/>
                <a:gd name="connsiteY0" fmla="*/ 121920 h 4861560"/>
                <a:gd name="connsiteX1" fmla="*/ 899160 w 1638300"/>
                <a:gd name="connsiteY1" fmla="*/ 518160 h 4861560"/>
                <a:gd name="connsiteX2" fmla="*/ 182880 w 1638300"/>
                <a:gd name="connsiteY2" fmla="*/ 1767840 h 4861560"/>
                <a:gd name="connsiteX3" fmla="*/ 30480 w 1638300"/>
                <a:gd name="connsiteY3" fmla="*/ 1981200 h 4861560"/>
                <a:gd name="connsiteX4" fmla="*/ 0 w 1638300"/>
                <a:gd name="connsiteY4" fmla="*/ 2209800 h 4861560"/>
                <a:gd name="connsiteX5" fmla="*/ 76200 w 1638300"/>
                <a:gd name="connsiteY5" fmla="*/ 2682240 h 4861560"/>
                <a:gd name="connsiteX6" fmla="*/ 198120 w 1638300"/>
                <a:gd name="connsiteY6" fmla="*/ 3810000 h 4861560"/>
                <a:gd name="connsiteX7" fmla="*/ 182880 w 1638300"/>
                <a:gd name="connsiteY7" fmla="*/ 4328160 h 4861560"/>
                <a:gd name="connsiteX8" fmla="*/ 487680 w 1638300"/>
                <a:gd name="connsiteY8" fmla="*/ 4739640 h 4861560"/>
                <a:gd name="connsiteX9" fmla="*/ 960120 w 1638300"/>
                <a:gd name="connsiteY9" fmla="*/ 4861560 h 4861560"/>
                <a:gd name="connsiteX10" fmla="*/ 1310640 w 1638300"/>
                <a:gd name="connsiteY10" fmla="*/ 4480560 h 4861560"/>
                <a:gd name="connsiteX11" fmla="*/ 1630680 w 1638300"/>
                <a:gd name="connsiteY11" fmla="*/ 3657600 h 4861560"/>
                <a:gd name="connsiteX12" fmla="*/ 1264920 w 1638300"/>
                <a:gd name="connsiteY12" fmla="*/ 2895600 h 4861560"/>
                <a:gd name="connsiteX13" fmla="*/ 548640 w 1638300"/>
                <a:gd name="connsiteY13" fmla="*/ 2971800 h 4861560"/>
                <a:gd name="connsiteX14" fmla="*/ 411480 w 1638300"/>
                <a:gd name="connsiteY14" fmla="*/ 2225040 h 4861560"/>
                <a:gd name="connsiteX15" fmla="*/ 960120 w 1638300"/>
                <a:gd name="connsiteY15" fmla="*/ 1173480 h 4861560"/>
                <a:gd name="connsiteX16" fmla="*/ 1386840 w 1638300"/>
                <a:gd name="connsiteY16" fmla="*/ 579120 h 4861560"/>
                <a:gd name="connsiteX17" fmla="*/ 1188720 w 1638300"/>
                <a:gd name="connsiteY17" fmla="*/ 76200 h 4861560"/>
                <a:gd name="connsiteX18" fmla="*/ 914400 w 1638300"/>
                <a:gd name="connsiteY18" fmla="*/ 121920 h 4861560"/>
                <a:gd name="connsiteX0" fmla="*/ 914400 w 1638300"/>
                <a:gd name="connsiteY0" fmla="*/ 121920 h 4904740"/>
                <a:gd name="connsiteX1" fmla="*/ 899160 w 1638300"/>
                <a:gd name="connsiteY1" fmla="*/ 518160 h 4904740"/>
                <a:gd name="connsiteX2" fmla="*/ 182880 w 1638300"/>
                <a:gd name="connsiteY2" fmla="*/ 1767840 h 4904740"/>
                <a:gd name="connsiteX3" fmla="*/ 30480 w 1638300"/>
                <a:gd name="connsiteY3" fmla="*/ 1981200 h 4904740"/>
                <a:gd name="connsiteX4" fmla="*/ 0 w 1638300"/>
                <a:gd name="connsiteY4" fmla="*/ 2209800 h 4904740"/>
                <a:gd name="connsiteX5" fmla="*/ 76200 w 1638300"/>
                <a:gd name="connsiteY5" fmla="*/ 2682240 h 4904740"/>
                <a:gd name="connsiteX6" fmla="*/ 198120 w 1638300"/>
                <a:gd name="connsiteY6" fmla="*/ 3810000 h 4904740"/>
                <a:gd name="connsiteX7" fmla="*/ 182880 w 1638300"/>
                <a:gd name="connsiteY7" fmla="*/ 4328160 h 4904740"/>
                <a:gd name="connsiteX8" fmla="*/ 487680 w 1638300"/>
                <a:gd name="connsiteY8" fmla="*/ 4739640 h 4904740"/>
                <a:gd name="connsiteX9" fmla="*/ 960120 w 1638300"/>
                <a:gd name="connsiteY9" fmla="*/ 4861560 h 4904740"/>
                <a:gd name="connsiteX10" fmla="*/ 1310640 w 1638300"/>
                <a:gd name="connsiteY10" fmla="*/ 4480560 h 4904740"/>
                <a:gd name="connsiteX11" fmla="*/ 1630680 w 1638300"/>
                <a:gd name="connsiteY11" fmla="*/ 3657600 h 4904740"/>
                <a:gd name="connsiteX12" fmla="*/ 1264920 w 1638300"/>
                <a:gd name="connsiteY12" fmla="*/ 2895600 h 4904740"/>
                <a:gd name="connsiteX13" fmla="*/ 548640 w 1638300"/>
                <a:gd name="connsiteY13" fmla="*/ 2971800 h 4904740"/>
                <a:gd name="connsiteX14" fmla="*/ 411480 w 1638300"/>
                <a:gd name="connsiteY14" fmla="*/ 2225040 h 4904740"/>
                <a:gd name="connsiteX15" fmla="*/ 960120 w 1638300"/>
                <a:gd name="connsiteY15" fmla="*/ 1173480 h 4904740"/>
                <a:gd name="connsiteX16" fmla="*/ 1386840 w 1638300"/>
                <a:gd name="connsiteY16" fmla="*/ 579120 h 4904740"/>
                <a:gd name="connsiteX17" fmla="*/ 1188720 w 1638300"/>
                <a:gd name="connsiteY17" fmla="*/ 76200 h 4904740"/>
                <a:gd name="connsiteX18" fmla="*/ 914400 w 1638300"/>
                <a:gd name="connsiteY18" fmla="*/ 121920 h 4904740"/>
                <a:gd name="connsiteX0" fmla="*/ 914400 w 1638300"/>
                <a:gd name="connsiteY0" fmla="*/ 121920 h 4904740"/>
                <a:gd name="connsiteX1" fmla="*/ 899160 w 1638300"/>
                <a:gd name="connsiteY1" fmla="*/ 518160 h 4904740"/>
                <a:gd name="connsiteX2" fmla="*/ 182880 w 1638300"/>
                <a:gd name="connsiteY2" fmla="*/ 1767840 h 4904740"/>
                <a:gd name="connsiteX3" fmla="*/ 30480 w 1638300"/>
                <a:gd name="connsiteY3" fmla="*/ 1981200 h 4904740"/>
                <a:gd name="connsiteX4" fmla="*/ 0 w 1638300"/>
                <a:gd name="connsiteY4" fmla="*/ 2209800 h 4904740"/>
                <a:gd name="connsiteX5" fmla="*/ 76200 w 1638300"/>
                <a:gd name="connsiteY5" fmla="*/ 2682240 h 4904740"/>
                <a:gd name="connsiteX6" fmla="*/ 198120 w 1638300"/>
                <a:gd name="connsiteY6" fmla="*/ 3810000 h 4904740"/>
                <a:gd name="connsiteX7" fmla="*/ 182880 w 1638300"/>
                <a:gd name="connsiteY7" fmla="*/ 4328160 h 4904740"/>
                <a:gd name="connsiteX8" fmla="*/ 487680 w 1638300"/>
                <a:gd name="connsiteY8" fmla="*/ 4739640 h 4904740"/>
                <a:gd name="connsiteX9" fmla="*/ 960120 w 1638300"/>
                <a:gd name="connsiteY9" fmla="*/ 4861560 h 4904740"/>
                <a:gd name="connsiteX10" fmla="*/ 1310640 w 1638300"/>
                <a:gd name="connsiteY10" fmla="*/ 4480560 h 4904740"/>
                <a:gd name="connsiteX11" fmla="*/ 1630680 w 1638300"/>
                <a:gd name="connsiteY11" fmla="*/ 3657600 h 4904740"/>
                <a:gd name="connsiteX12" fmla="*/ 1264920 w 1638300"/>
                <a:gd name="connsiteY12" fmla="*/ 2895600 h 4904740"/>
                <a:gd name="connsiteX13" fmla="*/ 548640 w 1638300"/>
                <a:gd name="connsiteY13" fmla="*/ 2971800 h 4904740"/>
                <a:gd name="connsiteX14" fmla="*/ 411480 w 1638300"/>
                <a:gd name="connsiteY14" fmla="*/ 2225040 h 4904740"/>
                <a:gd name="connsiteX15" fmla="*/ 960120 w 1638300"/>
                <a:gd name="connsiteY15" fmla="*/ 1173480 h 4904740"/>
                <a:gd name="connsiteX16" fmla="*/ 1386840 w 1638300"/>
                <a:gd name="connsiteY16" fmla="*/ 579120 h 4904740"/>
                <a:gd name="connsiteX17" fmla="*/ 1188720 w 1638300"/>
                <a:gd name="connsiteY17" fmla="*/ 76200 h 4904740"/>
                <a:gd name="connsiteX18" fmla="*/ 914400 w 1638300"/>
                <a:gd name="connsiteY18" fmla="*/ 121920 h 4904740"/>
                <a:gd name="connsiteX0" fmla="*/ 914400 w 1638300"/>
                <a:gd name="connsiteY0" fmla="*/ 121920 h 4904740"/>
                <a:gd name="connsiteX1" fmla="*/ 899160 w 1638300"/>
                <a:gd name="connsiteY1" fmla="*/ 518160 h 4904740"/>
                <a:gd name="connsiteX2" fmla="*/ 182880 w 1638300"/>
                <a:gd name="connsiteY2" fmla="*/ 1767840 h 4904740"/>
                <a:gd name="connsiteX3" fmla="*/ 30480 w 1638300"/>
                <a:gd name="connsiteY3" fmla="*/ 1981200 h 4904740"/>
                <a:gd name="connsiteX4" fmla="*/ 0 w 1638300"/>
                <a:gd name="connsiteY4" fmla="*/ 2209800 h 4904740"/>
                <a:gd name="connsiteX5" fmla="*/ 76200 w 1638300"/>
                <a:gd name="connsiteY5" fmla="*/ 2682240 h 4904740"/>
                <a:gd name="connsiteX6" fmla="*/ 198120 w 1638300"/>
                <a:gd name="connsiteY6" fmla="*/ 3810000 h 4904740"/>
                <a:gd name="connsiteX7" fmla="*/ 182880 w 1638300"/>
                <a:gd name="connsiteY7" fmla="*/ 4328160 h 4904740"/>
                <a:gd name="connsiteX8" fmla="*/ 487680 w 1638300"/>
                <a:gd name="connsiteY8" fmla="*/ 4739640 h 4904740"/>
                <a:gd name="connsiteX9" fmla="*/ 960120 w 1638300"/>
                <a:gd name="connsiteY9" fmla="*/ 4861560 h 4904740"/>
                <a:gd name="connsiteX10" fmla="*/ 1310640 w 1638300"/>
                <a:gd name="connsiteY10" fmla="*/ 4480560 h 4904740"/>
                <a:gd name="connsiteX11" fmla="*/ 1630680 w 1638300"/>
                <a:gd name="connsiteY11" fmla="*/ 3657600 h 4904740"/>
                <a:gd name="connsiteX12" fmla="*/ 1264920 w 1638300"/>
                <a:gd name="connsiteY12" fmla="*/ 2895600 h 4904740"/>
                <a:gd name="connsiteX13" fmla="*/ 548640 w 1638300"/>
                <a:gd name="connsiteY13" fmla="*/ 2971800 h 4904740"/>
                <a:gd name="connsiteX14" fmla="*/ 411480 w 1638300"/>
                <a:gd name="connsiteY14" fmla="*/ 2225040 h 4904740"/>
                <a:gd name="connsiteX15" fmla="*/ 960120 w 1638300"/>
                <a:gd name="connsiteY15" fmla="*/ 1173480 h 4904740"/>
                <a:gd name="connsiteX16" fmla="*/ 1386840 w 1638300"/>
                <a:gd name="connsiteY16" fmla="*/ 579120 h 4904740"/>
                <a:gd name="connsiteX17" fmla="*/ 1188720 w 1638300"/>
                <a:gd name="connsiteY17" fmla="*/ 76200 h 4904740"/>
                <a:gd name="connsiteX18" fmla="*/ 914400 w 1638300"/>
                <a:gd name="connsiteY18" fmla="*/ 121920 h 4904740"/>
                <a:gd name="connsiteX0" fmla="*/ 914400 w 1638300"/>
                <a:gd name="connsiteY0" fmla="*/ 121920 h 4904740"/>
                <a:gd name="connsiteX1" fmla="*/ 899160 w 1638300"/>
                <a:gd name="connsiteY1" fmla="*/ 518160 h 4904740"/>
                <a:gd name="connsiteX2" fmla="*/ 182880 w 1638300"/>
                <a:gd name="connsiteY2" fmla="*/ 1767840 h 4904740"/>
                <a:gd name="connsiteX3" fmla="*/ 30480 w 1638300"/>
                <a:gd name="connsiteY3" fmla="*/ 1981200 h 4904740"/>
                <a:gd name="connsiteX4" fmla="*/ 0 w 1638300"/>
                <a:gd name="connsiteY4" fmla="*/ 2209800 h 4904740"/>
                <a:gd name="connsiteX5" fmla="*/ 76200 w 1638300"/>
                <a:gd name="connsiteY5" fmla="*/ 2682240 h 4904740"/>
                <a:gd name="connsiteX6" fmla="*/ 198120 w 1638300"/>
                <a:gd name="connsiteY6" fmla="*/ 3810000 h 4904740"/>
                <a:gd name="connsiteX7" fmla="*/ 182880 w 1638300"/>
                <a:gd name="connsiteY7" fmla="*/ 4328160 h 4904740"/>
                <a:gd name="connsiteX8" fmla="*/ 487680 w 1638300"/>
                <a:gd name="connsiteY8" fmla="*/ 4739640 h 4904740"/>
                <a:gd name="connsiteX9" fmla="*/ 960120 w 1638300"/>
                <a:gd name="connsiteY9" fmla="*/ 4861560 h 4904740"/>
                <a:gd name="connsiteX10" fmla="*/ 1310640 w 1638300"/>
                <a:gd name="connsiteY10" fmla="*/ 4480560 h 4904740"/>
                <a:gd name="connsiteX11" fmla="*/ 1630680 w 1638300"/>
                <a:gd name="connsiteY11" fmla="*/ 3657600 h 4904740"/>
                <a:gd name="connsiteX12" fmla="*/ 1264920 w 1638300"/>
                <a:gd name="connsiteY12" fmla="*/ 2895600 h 4904740"/>
                <a:gd name="connsiteX13" fmla="*/ 548640 w 1638300"/>
                <a:gd name="connsiteY13" fmla="*/ 2971800 h 4904740"/>
                <a:gd name="connsiteX14" fmla="*/ 411480 w 1638300"/>
                <a:gd name="connsiteY14" fmla="*/ 2225040 h 4904740"/>
                <a:gd name="connsiteX15" fmla="*/ 960120 w 1638300"/>
                <a:gd name="connsiteY15" fmla="*/ 1173480 h 4904740"/>
                <a:gd name="connsiteX16" fmla="*/ 1386840 w 1638300"/>
                <a:gd name="connsiteY16" fmla="*/ 579120 h 4904740"/>
                <a:gd name="connsiteX17" fmla="*/ 1188720 w 1638300"/>
                <a:gd name="connsiteY17" fmla="*/ 76200 h 4904740"/>
                <a:gd name="connsiteX18" fmla="*/ 914400 w 1638300"/>
                <a:gd name="connsiteY18" fmla="*/ 121920 h 4904740"/>
                <a:gd name="connsiteX0" fmla="*/ 914400 w 1638300"/>
                <a:gd name="connsiteY0" fmla="*/ 121920 h 4904740"/>
                <a:gd name="connsiteX1" fmla="*/ 899160 w 1638300"/>
                <a:gd name="connsiteY1" fmla="*/ 518160 h 4904740"/>
                <a:gd name="connsiteX2" fmla="*/ 182880 w 1638300"/>
                <a:gd name="connsiteY2" fmla="*/ 1767840 h 4904740"/>
                <a:gd name="connsiteX3" fmla="*/ 30480 w 1638300"/>
                <a:gd name="connsiteY3" fmla="*/ 1981200 h 4904740"/>
                <a:gd name="connsiteX4" fmla="*/ 0 w 1638300"/>
                <a:gd name="connsiteY4" fmla="*/ 2209800 h 4904740"/>
                <a:gd name="connsiteX5" fmla="*/ 76200 w 1638300"/>
                <a:gd name="connsiteY5" fmla="*/ 2682240 h 4904740"/>
                <a:gd name="connsiteX6" fmla="*/ 198120 w 1638300"/>
                <a:gd name="connsiteY6" fmla="*/ 3810000 h 4904740"/>
                <a:gd name="connsiteX7" fmla="*/ 182880 w 1638300"/>
                <a:gd name="connsiteY7" fmla="*/ 4328160 h 4904740"/>
                <a:gd name="connsiteX8" fmla="*/ 487680 w 1638300"/>
                <a:gd name="connsiteY8" fmla="*/ 4739640 h 4904740"/>
                <a:gd name="connsiteX9" fmla="*/ 960120 w 1638300"/>
                <a:gd name="connsiteY9" fmla="*/ 4861560 h 4904740"/>
                <a:gd name="connsiteX10" fmla="*/ 1310640 w 1638300"/>
                <a:gd name="connsiteY10" fmla="*/ 4480560 h 4904740"/>
                <a:gd name="connsiteX11" fmla="*/ 1630680 w 1638300"/>
                <a:gd name="connsiteY11" fmla="*/ 3657600 h 4904740"/>
                <a:gd name="connsiteX12" fmla="*/ 1264920 w 1638300"/>
                <a:gd name="connsiteY12" fmla="*/ 2895600 h 4904740"/>
                <a:gd name="connsiteX13" fmla="*/ 548640 w 1638300"/>
                <a:gd name="connsiteY13" fmla="*/ 2971800 h 4904740"/>
                <a:gd name="connsiteX14" fmla="*/ 411480 w 1638300"/>
                <a:gd name="connsiteY14" fmla="*/ 2225040 h 4904740"/>
                <a:gd name="connsiteX15" fmla="*/ 960120 w 1638300"/>
                <a:gd name="connsiteY15" fmla="*/ 1173480 h 4904740"/>
                <a:gd name="connsiteX16" fmla="*/ 1386840 w 1638300"/>
                <a:gd name="connsiteY16" fmla="*/ 579120 h 4904740"/>
                <a:gd name="connsiteX17" fmla="*/ 1188720 w 1638300"/>
                <a:gd name="connsiteY17" fmla="*/ 76200 h 4904740"/>
                <a:gd name="connsiteX18" fmla="*/ 914400 w 1638300"/>
                <a:gd name="connsiteY18" fmla="*/ 121920 h 4904740"/>
                <a:gd name="connsiteX0" fmla="*/ 922020 w 1645920"/>
                <a:gd name="connsiteY0" fmla="*/ 121920 h 4904740"/>
                <a:gd name="connsiteX1" fmla="*/ 906780 w 1645920"/>
                <a:gd name="connsiteY1" fmla="*/ 518160 h 4904740"/>
                <a:gd name="connsiteX2" fmla="*/ 190500 w 1645920"/>
                <a:gd name="connsiteY2" fmla="*/ 1767840 h 4904740"/>
                <a:gd name="connsiteX3" fmla="*/ 38100 w 1645920"/>
                <a:gd name="connsiteY3" fmla="*/ 1981200 h 4904740"/>
                <a:gd name="connsiteX4" fmla="*/ 7620 w 1645920"/>
                <a:gd name="connsiteY4" fmla="*/ 2209800 h 4904740"/>
                <a:gd name="connsiteX5" fmla="*/ 83820 w 1645920"/>
                <a:gd name="connsiteY5" fmla="*/ 2682240 h 4904740"/>
                <a:gd name="connsiteX6" fmla="*/ 205740 w 1645920"/>
                <a:gd name="connsiteY6" fmla="*/ 3810000 h 4904740"/>
                <a:gd name="connsiteX7" fmla="*/ 190500 w 1645920"/>
                <a:gd name="connsiteY7" fmla="*/ 4328160 h 4904740"/>
                <a:gd name="connsiteX8" fmla="*/ 495300 w 1645920"/>
                <a:gd name="connsiteY8" fmla="*/ 4739640 h 4904740"/>
                <a:gd name="connsiteX9" fmla="*/ 967740 w 1645920"/>
                <a:gd name="connsiteY9" fmla="*/ 4861560 h 4904740"/>
                <a:gd name="connsiteX10" fmla="*/ 1318260 w 1645920"/>
                <a:gd name="connsiteY10" fmla="*/ 4480560 h 4904740"/>
                <a:gd name="connsiteX11" fmla="*/ 1638300 w 1645920"/>
                <a:gd name="connsiteY11" fmla="*/ 3657600 h 4904740"/>
                <a:gd name="connsiteX12" fmla="*/ 1272540 w 1645920"/>
                <a:gd name="connsiteY12" fmla="*/ 2895600 h 4904740"/>
                <a:gd name="connsiteX13" fmla="*/ 556260 w 1645920"/>
                <a:gd name="connsiteY13" fmla="*/ 2971800 h 4904740"/>
                <a:gd name="connsiteX14" fmla="*/ 419100 w 1645920"/>
                <a:gd name="connsiteY14" fmla="*/ 2225040 h 4904740"/>
                <a:gd name="connsiteX15" fmla="*/ 967740 w 1645920"/>
                <a:gd name="connsiteY15" fmla="*/ 1173480 h 4904740"/>
                <a:gd name="connsiteX16" fmla="*/ 1394460 w 1645920"/>
                <a:gd name="connsiteY16" fmla="*/ 579120 h 4904740"/>
                <a:gd name="connsiteX17" fmla="*/ 1196340 w 1645920"/>
                <a:gd name="connsiteY17" fmla="*/ 76200 h 4904740"/>
                <a:gd name="connsiteX18" fmla="*/ 922020 w 1645920"/>
                <a:gd name="connsiteY18" fmla="*/ 121920 h 4904740"/>
                <a:gd name="connsiteX0" fmla="*/ 922020 w 1645920"/>
                <a:gd name="connsiteY0" fmla="*/ 121920 h 4904740"/>
                <a:gd name="connsiteX1" fmla="*/ 906780 w 1645920"/>
                <a:gd name="connsiteY1" fmla="*/ 518160 h 4904740"/>
                <a:gd name="connsiteX2" fmla="*/ 190500 w 1645920"/>
                <a:gd name="connsiteY2" fmla="*/ 1767840 h 4904740"/>
                <a:gd name="connsiteX3" fmla="*/ 38100 w 1645920"/>
                <a:gd name="connsiteY3" fmla="*/ 1981200 h 4904740"/>
                <a:gd name="connsiteX4" fmla="*/ 7620 w 1645920"/>
                <a:gd name="connsiteY4" fmla="*/ 2209800 h 4904740"/>
                <a:gd name="connsiteX5" fmla="*/ 83820 w 1645920"/>
                <a:gd name="connsiteY5" fmla="*/ 2682240 h 4904740"/>
                <a:gd name="connsiteX6" fmla="*/ 205740 w 1645920"/>
                <a:gd name="connsiteY6" fmla="*/ 3810000 h 4904740"/>
                <a:gd name="connsiteX7" fmla="*/ 190500 w 1645920"/>
                <a:gd name="connsiteY7" fmla="*/ 4328160 h 4904740"/>
                <a:gd name="connsiteX8" fmla="*/ 495300 w 1645920"/>
                <a:gd name="connsiteY8" fmla="*/ 4739640 h 4904740"/>
                <a:gd name="connsiteX9" fmla="*/ 967740 w 1645920"/>
                <a:gd name="connsiteY9" fmla="*/ 4861560 h 4904740"/>
                <a:gd name="connsiteX10" fmla="*/ 1318260 w 1645920"/>
                <a:gd name="connsiteY10" fmla="*/ 4480560 h 4904740"/>
                <a:gd name="connsiteX11" fmla="*/ 1638300 w 1645920"/>
                <a:gd name="connsiteY11" fmla="*/ 3657600 h 4904740"/>
                <a:gd name="connsiteX12" fmla="*/ 1272540 w 1645920"/>
                <a:gd name="connsiteY12" fmla="*/ 2895600 h 4904740"/>
                <a:gd name="connsiteX13" fmla="*/ 556260 w 1645920"/>
                <a:gd name="connsiteY13" fmla="*/ 2971800 h 4904740"/>
                <a:gd name="connsiteX14" fmla="*/ 419100 w 1645920"/>
                <a:gd name="connsiteY14" fmla="*/ 2225040 h 4904740"/>
                <a:gd name="connsiteX15" fmla="*/ 967740 w 1645920"/>
                <a:gd name="connsiteY15" fmla="*/ 1173480 h 4904740"/>
                <a:gd name="connsiteX16" fmla="*/ 1394460 w 1645920"/>
                <a:gd name="connsiteY16" fmla="*/ 579120 h 4904740"/>
                <a:gd name="connsiteX17" fmla="*/ 1196340 w 1645920"/>
                <a:gd name="connsiteY17" fmla="*/ 76200 h 4904740"/>
                <a:gd name="connsiteX18" fmla="*/ 922020 w 1645920"/>
                <a:gd name="connsiteY18" fmla="*/ 121920 h 4904740"/>
                <a:gd name="connsiteX0" fmla="*/ 922020 w 1645920"/>
                <a:gd name="connsiteY0" fmla="*/ 121920 h 4904740"/>
                <a:gd name="connsiteX1" fmla="*/ 906780 w 1645920"/>
                <a:gd name="connsiteY1" fmla="*/ 518160 h 4904740"/>
                <a:gd name="connsiteX2" fmla="*/ 190500 w 1645920"/>
                <a:gd name="connsiteY2" fmla="*/ 1767840 h 4904740"/>
                <a:gd name="connsiteX3" fmla="*/ 38100 w 1645920"/>
                <a:gd name="connsiteY3" fmla="*/ 1981200 h 4904740"/>
                <a:gd name="connsiteX4" fmla="*/ 7620 w 1645920"/>
                <a:gd name="connsiteY4" fmla="*/ 2209800 h 4904740"/>
                <a:gd name="connsiteX5" fmla="*/ 83820 w 1645920"/>
                <a:gd name="connsiteY5" fmla="*/ 2682240 h 4904740"/>
                <a:gd name="connsiteX6" fmla="*/ 205740 w 1645920"/>
                <a:gd name="connsiteY6" fmla="*/ 3810000 h 4904740"/>
                <a:gd name="connsiteX7" fmla="*/ 190500 w 1645920"/>
                <a:gd name="connsiteY7" fmla="*/ 4328160 h 4904740"/>
                <a:gd name="connsiteX8" fmla="*/ 495300 w 1645920"/>
                <a:gd name="connsiteY8" fmla="*/ 4739640 h 4904740"/>
                <a:gd name="connsiteX9" fmla="*/ 967740 w 1645920"/>
                <a:gd name="connsiteY9" fmla="*/ 4861560 h 4904740"/>
                <a:gd name="connsiteX10" fmla="*/ 1318260 w 1645920"/>
                <a:gd name="connsiteY10" fmla="*/ 4480560 h 4904740"/>
                <a:gd name="connsiteX11" fmla="*/ 1638300 w 1645920"/>
                <a:gd name="connsiteY11" fmla="*/ 3657600 h 4904740"/>
                <a:gd name="connsiteX12" fmla="*/ 1272540 w 1645920"/>
                <a:gd name="connsiteY12" fmla="*/ 2895600 h 4904740"/>
                <a:gd name="connsiteX13" fmla="*/ 556260 w 1645920"/>
                <a:gd name="connsiteY13" fmla="*/ 2971800 h 4904740"/>
                <a:gd name="connsiteX14" fmla="*/ 419100 w 1645920"/>
                <a:gd name="connsiteY14" fmla="*/ 2225040 h 4904740"/>
                <a:gd name="connsiteX15" fmla="*/ 967740 w 1645920"/>
                <a:gd name="connsiteY15" fmla="*/ 1173480 h 4904740"/>
                <a:gd name="connsiteX16" fmla="*/ 1394460 w 1645920"/>
                <a:gd name="connsiteY16" fmla="*/ 579120 h 4904740"/>
                <a:gd name="connsiteX17" fmla="*/ 1196340 w 1645920"/>
                <a:gd name="connsiteY17" fmla="*/ 76200 h 4904740"/>
                <a:gd name="connsiteX18" fmla="*/ 922020 w 1645920"/>
                <a:gd name="connsiteY18" fmla="*/ 121920 h 4904740"/>
                <a:gd name="connsiteX0" fmla="*/ 922020 w 1645920"/>
                <a:gd name="connsiteY0" fmla="*/ 121920 h 4904740"/>
                <a:gd name="connsiteX1" fmla="*/ 906780 w 1645920"/>
                <a:gd name="connsiteY1" fmla="*/ 518160 h 4904740"/>
                <a:gd name="connsiteX2" fmla="*/ 190500 w 1645920"/>
                <a:gd name="connsiteY2" fmla="*/ 1767840 h 4904740"/>
                <a:gd name="connsiteX3" fmla="*/ 38100 w 1645920"/>
                <a:gd name="connsiteY3" fmla="*/ 1981200 h 4904740"/>
                <a:gd name="connsiteX4" fmla="*/ 7620 w 1645920"/>
                <a:gd name="connsiteY4" fmla="*/ 2209800 h 4904740"/>
                <a:gd name="connsiteX5" fmla="*/ 83820 w 1645920"/>
                <a:gd name="connsiteY5" fmla="*/ 2682240 h 4904740"/>
                <a:gd name="connsiteX6" fmla="*/ 205740 w 1645920"/>
                <a:gd name="connsiteY6" fmla="*/ 3810000 h 4904740"/>
                <a:gd name="connsiteX7" fmla="*/ 190500 w 1645920"/>
                <a:gd name="connsiteY7" fmla="*/ 4328160 h 4904740"/>
                <a:gd name="connsiteX8" fmla="*/ 495300 w 1645920"/>
                <a:gd name="connsiteY8" fmla="*/ 4739640 h 4904740"/>
                <a:gd name="connsiteX9" fmla="*/ 967740 w 1645920"/>
                <a:gd name="connsiteY9" fmla="*/ 4861560 h 4904740"/>
                <a:gd name="connsiteX10" fmla="*/ 1318260 w 1645920"/>
                <a:gd name="connsiteY10" fmla="*/ 4480560 h 4904740"/>
                <a:gd name="connsiteX11" fmla="*/ 1638300 w 1645920"/>
                <a:gd name="connsiteY11" fmla="*/ 3657600 h 4904740"/>
                <a:gd name="connsiteX12" fmla="*/ 1272540 w 1645920"/>
                <a:gd name="connsiteY12" fmla="*/ 2895600 h 4904740"/>
                <a:gd name="connsiteX13" fmla="*/ 556260 w 1645920"/>
                <a:gd name="connsiteY13" fmla="*/ 2971800 h 4904740"/>
                <a:gd name="connsiteX14" fmla="*/ 419100 w 1645920"/>
                <a:gd name="connsiteY14" fmla="*/ 2225040 h 4904740"/>
                <a:gd name="connsiteX15" fmla="*/ 967740 w 1645920"/>
                <a:gd name="connsiteY15" fmla="*/ 1173480 h 4904740"/>
                <a:gd name="connsiteX16" fmla="*/ 1394460 w 1645920"/>
                <a:gd name="connsiteY16" fmla="*/ 579120 h 4904740"/>
                <a:gd name="connsiteX17" fmla="*/ 1196340 w 1645920"/>
                <a:gd name="connsiteY17" fmla="*/ 76200 h 4904740"/>
                <a:gd name="connsiteX18" fmla="*/ 922020 w 1645920"/>
                <a:gd name="connsiteY18" fmla="*/ 121920 h 4904740"/>
                <a:gd name="connsiteX0" fmla="*/ 922020 w 1653492"/>
                <a:gd name="connsiteY0" fmla="*/ 121920 h 4904740"/>
                <a:gd name="connsiteX1" fmla="*/ 906780 w 1653492"/>
                <a:gd name="connsiteY1" fmla="*/ 518160 h 4904740"/>
                <a:gd name="connsiteX2" fmla="*/ 190500 w 1653492"/>
                <a:gd name="connsiteY2" fmla="*/ 1767840 h 4904740"/>
                <a:gd name="connsiteX3" fmla="*/ 38100 w 1653492"/>
                <a:gd name="connsiteY3" fmla="*/ 1981200 h 4904740"/>
                <a:gd name="connsiteX4" fmla="*/ 7620 w 1653492"/>
                <a:gd name="connsiteY4" fmla="*/ 2209800 h 4904740"/>
                <a:gd name="connsiteX5" fmla="*/ 83820 w 1653492"/>
                <a:gd name="connsiteY5" fmla="*/ 2682240 h 4904740"/>
                <a:gd name="connsiteX6" fmla="*/ 205740 w 1653492"/>
                <a:gd name="connsiteY6" fmla="*/ 3810000 h 4904740"/>
                <a:gd name="connsiteX7" fmla="*/ 190500 w 1653492"/>
                <a:gd name="connsiteY7" fmla="*/ 4328160 h 4904740"/>
                <a:gd name="connsiteX8" fmla="*/ 495300 w 1653492"/>
                <a:gd name="connsiteY8" fmla="*/ 4739640 h 4904740"/>
                <a:gd name="connsiteX9" fmla="*/ 967740 w 1653492"/>
                <a:gd name="connsiteY9" fmla="*/ 4861560 h 4904740"/>
                <a:gd name="connsiteX10" fmla="*/ 1318260 w 1653492"/>
                <a:gd name="connsiteY10" fmla="*/ 4480560 h 4904740"/>
                <a:gd name="connsiteX11" fmla="*/ 1638300 w 1653492"/>
                <a:gd name="connsiteY11" fmla="*/ 3657600 h 4904740"/>
                <a:gd name="connsiteX12" fmla="*/ 1227108 w 1653492"/>
                <a:gd name="connsiteY12" fmla="*/ 3120008 h 4904740"/>
                <a:gd name="connsiteX13" fmla="*/ 556260 w 1653492"/>
                <a:gd name="connsiteY13" fmla="*/ 2971800 h 4904740"/>
                <a:gd name="connsiteX14" fmla="*/ 419100 w 1653492"/>
                <a:gd name="connsiteY14" fmla="*/ 2225040 h 4904740"/>
                <a:gd name="connsiteX15" fmla="*/ 967740 w 1653492"/>
                <a:gd name="connsiteY15" fmla="*/ 1173480 h 4904740"/>
                <a:gd name="connsiteX16" fmla="*/ 1394460 w 1653492"/>
                <a:gd name="connsiteY16" fmla="*/ 579120 h 4904740"/>
                <a:gd name="connsiteX17" fmla="*/ 1196340 w 1653492"/>
                <a:gd name="connsiteY17" fmla="*/ 76200 h 4904740"/>
                <a:gd name="connsiteX18" fmla="*/ 922020 w 1653492"/>
                <a:gd name="connsiteY18" fmla="*/ 121920 h 4904740"/>
                <a:gd name="connsiteX0" fmla="*/ 922020 w 1530332"/>
                <a:gd name="connsiteY0" fmla="*/ 121920 h 4904740"/>
                <a:gd name="connsiteX1" fmla="*/ 906780 w 1530332"/>
                <a:gd name="connsiteY1" fmla="*/ 518160 h 4904740"/>
                <a:gd name="connsiteX2" fmla="*/ 190500 w 1530332"/>
                <a:gd name="connsiteY2" fmla="*/ 1767840 h 4904740"/>
                <a:gd name="connsiteX3" fmla="*/ 38100 w 1530332"/>
                <a:gd name="connsiteY3" fmla="*/ 1981200 h 4904740"/>
                <a:gd name="connsiteX4" fmla="*/ 7620 w 1530332"/>
                <a:gd name="connsiteY4" fmla="*/ 2209800 h 4904740"/>
                <a:gd name="connsiteX5" fmla="*/ 83820 w 1530332"/>
                <a:gd name="connsiteY5" fmla="*/ 2682240 h 4904740"/>
                <a:gd name="connsiteX6" fmla="*/ 205740 w 1530332"/>
                <a:gd name="connsiteY6" fmla="*/ 3810000 h 4904740"/>
                <a:gd name="connsiteX7" fmla="*/ 190500 w 1530332"/>
                <a:gd name="connsiteY7" fmla="*/ 4328160 h 4904740"/>
                <a:gd name="connsiteX8" fmla="*/ 495300 w 1530332"/>
                <a:gd name="connsiteY8" fmla="*/ 4739640 h 4904740"/>
                <a:gd name="connsiteX9" fmla="*/ 967740 w 1530332"/>
                <a:gd name="connsiteY9" fmla="*/ 4861560 h 4904740"/>
                <a:gd name="connsiteX10" fmla="*/ 1318260 w 1530332"/>
                <a:gd name="connsiteY10" fmla="*/ 4480560 h 4904740"/>
                <a:gd name="connsiteX11" fmla="*/ 1515140 w 1530332"/>
                <a:gd name="connsiteY11" fmla="*/ 3696072 h 4904740"/>
                <a:gd name="connsiteX12" fmla="*/ 1227108 w 1530332"/>
                <a:gd name="connsiteY12" fmla="*/ 3120008 h 4904740"/>
                <a:gd name="connsiteX13" fmla="*/ 556260 w 1530332"/>
                <a:gd name="connsiteY13" fmla="*/ 2971800 h 4904740"/>
                <a:gd name="connsiteX14" fmla="*/ 419100 w 1530332"/>
                <a:gd name="connsiteY14" fmla="*/ 2225040 h 4904740"/>
                <a:gd name="connsiteX15" fmla="*/ 967740 w 1530332"/>
                <a:gd name="connsiteY15" fmla="*/ 1173480 h 4904740"/>
                <a:gd name="connsiteX16" fmla="*/ 1394460 w 1530332"/>
                <a:gd name="connsiteY16" fmla="*/ 579120 h 4904740"/>
                <a:gd name="connsiteX17" fmla="*/ 1196340 w 1530332"/>
                <a:gd name="connsiteY17" fmla="*/ 76200 h 4904740"/>
                <a:gd name="connsiteX18" fmla="*/ 922020 w 1530332"/>
                <a:gd name="connsiteY18" fmla="*/ 121920 h 4904740"/>
                <a:gd name="connsiteX0" fmla="*/ 922020 w 1530332"/>
                <a:gd name="connsiteY0" fmla="*/ 121920 h 4904740"/>
                <a:gd name="connsiteX1" fmla="*/ 906780 w 1530332"/>
                <a:gd name="connsiteY1" fmla="*/ 518160 h 4904740"/>
                <a:gd name="connsiteX2" fmla="*/ 190500 w 1530332"/>
                <a:gd name="connsiteY2" fmla="*/ 1767840 h 4904740"/>
                <a:gd name="connsiteX3" fmla="*/ 38100 w 1530332"/>
                <a:gd name="connsiteY3" fmla="*/ 1981200 h 4904740"/>
                <a:gd name="connsiteX4" fmla="*/ 7620 w 1530332"/>
                <a:gd name="connsiteY4" fmla="*/ 2209800 h 4904740"/>
                <a:gd name="connsiteX5" fmla="*/ 83820 w 1530332"/>
                <a:gd name="connsiteY5" fmla="*/ 2682240 h 4904740"/>
                <a:gd name="connsiteX6" fmla="*/ 74980 w 1530332"/>
                <a:gd name="connsiteY6" fmla="*/ 3480048 h 4904740"/>
                <a:gd name="connsiteX7" fmla="*/ 190500 w 1530332"/>
                <a:gd name="connsiteY7" fmla="*/ 4328160 h 4904740"/>
                <a:gd name="connsiteX8" fmla="*/ 495300 w 1530332"/>
                <a:gd name="connsiteY8" fmla="*/ 4739640 h 4904740"/>
                <a:gd name="connsiteX9" fmla="*/ 967740 w 1530332"/>
                <a:gd name="connsiteY9" fmla="*/ 4861560 h 4904740"/>
                <a:gd name="connsiteX10" fmla="*/ 1318260 w 1530332"/>
                <a:gd name="connsiteY10" fmla="*/ 4480560 h 4904740"/>
                <a:gd name="connsiteX11" fmla="*/ 1515140 w 1530332"/>
                <a:gd name="connsiteY11" fmla="*/ 3696072 h 4904740"/>
                <a:gd name="connsiteX12" fmla="*/ 1227108 w 1530332"/>
                <a:gd name="connsiteY12" fmla="*/ 3120008 h 4904740"/>
                <a:gd name="connsiteX13" fmla="*/ 556260 w 1530332"/>
                <a:gd name="connsiteY13" fmla="*/ 2971800 h 4904740"/>
                <a:gd name="connsiteX14" fmla="*/ 419100 w 1530332"/>
                <a:gd name="connsiteY14" fmla="*/ 2225040 h 4904740"/>
                <a:gd name="connsiteX15" fmla="*/ 967740 w 1530332"/>
                <a:gd name="connsiteY15" fmla="*/ 1173480 h 4904740"/>
                <a:gd name="connsiteX16" fmla="*/ 1394460 w 1530332"/>
                <a:gd name="connsiteY16" fmla="*/ 579120 h 4904740"/>
                <a:gd name="connsiteX17" fmla="*/ 1196340 w 1530332"/>
                <a:gd name="connsiteY17" fmla="*/ 76200 h 4904740"/>
                <a:gd name="connsiteX18" fmla="*/ 922020 w 1530332"/>
                <a:gd name="connsiteY18" fmla="*/ 121920 h 4904740"/>
                <a:gd name="connsiteX0" fmla="*/ 932548 w 1540860"/>
                <a:gd name="connsiteY0" fmla="*/ 121920 h 4904740"/>
                <a:gd name="connsiteX1" fmla="*/ 917308 w 1540860"/>
                <a:gd name="connsiteY1" fmla="*/ 518160 h 4904740"/>
                <a:gd name="connsiteX2" fmla="*/ 201028 w 1540860"/>
                <a:gd name="connsiteY2" fmla="*/ 1767840 h 4904740"/>
                <a:gd name="connsiteX3" fmla="*/ 48628 w 1540860"/>
                <a:gd name="connsiteY3" fmla="*/ 1981200 h 4904740"/>
                <a:gd name="connsiteX4" fmla="*/ 18148 w 1540860"/>
                <a:gd name="connsiteY4" fmla="*/ 2209800 h 4904740"/>
                <a:gd name="connsiteX5" fmla="*/ 157516 w 1540860"/>
                <a:gd name="connsiteY5" fmla="*/ 2759968 h 4904740"/>
                <a:gd name="connsiteX6" fmla="*/ 85508 w 1540860"/>
                <a:gd name="connsiteY6" fmla="*/ 3480048 h 4904740"/>
                <a:gd name="connsiteX7" fmla="*/ 201028 w 1540860"/>
                <a:gd name="connsiteY7" fmla="*/ 4328160 h 4904740"/>
                <a:gd name="connsiteX8" fmla="*/ 505828 w 1540860"/>
                <a:gd name="connsiteY8" fmla="*/ 4739640 h 4904740"/>
                <a:gd name="connsiteX9" fmla="*/ 978268 w 1540860"/>
                <a:gd name="connsiteY9" fmla="*/ 4861560 h 4904740"/>
                <a:gd name="connsiteX10" fmla="*/ 1328788 w 1540860"/>
                <a:gd name="connsiteY10" fmla="*/ 4480560 h 4904740"/>
                <a:gd name="connsiteX11" fmla="*/ 1525668 w 1540860"/>
                <a:gd name="connsiteY11" fmla="*/ 3696072 h 4904740"/>
                <a:gd name="connsiteX12" fmla="*/ 1237636 w 1540860"/>
                <a:gd name="connsiteY12" fmla="*/ 3120008 h 4904740"/>
                <a:gd name="connsiteX13" fmla="*/ 566788 w 1540860"/>
                <a:gd name="connsiteY13" fmla="*/ 2971800 h 4904740"/>
                <a:gd name="connsiteX14" fmla="*/ 429628 w 1540860"/>
                <a:gd name="connsiteY14" fmla="*/ 2225040 h 4904740"/>
                <a:gd name="connsiteX15" fmla="*/ 978268 w 1540860"/>
                <a:gd name="connsiteY15" fmla="*/ 1173480 h 4904740"/>
                <a:gd name="connsiteX16" fmla="*/ 1404988 w 1540860"/>
                <a:gd name="connsiteY16" fmla="*/ 579120 h 4904740"/>
                <a:gd name="connsiteX17" fmla="*/ 1206868 w 1540860"/>
                <a:gd name="connsiteY17" fmla="*/ 76200 h 4904740"/>
                <a:gd name="connsiteX18" fmla="*/ 932548 w 1540860"/>
                <a:gd name="connsiteY18" fmla="*/ 121920 h 4904740"/>
                <a:gd name="connsiteX0" fmla="*/ 920547 w 1528859"/>
                <a:gd name="connsiteY0" fmla="*/ 121920 h 4904740"/>
                <a:gd name="connsiteX1" fmla="*/ 905307 w 1528859"/>
                <a:gd name="connsiteY1" fmla="*/ 518160 h 4904740"/>
                <a:gd name="connsiteX2" fmla="*/ 189027 w 1528859"/>
                <a:gd name="connsiteY2" fmla="*/ 1767840 h 4904740"/>
                <a:gd name="connsiteX3" fmla="*/ 36627 w 1528859"/>
                <a:gd name="connsiteY3" fmla="*/ 1981200 h 4904740"/>
                <a:gd name="connsiteX4" fmla="*/ 6147 w 1528859"/>
                <a:gd name="connsiteY4" fmla="*/ 2209800 h 4904740"/>
                <a:gd name="connsiteX5" fmla="*/ 73507 w 1528859"/>
                <a:gd name="connsiteY5" fmla="*/ 2831976 h 4904740"/>
                <a:gd name="connsiteX6" fmla="*/ 73507 w 1528859"/>
                <a:gd name="connsiteY6" fmla="*/ 3480048 h 4904740"/>
                <a:gd name="connsiteX7" fmla="*/ 189027 w 1528859"/>
                <a:gd name="connsiteY7" fmla="*/ 4328160 h 4904740"/>
                <a:gd name="connsiteX8" fmla="*/ 493827 w 1528859"/>
                <a:gd name="connsiteY8" fmla="*/ 4739640 h 4904740"/>
                <a:gd name="connsiteX9" fmla="*/ 966267 w 1528859"/>
                <a:gd name="connsiteY9" fmla="*/ 4861560 h 4904740"/>
                <a:gd name="connsiteX10" fmla="*/ 1316787 w 1528859"/>
                <a:gd name="connsiteY10" fmla="*/ 4480560 h 4904740"/>
                <a:gd name="connsiteX11" fmla="*/ 1513667 w 1528859"/>
                <a:gd name="connsiteY11" fmla="*/ 3696072 h 4904740"/>
                <a:gd name="connsiteX12" fmla="*/ 1225635 w 1528859"/>
                <a:gd name="connsiteY12" fmla="*/ 3120008 h 4904740"/>
                <a:gd name="connsiteX13" fmla="*/ 554787 w 1528859"/>
                <a:gd name="connsiteY13" fmla="*/ 2971800 h 4904740"/>
                <a:gd name="connsiteX14" fmla="*/ 417627 w 1528859"/>
                <a:gd name="connsiteY14" fmla="*/ 2225040 h 4904740"/>
                <a:gd name="connsiteX15" fmla="*/ 966267 w 1528859"/>
                <a:gd name="connsiteY15" fmla="*/ 1173480 h 4904740"/>
                <a:gd name="connsiteX16" fmla="*/ 1392987 w 1528859"/>
                <a:gd name="connsiteY16" fmla="*/ 579120 h 4904740"/>
                <a:gd name="connsiteX17" fmla="*/ 1194867 w 1528859"/>
                <a:gd name="connsiteY17" fmla="*/ 76200 h 4904740"/>
                <a:gd name="connsiteX18" fmla="*/ 920547 w 1528859"/>
                <a:gd name="connsiteY18" fmla="*/ 121920 h 4904740"/>
                <a:gd name="connsiteX0" fmla="*/ 920547 w 1528859"/>
                <a:gd name="connsiteY0" fmla="*/ 121920 h 4904740"/>
                <a:gd name="connsiteX1" fmla="*/ 905307 w 1528859"/>
                <a:gd name="connsiteY1" fmla="*/ 518160 h 4904740"/>
                <a:gd name="connsiteX2" fmla="*/ 189027 w 1528859"/>
                <a:gd name="connsiteY2" fmla="*/ 1767840 h 4904740"/>
                <a:gd name="connsiteX3" fmla="*/ 36627 w 1528859"/>
                <a:gd name="connsiteY3" fmla="*/ 1981200 h 4904740"/>
                <a:gd name="connsiteX4" fmla="*/ 6147 w 1528859"/>
                <a:gd name="connsiteY4" fmla="*/ 2209800 h 4904740"/>
                <a:gd name="connsiteX5" fmla="*/ 73507 w 1528859"/>
                <a:gd name="connsiteY5" fmla="*/ 2831976 h 4904740"/>
                <a:gd name="connsiteX6" fmla="*/ 73507 w 1528859"/>
                <a:gd name="connsiteY6" fmla="*/ 3480048 h 4904740"/>
                <a:gd name="connsiteX7" fmla="*/ 217523 w 1528859"/>
                <a:gd name="connsiteY7" fmla="*/ 4056112 h 4904740"/>
                <a:gd name="connsiteX8" fmla="*/ 493827 w 1528859"/>
                <a:gd name="connsiteY8" fmla="*/ 4739640 h 4904740"/>
                <a:gd name="connsiteX9" fmla="*/ 966267 w 1528859"/>
                <a:gd name="connsiteY9" fmla="*/ 4861560 h 4904740"/>
                <a:gd name="connsiteX10" fmla="*/ 1316787 w 1528859"/>
                <a:gd name="connsiteY10" fmla="*/ 4480560 h 4904740"/>
                <a:gd name="connsiteX11" fmla="*/ 1513667 w 1528859"/>
                <a:gd name="connsiteY11" fmla="*/ 3696072 h 4904740"/>
                <a:gd name="connsiteX12" fmla="*/ 1225635 w 1528859"/>
                <a:gd name="connsiteY12" fmla="*/ 3120008 h 4904740"/>
                <a:gd name="connsiteX13" fmla="*/ 554787 w 1528859"/>
                <a:gd name="connsiteY13" fmla="*/ 2971800 h 4904740"/>
                <a:gd name="connsiteX14" fmla="*/ 417627 w 1528859"/>
                <a:gd name="connsiteY14" fmla="*/ 2225040 h 4904740"/>
                <a:gd name="connsiteX15" fmla="*/ 966267 w 1528859"/>
                <a:gd name="connsiteY15" fmla="*/ 1173480 h 4904740"/>
                <a:gd name="connsiteX16" fmla="*/ 1392987 w 1528859"/>
                <a:gd name="connsiteY16" fmla="*/ 579120 h 4904740"/>
                <a:gd name="connsiteX17" fmla="*/ 1194867 w 1528859"/>
                <a:gd name="connsiteY17" fmla="*/ 76200 h 4904740"/>
                <a:gd name="connsiteX18" fmla="*/ 920547 w 1528859"/>
                <a:gd name="connsiteY18" fmla="*/ 121920 h 4904740"/>
                <a:gd name="connsiteX0" fmla="*/ 920547 w 1528859"/>
                <a:gd name="connsiteY0" fmla="*/ 121920 h 4904740"/>
                <a:gd name="connsiteX1" fmla="*/ 905307 w 1528859"/>
                <a:gd name="connsiteY1" fmla="*/ 518160 h 4904740"/>
                <a:gd name="connsiteX2" fmla="*/ 189027 w 1528859"/>
                <a:gd name="connsiteY2" fmla="*/ 1767840 h 4904740"/>
                <a:gd name="connsiteX3" fmla="*/ 36627 w 1528859"/>
                <a:gd name="connsiteY3" fmla="*/ 1981200 h 4904740"/>
                <a:gd name="connsiteX4" fmla="*/ 6147 w 1528859"/>
                <a:gd name="connsiteY4" fmla="*/ 2209800 h 4904740"/>
                <a:gd name="connsiteX5" fmla="*/ 73507 w 1528859"/>
                <a:gd name="connsiteY5" fmla="*/ 2831976 h 4904740"/>
                <a:gd name="connsiteX6" fmla="*/ 73507 w 1528859"/>
                <a:gd name="connsiteY6" fmla="*/ 3480048 h 4904740"/>
                <a:gd name="connsiteX7" fmla="*/ 217523 w 1528859"/>
                <a:gd name="connsiteY7" fmla="*/ 4200128 h 4904740"/>
                <a:gd name="connsiteX8" fmla="*/ 493827 w 1528859"/>
                <a:gd name="connsiteY8" fmla="*/ 4739640 h 4904740"/>
                <a:gd name="connsiteX9" fmla="*/ 966267 w 1528859"/>
                <a:gd name="connsiteY9" fmla="*/ 4861560 h 4904740"/>
                <a:gd name="connsiteX10" fmla="*/ 1316787 w 1528859"/>
                <a:gd name="connsiteY10" fmla="*/ 4480560 h 4904740"/>
                <a:gd name="connsiteX11" fmla="*/ 1513667 w 1528859"/>
                <a:gd name="connsiteY11" fmla="*/ 3696072 h 4904740"/>
                <a:gd name="connsiteX12" fmla="*/ 1225635 w 1528859"/>
                <a:gd name="connsiteY12" fmla="*/ 3120008 h 4904740"/>
                <a:gd name="connsiteX13" fmla="*/ 554787 w 1528859"/>
                <a:gd name="connsiteY13" fmla="*/ 2971800 h 4904740"/>
                <a:gd name="connsiteX14" fmla="*/ 417627 w 1528859"/>
                <a:gd name="connsiteY14" fmla="*/ 2225040 h 4904740"/>
                <a:gd name="connsiteX15" fmla="*/ 966267 w 1528859"/>
                <a:gd name="connsiteY15" fmla="*/ 1173480 h 4904740"/>
                <a:gd name="connsiteX16" fmla="*/ 1392987 w 1528859"/>
                <a:gd name="connsiteY16" fmla="*/ 579120 h 4904740"/>
                <a:gd name="connsiteX17" fmla="*/ 1194867 w 1528859"/>
                <a:gd name="connsiteY17" fmla="*/ 76200 h 4904740"/>
                <a:gd name="connsiteX18" fmla="*/ 920547 w 1528859"/>
                <a:gd name="connsiteY18" fmla="*/ 121920 h 49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8859" h="4904740">
                  <a:moveTo>
                    <a:pt x="920547" y="121920"/>
                  </a:moveTo>
                  <a:cubicBezTo>
                    <a:pt x="872287" y="195580"/>
                    <a:pt x="1027227" y="243840"/>
                    <a:pt x="905307" y="518160"/>
                  </a:cubicBezTo>
                  <a:cubicBezTo>
                    <a:pt x="783387" y="792480"/>
                    <a:pt x="333807" y="1524000"/>
                    <a:pt x="189027" y="1767840"/>
                  </a:cubicBezTo>
                  <a:cubicBezTo>
                    <a:pt x="44247" y="2011680"/>
                    <a:pt x="67107" y="1907540"/>
                    <a:pt x="36627" y="1981200"/>
                  </a:cubicBezTo>
                  <a:cubicBezTo>
                    <a:pt x="6147" y="2054860"/>
                    <a:pt x="0" y="2068004"/>
                    <a:pt x="6147" y="2209800"/>
                  </a:cubicBezTo>
                  <a:cubicBezTo>
                    <a:pt x="12294" y="2351596"/>
                    <a:pt x="62280" y="2620268"/>
                    <a:pt x="73507" y="2831976"/>
                  </a:cubicBezTo>
                  <a:cubicBezTo>
                    <a:pt x="84734" y="3043684"/>
                    <a:pt x="49504" y="3252023"/>
                    <a:pt x="73507" y="3480048"/>
                  </a:cubicBezTo>
                  <a:cubicBezTo>
                    <a:pt x="97510" y="3708073"/>
                    <a:pt x="147470" y="3990196"/>
                    <a:pt x="217523" y="4200128"/>
                  </a:cubicBezTo>
                  <a:cubicBezTo>
                    <a:pt x="287576" y="4410060"/>
                    <a:pt x="369036" y="4629401"/>
                    <a:pt x="493827" y="4739640"/>
                  </a:cubicBezTo>
                  <a:cubicBezTo>
                    <a:pt x="618618" y="4849879"/>
                    <a:pt x="829107" y="4904740"/>
                    <a:pt x="966267" y="4861560"/>
                  </a:cubicBezTo>
                  <a:cubicBezTo>
                    <a:pt x="1103427" y="4818380"/>
                    <a:pt x="1225554" y="4674808"/>
                    <a:pt x="1316787" y="4480560"/>
                  </a:cubicBezTo>
                  <a:cubicBezTo>
                    <a:pt x="1408020" y="4286312"/>
                    <a:pt x="1528859" y="3922831"/>
                    <a:pt x="1513667" y="3696072"/>
                  </a:cubicBezTo>
                  <a:cubicBezTo>
                    <a:pt x="1498475" y="3469313"/>
                    <a:pt x="1385448" y="3240720"/>
                    <a:pt x="1225635" y="3120008"/>
                  </a:cubicBezTo>
                  <a:cubicBezTo>
                    <a:pt x="1065822" y="2999296"/>
                    <a:pt x="689455" y="3120961"/>
                    <a:pt x="554787" y="2971800"/>
                  </a:cubicBezTo>
                  <a:cubicBezTo>
                    <a:pt x="420119" y="2822639"/>
                    <a:pt x="349047" y="2524760"/>
                    <a:pt x="417627" y="2225040"/>
                  </a:cubicBezTo>
                  <a:cubicBezTo>
                    <a:pt x="486207" y="1925320"/>
                    <a:pt x="803707" y="1447800"/>
                    <a:pt x="966267" y="1173480"/>
                  </a:cubicBezTo>
                  <a:cubicBezTo>
                    <a:pt x="1128827" y="899160"/>
                    <a:pt x="1354887" y="762000"/>
                    <a:pt x="1392987" y="579120"/>
                  </a:cubicBezTo>
                  <a:cubicBezTo>
                    <a:pt x="1431087" y="396240"/>
                    <a:pt x="1273607" y="152400"/>
                    <a:pt x="1194867" y="76200"/>
                  </a:cubicBezTo>
                  <a:cubicBezTo>
                    <a:pt x="1116127" y="0"/>
                    <a:pt x="968807" y="48260"/>
                    <a:pt x="920547" y="121920"/>
                  </a:cubicBezTo>
                  <a:close/>
                </a:path>
              </a:pathLst>
            </a:custGeom>
            <a:solidFill>
              <a:srgbClr val="FFC000">
                <a:alpha val="18000"/>
              </a:srgbClr>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642915"/>
              <a:endParaRPr lang="en-US" sz="3000" dirty="0">
                <a:solidFill>
                  <a:schemeClr val="bg1"/>
                </a:solidFill>
                <a:latin typeface="Gill Sans" charset="0"/>
                <a:ea typeface="ヒラギノ角ゴ ProN W3" charset="0"/>
                <a:cs typeface="ヒラギノ角ゴ ProN W3" charset="0"/>
                <a:sym typeface="Gill Sans" charset="0"/>
              </a:endParaRPr>
            </a:p>
          </p:txBody>
        </p:sp>
        <p:sp>
          <p:nvSpPr>
            <p:cNvPr id="16" name="TextBox 15"/>
            <p:cNvSpPr txBox="1"/>
            <p:nvPr/>
          </p:nvSpPr>
          <p:spPr>
            <a:xfrm>
              <a:off x="525736" y="1708448"/>
              <a:ext cx="2898115" cy="569045"/>
            </a:xfrm>
            <a:prstGeom prst="rect">
              <a:avLst/>
            </a:prstGeom>
            <a:noFill/>
          </p:spPr>
          <p:txBody>
            <a:bodyPr wrap="none" rtlCol="0">
              <a:spAutoFit/>
            </a:bodyPr>
            <a:lstStyle/>
            <a:p>
              <a:r>
                <a:rPr lang="en-US" sz="2000" dirty="0">
                  <a:solidFill>
                    <a:schemeClr val="bg1"/>
                  </a:solidFill>
                  <a:latin typeface="Arial" pitchFamily="34" charset="0"/>
                  <a:cs typeface="Arial" pitchFamily="34" charset="0"/>
                </a:rPr>
                <a:t>Distance Margin</a:t>
              </a:r>
            </a:p>
          </p:txBody>
        </p:sp>
        <p:cxnSp>
          <p:nvCxnSpPr>
            <p:cNvPr id="18" name="Straight Arrow Connector 17"/>
            <p:cNvCxnSpPr/>
            <p:nvPr/>
          </p:nvCxnSpPr>
          <p:spPr bwMode="auto">
            <a:xfrm flipH="1" flipV="1">
              <a:off x="1749872" y="2284512"/>
              <a:ext cx="1296144" cy="792088"/>
            </a:xfrm>
            <a:prstGeom prst="straightConnector1">
              <a:avLst/>
            </a:prstGeom>
            <a:blipFill dpi="0" rotWithShape="0">
              <a:blip r:embed="rId4" cstate="print"/>
              <a:srcRect/>
              <a:tile tx="0" ty="0" sx="100000" sy="100000" flip="none" algn="tl"/>
            </a:blipFill>
            <a:ln w="63500" cap="flat" cmpd="sng" algn="ctr">
              <a:solidFill>
                <a:schemeClr val="bg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562712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991544" y="1052736"/>
            <a:ext cx="4032448" cy="4680520"/>
          </a:xfrm>
          <a:prstGeom prst="roundRect">
            <a:avLst>
              <a:gd name="adj" fmla="val 702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Uncertainty Visualization</a:t>
            </a:r>
          </a:p>
        </p:txBody>
      </p:sp>
      <p:graphicFrame>
        <p:nvGraphicFramePr>
          <p:cNvPr id="12" name="Content Placeholder 11"/>
          <p:cNvGraphicFramePr>
            <a:graphicFrameLocks noGrp="1"/>
          </p:cNvGraphicFramePr>
          <p:nvPr>
            <p:ph sz="half" idx="4294967295"/>
          </p:nvPr>
        </p:nvGraphicFramePr>
        <p:xfrm>
          <a:off x="2063553" y="1124745"/>
          <a:ext cx="3750761" cy="4822083"/>
        </p:xfrm>
        <a:graphic>
          <a:graphicData uri="http://schemas.openxmlformats.org/drawingml/2006/chart">
            <c:chart xmlns:c="http://schemas.openxmlformats.org/drawingml/2006/chart" xmlns:r="http://schemas.openxmlformats.org/officeDocument/2006/relationships" r:id="rId2"/>
          </a:graphicData>
        </a:graphic>
      </p:graphicFrame>
      <p:pic>
        <p:nvPicPr>
          <p:cNvPr id="7" name="Content Placeholder 5" descr="bootstrapfibers.png"/>
          <p:cNvPicPr>
            <a:picLocks noGrp="1" noChangeAspect="1"/>
          </p:cNvPicPr>
          <p:nvPr>
            <p:ph sz="half" idx="4294967295"/>
          </p:nvPr>
        </p:nvPicPr>
        <p:blipFill>
          <a:blip r:embed="rId3" cstate="print">
            <a:lum bright="10000"/>
          </a:blip>
          <a:stretch>
            <a:fillRect/>
          </a:stretch>
        </p:blipFill>
        <p:spPr>
          <a:xfrm>
            <a:off x="6672065" y="1124745"/>
            <a:ext cx="2907125" cy="430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960096" y="5445225"/>
            <a:ext cx="1931356" cy="680473"/>
          </a:xfrm>
          <a:prstGeom prst="rect">
            <a:avLst/>
          </a:prstGeom>
          <a:noFill/>
        </p:spPr>
        <p:txBody>
          <a:bodyPr wrap="none" lIns="64291" tIns="32146" rIns="64291" bIns="32146" rtlCol="0">
            <a:spAutoFit/>
          </a:bodyPr>
          <a:lstStyle/>
          <a:p>
            <a:r>
              <a:rPr lang="en-US" sz="2000" dirty="0">
                <a:solidFill>
                  <a:schemeClr val="bg1"/>
                </a:solidFill>
              </a:rPr>
              <a:t>Variations due to </a:t>
            </a:r>
          </a:p>
          <a:p>
            <a:r>
              <a:rPr lang="en-US" sz="2000" dirty="0">
                <a:solidFill>
                  <a:schemeClr val="bg1"/>
                </a:solidFill>
              </a:rPr>
              <a:t>Uncertainty</a:t>
            </a:r>
          </a:p>
        </p:txBody>
      </p:sp>
      <p:sp>
        <p:nvSpPr>
          <p:cNvPr id="9" name="Oval 8"/>
          <p:cNvSpPr/>
          <p:nvPr/>
        </p:nvSpPr>
        <p:spPr bwMode="auto">
          <a:xfrm>
            <a:off x="7680177" y="4293097"/>
            <a:ext cx="101261" cy="101261"/>
          </a:xfrm>
          <a:prstGeom prst="ellipse">
            <a:avLst/>
          </a:prstGeom>
          <a:blipFill dpi="0" rotWithShape="0">
            <a:blip r:embed="rId4" cstate="print">
              <a:lum bright="10000"/>
            </a:blip>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291" tIns="32146" rIns="64291" bIns="32146" numCol="1" rtlCol="0" anchor="t" anchorCtr="0" compatLnSpc="1">
            <a:prstTxWarp prst="textNoShape">
              <a:avLst/>
            </a:prstTxWarp>
          </a:bodyPr>
          <a:lstStyle/>
          <a:p>
            <a:pPr algn="ctr" defTabSz="642915"/>
            <a:endParaRPr lang="en-US" sz="3000" dirty="0">
              <a:solidFill>
                <a:schemeClr val="bg1"/>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969569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roll of tape with a piece of plastic&#10;&#10;Description automatically generated">
            <a:extLst>
              <a:ext uri="{FF2B5EF4-FFF2-40B4-BE49-F238E27FC236}">
                <a16:creationId xmlns:a16="http://schemas.microsoft.com/office/drawing/2014/main" id="{89016447-FE97-E839-F1CE-3A3CAC682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3090" y="2127507"/>
            <a:ext cx="2252124" cy="1498827"/>
          </a:xfrm>
          <a:prstGeom prst="rect">
            <a:avLst/>
          </a:prstGeom>
        </p:spPr>
      </p:pic>
      <p:grpSp>
        <p:nvGrpSpPr>
          <p:cNvPr id="57" name="Group 56">
            <a:extLst>
              <a:ext uri="{FF2B5EF4-FFF2-40B4-BE49-F238E27FC236}">
                <a16:creationId xmlns:a16="http://schemas.microsoft.com/office/drawing/2014/main" id="{3B5C90B9-95FE-C932-CC69-B145BB51FB36}"/>
              </a:ext>
            </a:extLst>
          </p:cNvPr>
          <p:cNvGrpSpPr/>
          <p:nvPr/>
        </p:nvGrpSpPr>
        <p:grpSpPr>
          <a:xfrm>
            <a:off x="480813" y="4396516"/>
            <a:ext cx="2653009" cy="2381541"/>
            <a:chOff x="322904" y="3250252"/>
            <a:chExt cx="1989757" cy="1786156"/>
          </a:xfrm>
        </p:grpSpPr>
        <p:grpSp>
          <p:nvGrpSpPr>
            <p:cNvPr id="2" name="Group 1"/>
            <p:cNvGrpSpPr/>
            <p:nvPr/>
          </p:nvGrpSpPr>
          <p:grpSpPr>
            <a:xfrm>
              <a:off x="565100" y="3250252"/>
              <a:ext cx="1457891" cy="1648664"/>
              <a:chOff x="4637782" y="603262"/>
              <a:chExt cx="3960440" cy="4418673"/>
            </a:xfrm>
          </p:grpSpPr>
          <p:pic>
            <p:nvPicPr>
              <p:cNvPr id="35" name="Picture 3" descr="C:\Users\VPrckovsk\Desktop\crap_ppt\glass.png"/>
              <p:cNvPicPr>
                <a:picLocks noChangeAspect="1" noChangeArrowheads="1"/>
              </p:cNvPicPr>
              <p:nvPr/>
            </p:nvPicPr>
            <p:blipFill>
              <a:blip r:embed="rId4" cstate="screen"/>
              <a:srcRect/>
              <a:stretch>
                <a:fillRect/>
              </a:stretch>
            </p:blipFill>
            <p:spPr bwMode="auto">
              <a:xfrm>
                <a:off x="4637782" y="603262"/>
                <a:ext cx="3960440" cy="4418673"/>
              </a:xfrm>
              <a:prstGeom prst="rect">
                <a:avLst/>
              </a:prstGeom>
              <a:noFill/>
            </p:spPr>
          </p:pic>
          <p:sp>
            <p:nvSpPr>
              <p:cNvPr id="39" name="Oval 30"/>
              <p:cNvSpPr>
                <a:spLocks noChangeArrowheads="1"/>
              </p:cNvSpPr>
              <p:nvPr/>
            </p:nvSpPr>
            <p:spPr bwMode="auto">
              <a:xfrm>
                <a:off x="6492478" y="2975334"/>
                <a:ext cx="125413" cy="198437"/>
              </a:xfrm>
              <a:prstGeom prst="ellipse">
                <a:avLst/>
              </a:prstGeom>
              <a:solidFill>
                <a:schemeClr val="accent1"/>
              </a:solidFill>
              <a:ln w="9525">
                <a:solidFill>
                  <a:schemeClr val="tx1"/>
                </a:solidFill>
                <a:round/>
                <a:headEnd/>
                <a:tailEnd/>
              </a:ln>
            </p:spPr>
            <p:txBody>
              <a:bodyPr wrap="none" anchor="ctr"/>
              <a:lstStyle/>
              <a:p>
                <a:pPr defTabSz="914377"/>
                <a:endParaRPr lang="en-US" sz="1351">
                  <a:solidFill>
                    <a:prstClr val="black"/>
                  </a:solidFill>
                  <a:latin typeface="Calibri"/>
                </a:endParaRPr>
              </a:p>
            </p:txBody>
          </p:sp>
          <p:sp>
            <p:nvSpPr>
              <p:cNvPr id="40" name="Oval 31"/>
              <p:cNvSpPr>
                <a:spLocks noChangeArrowheads="1"/>
              </p:cNvSpPr>
              <p:nvPr/>
            </p:nvSpPr>
            <p:spPr bwMode="auto">
              <a:xfrm>
                <a:off x="6492478" y="2975334"/>
                <a:ext cx="125413" cy="198437"/>
              </a:xfrm>
              <a:prstGeom prst="ellipse">
                <a:avLst/>
              </a:prstGeom>
              <a:solidFill>
                <a:schemeClr val="accent1"/>
              </a:solidFill>
              <a:ln w="9525">
                <a:solidFill>
                  <a:schemeClr val="tx1"/>
                </a:solidFill>
                <a:round/>
                <a:headEnd/>
                <a:tailEnd/>
              </a:ln>
            </p:spPr>
            <p:txBody>
              <a:bodyPr wrap="none" anchor="ctr"/>
              <a:lstStyle/>
              <a:p>
                <a:pPr defTabSz="914377"/>
                <a:endParaRPr lang="en-US" sz="1351">
                  <a:solidFill>
                    <a:prstClr val="black"/>
                  </a:solidFill>
                  <a:latin typeface="Calibri"/>
                </a:endParaRPr>
              </a:p>
            </p:txBody>
          </p:sp>
        </p:grpSp>
        <p:sp>
          <p:nvSpPr>
            <p:cNvPr id="56" name="TextBox 55">
              <a:extLst>
                <a:ext uri="{FF2B5EF4-FFF2-40B4-BE49-F238E27FC236}">
                  <a16:creationId xmlns:a16="http://schemas.microsoft.com/office/drawing/2014/main" id="{E7FF48F1-B389-F68F-FEA9-F910C778E560}"/>
                </a:ext>
              </a:extLst>
            </p:cNvPr>
            <p:cNvSpPr txBox="1"/>
            <p:nvPr/>
          </p:nvSpPr>
          <p:spPr>
            <a:xfrm>
              <a:off x="322904" y="4759409"/>
              <a:ext cx="1989757" cy="276999"/>
            </a:xfrm>
            <a:prstGeom prst="rect">
              <a:avLst/>
            </a:prstGeom>
            <a:noFill/>
          </p:spPr>
          <p:txBody>
            <a:bodyPr wrap="square">
              <a:spAutoFit/>
            </a:bodyPr>
            <a:lstStyle/>
            <a:p>
              <a:pPr algn="ctr" defTabSz="914377"/>
              <a:r>
                <a:rPr lang="en-US" dirty="0">
                  <a:solidFill>
                    <a:prstClr val="black"/>
                  </a:solidFill>
                  <a:latin typeface="Calibri"/>
                </a:rPr>
                <a:t>Brownian Motion</a:t>
              </a:r>
              <a:endParaRPr lang="en-NL" dirty="0">
                <a:solidFill>
                  <a:prstClr val="black"/>
                </a:solidFill>
                <a:latin typeface="Calibri"/>
              </a:endParaRPr>
            </a:p>
          </p:txBody>
        </p:sp>
      </p:grpSp>
      <p:sp>
        <p:nvSpPr>
          <p:cNvPr id="359433" name="Rectangle 9"/>
          <p:cNvSpPr>
            <a:spLocks noChangeArrowheads="1"/>
          </p:cNvSpPr>
          <p:nvPr/>
        </p:nvSpPr>
        <p:spPr bwMode="auto">
          <a:xfrm>
            <a:off x="5951538" y="1773240"/>
            <a:ext cx="4716463"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5038">
              <a:buClr>
                <a:schemeClr val="bg1"/>
              </a:buClr>
              <a:defRPr sz="2400">
                <a:solidFill>
                  <a:schemeClr val="bg1"/>
                </a:solidFill>
                <a:latin typeface="Arial" panose="020B0604020202020204" pitchFamily="34" charset="0"/>
              </a:defRPr>
            </a:lvl1pPr>
            <a:lvl2pPr marL="793750" indent="-300038" defTabSz="935038">
              <a:spcBef>
                <a:spcPct val="0"/>
              </a:spcBef>
              <a:spcAft>
                <a:spcPct val="20000"/>
              </a:spcAft>
              <a:buClr>
                <a:schemeClr val="bg1"/>
              </a:buClr>
              <a:defRPr sz="2000">
                <a:solidFill>
                  <a:schemeClr val="bg1"/>
                </a:solidFill>
                <a:latin typeface="Arial" panose="020B0604020202020204" pitchFamily="34" charset="0"/>
              </a:defRPr>
            </a:lvl2pPr>
            <a:lvl3pPr marL="1166813" indent="-177800" defTabSz="935038">
              <a:spcBef>
                <a:spcPct val="0"/>
              </a:spcBef>
              <a:spcAft>
                <a:spcPct val="20000"/>
              </a:spcAft>
              <a:buClr>
                <a:schemeClr val="bg1"/>
              </a:buClr>
              <a:buChar char="-"/>
              <a:defRPr sz="1700">
                <a:solidFill>
                  <a:schemeClr val="bg1"/>
                </a:solidFill>
                <a:latin typeface="Arial" panose="020B0604020202020204" pitchFamily="34" charset="0"/>
              </a:defRPr>
            </a:lvl3pPr>
            <a:lvl4pPr marL="1541463" indent="-179388" defTabSz="935038">
              <a:spcBef>
                <a:spcPct val="0"/>
              </a:spcBef>
              <a:spcAft>
                <a:spcPct val="20000"/>
              </a:spcAft>
              <a:buClr>
                <a:schemeClr val="bg1"/>
              </a:buClr>
              <a:defRPr sz="1600">
                <a:solidFill>
                  <a:schemeClr val="bg1"/>
                </a:solidFill>
                <a:latin typeface="Arial" panose="020B0604020202020204" pitchFamily="34" charset="0"/>
              </a:defRPr>
            </a:lvl4pPr>
            <a:lvl5pPr marL="2046288" indent="-176213" defTabSz="935038">
              <a:spcAft>
                <a:spcPct val="0"/>
              </a:spcAft>
              <a:buClr>
                <a:schemeClr val="bg1"/>
              </a:buClr>
              <a:buSzPct val="100000"/>
              <a:defRPr sz="1200" b="1">
                <a:solidFill>
                  <a:schemeClr val="bg1"/>
                </a:solidFill>
                <a:latin typeface="Arial" panose="020B0604020202020204" pitchFamily="34" charset="0"/>
              </a:defRPr>
            </a:lvl5pPr>
            <a:lvl6pPr marL="2503488" indent="-176213" defTabSz="935038" eaLnBrk="0" fontAlgn="base" hangingPunct="0">
              <a:lnSpc>
                <a:spcPct val="90000"/>
              </a:lnSpc>
              <a:spcBef>
                <a:spcPct val="30000"/>
              </a:spcBef>
              <a:spcAft>
                <a:spcPct val="0"/>
              </a:spcAft>
              <a:buClr>
                <a:schemeClr val="bg1"/>
              </a:buClr>
              <a:buSzPct val="100000"/>
              <a:buChar char="•"/>
              <a:defRPr sz="1200" b="1">
                <a:solidFill>
                  <a:schemeClr val="bg1"/>
                </a:solidFill>
                <a:latin typeface="Arial" panose="020B0604020202020204" pitchFamily="34" charset="0"/>
              </a:defRPr>
            </a:lvl6pPr>
            <a:lvl7pPr marL="2960688" indent="-176213" defTabSz="935038" eaLnBrk="0" fontAlgn="base" hangingPunct="0">
              <a:lnSpc>
                <a:spcPct val="90000"/>
              </a:lnSpc>
              <a:spcBef>
                <a:spcPct val="30000"/>
              </a:spcBef>
              <a:spcAft>
                <a:spcPct val="0"/>
              </a:spcAft>
              <a:buClr>
                <a:schemeClr val="bg1"/>
              </a:buClr>
              <a:buSzPct val="100000"/>
              <a:buChar char="•"/>
              <a:defRPr sz="1200" b="1">
                <a:solidFill>
                  <a:schemeClr val="bg1"/>
                </a:solidFill>
                <a:latin typeface="Arial" panose="020B0604020202020204" pitchFamily="34" charset="0"/>
              </a:defRPr>
            </a:lvl7pPr>
            <a:lvl8pPr marL="3417888" indent="-176213" defTabSz="935038" eaLnBrk="0" fontAlgn="base" hangingPunct="0">
              <a:lnSpc>
                <a:spcPct val="90000"/>
              </a:lnSpc>
              <a:spcBef>
                <a:spcPct val="30000"/>
              </a:spcBef>
              <a:spcAft>
                <a:spcPct val="0"/>
              </a:spcAft>
              <a:buClr>
                <a:schemeClr val="bg1"/>
              </a:buClr>
              <a:buSzPct val="100000"/>
              <a:buChar char="•"/>
              <a:defRPr sz="1200" b="1">
                <a:solidFill>
                  <a:schemeClr val="bg1"/>
                </a:solidFill>
                <a:latin typeface="Arial" panose="020B0604020202020204" pitchFamily="34" charset="0"/>
              </a:defRPr>
            </a:lvl8pPr>
            <a:lvl9pPr marL="3875088" indent="-176213" defTabSz="935038" eaLnBrk="0" fontAlgn="base" hangingPunct="0">
              <a:lnSpc>
                <a:spcPct val="90000"/>
              </a:lnSpc>
              <a:spcBef>
                <a:spcPct val="30000"/>
              </a:spcBef>
              <a:spcAft>
                <a:spcPct val="0"/>
              </a:spcAft>
              <a:buClr>
                <a:schemeClr val="bg1"/>
              </a:buClr>
              <a:buSzPct val="100000"/>
              <a:buChar char="•"/>
              <a:defRPr sz="1200" b="1">
                <a:solidFill>
                  <a:schemeClr val="bg1"/>
                </a:solidFill>
                <a:latin typeface="Arial" panose="020B0604020202020204" pitchFamily="34" charset="0"/>
              </a:defRPr>
            </a:lvl9pPr>
          </a:lstStyle>
          <a:p>
            <a:pPr defTabSz="1246686">
              <a:buClr>
                <a:prstClr val="white"/>
              </a:buClr>
            </a:pPr>
            <a:r>
              <a:rPr lang="en-US" dirty="0">
                <a:solidFill>
                  <a:prstClr val="white"/>
                </a:solidFill>
              </a:rPr>
              <a:t>d</a:t>
            </a:r>
          </a:p>
        </p:txBody>
      </p:sp>
      <p:grpSp>
        <p:nvGrpSpPr>
          <p:cNvPr id="359434" name="Group 10"/>
          <p:cNvGrpSpPr>
            <a:grpSpLocks/>
          </p:cNvGrpSpPr>
          <p:nvPr/>
        </p:nvGrpSpPr>
        <p:grpSpPr bwMode="auto">
          <a:xfrm>
            <a:off x="572158" y="1344609"/>
            <a:ext cx="2585170" cy="2745800"/>
            <a:chOff x="201" y="932"/>
            <a:chExt cx="3009" cy="3368"/>
          </a:xfrm>
        </p:grpSpPr>
        <p:pic>
          <p:nvPicPr>
            <p:cNvPr id="3594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 y="932"/>
              <a:ext cx="2544" cy="2931"/>
            </a:xfrm>
            <a:prstGeom prst="rect">
              <a:avLst/>
            </a:prstGeom>
          </p:spPr>
        </p:pic>
        <p:sp>
          <p:nvSpPr>
            <p:cNvPr id="359436" name="Text Box 12"/>
            <p:cNvSpPr txBox="1">
              <a:spLocks noChangeArrowheads="1"/>
            </p:cNvSpPr>
            <p:nvPr/>
          </p:nvSpPr>
          <p:spPr bwMode="auto">
            <a:xfrm>
              <a:off x="690" y="3847"/>
              <a:ext cx="2520"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spcAft>
                  <a:spcPct val="0"/>
                </a:spcAft>
                <a:defRPr sz="2400">
                  <a:solidFill>
                    <a:schemeClr val="tx1"/>
                  </a:solidFill>
                  <a:latin typeface="Times New Roman" panose="02020603050405020304" pitchFamily="18" charset="0"/>
                </a:defRPr>
              </a:lvl1pPr>
              <a:lvl2pPr>
                <a:spcBef>
                  <a:spcPct val="0"/>
                </a:spcBef>
                <a:spcAft>
                  <a:spcPct val="0"/>
                </a:spcAft>
                <a:defRPr sz="2400">
                  <a:solidFill>
                    <a:schemeClr val="tx1"/>
                  </a:solidFill>
                  <a:latin typeface="Times New Roman" panose="02020603050405020304" pitchFamily="18" charset="0"/>
                </a:defRPr>
              </a:lvl2pPr>
              <a:lvl3pPr>
                <a:spcBef>
                  <a:spcPct val="0"/>
                </a:spcBef>
                <a:spcAft>
                  <a:spcPct val="0"/>
                </a:spcAft>
                <a:defRPr sz="2400">
                  <a:solidFill>
                    <a:schemeClr val="tx1"/>
                  </a:solidFill>
                  <a:latin typeface="Times New Roman" panose="02020603050405020304" pitchFamily="18" charset="0"/>
                </a:defRPr>
              </a:lvl3pPr>
              <a:lvl4pPr>
                <a:spcBef>
                  <a:spcPct val="0"/>
                </a:spcBef>
                <a:spcAft>
                  <a:spcPct val="0"/>
                </a:spcAft>
                <a:defRPr sz="2400">
                  <a:solidFill>
                    <a:schemeClr val="tx1"/>
                  </a:solidFill>
                  <a:latin typeface="Times New Roman" panose="02020603050405020304" pitchFamily="18" charset="0"/>
                </a:defRPr>
              </a:lvl4pPr>
              <a:lvl5pPr>
                <a:spcBef>
                  <a:spcPct val="0"/>
                </a:spcBef>
                <a:spcAft>
                  <a:spcPct val="0"/>
                </a:spcAft>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457189" indent="-457189" defTabSz="914377">
                <a:spcBef>
                  <a:spcPct val="20000"/>
                </a:spcBef>
              </a:pPr>
              <a:r>
                <a:rPr lang="en-US" sz="1800">
                  <a:solidFill>
                    <a:prstClr val="white"/>
                  </a:solidFill>
                  <a:latin typeface="TUE Meta Wide" pitchFamily="34" charset="0"/>
                  <a:cs typeface="Times New Roman" panose="02020603050405020304" pitchFamily="18" charset="0"/>
                </a:rPr>
                <a:t>T.H. Williams et al. </a:t>
              </a:r>
            </a:p>
          </p:txBody>
        </p:sp>
      </p:grpSp>
      <p:sp>
        <p:nvSpPr>
          <p:cNvPr id="5" name="Arrow: Right 4">
            <a:extLst>
              <a:ext uri="{FF2B5EF4-FFF2-40B4-BE49-F238E27FC236}">
                <a16:creationId xmlns:a16="http://schemas.microsoft.com/office/drawing/2014/main" id="{736F5C96-B78A-49CF-B9A8-3A8813A3C5FC}"/>
              </a:ext>
            </a:extLst>
          </p:cNvPr>
          <p:cNvSpPr/>
          <p:nvPr/>
        </p:nvSpPr>
        <p:spPr>
          <a:xfrm>
            <a:off x="3149391" y="3587660"/>
            <a:ext cx="1104000" cy="28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L" sz="1351">
              <a:solidFill>
                <a:prstClr val="white"/>
              </a:solidFill>
              <a:latin typeface="Calibri"/>
            </a:endParaRPr>
          </a:p>
        </p:txBody>
      </p:sp>
      <p:sp>
        <p:nvSpPr>
          <p:cNvPr id="34" name="Arrow: Right 33">
            <a:extLst>
              <a:ext uri="{FF2B5EF4-FFF2-40B4-BE49-F238E27FC236}">
                <a16:creationId xmlns:a16="http://schemas.microsoft.com/office/drawing/2014/main" id="{99B45889-FFC5-4D66-9A8B-C27806CD2DA7}"/>
              </a:ext>
            </a:extLst>
          </p:cNvPr>
          <p:cNvSpPr/>
          <p:nvPr/>
        </p:nvSpPr>
        <p:spPr>
          <a:xfrm>
            <a:off x="7537281" y="3595865"/>
            <a:ext cx="1104000" cy="28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L" sz="1351">
              <a:solidFill>
                <a:prstClr val="white"/>
              </a:solidFill>
              <a:latin typeface="Calibri"/>
            </a:endParaRPr>
          </a:p>
        </p:txBody>
      </p:sp>
      <p:sp>
        <p:nvSpPr>
          <p:cNvPr id="41" name="Oval 30"/>
          <p:cNvSpPr>
            <a:spLocks noChangeArrowheads="1"/>
          </p:cNvSpPr>
          <p:nvPr/>
        </p:nvSpPr>
        <p:spPr bwMode="auto">
          <a:xfrm>
            <a:off x="1710027" y="5576237"/>
            <a:ext cx="60959" cy="106731"/>
          </a:xfrm>
          <a:prstGeom prst="ellipse">
            <a:avLst/>
          </a:prstGeom>
          <a:solidFill>
            <a:schemeClr val="accent1"/>
          </a:solidFill>
          <a:ln w="9525">
            <a:solidFill>
              <a:schemeClr val="tx1"/>
            </a:solidFill>
            <a:round/>
            <a:headEnd/>
            <a:tailEnd/>
          </a:ln>
        </p:spPr>
        <p:txBody>
          <a:bodyPr wrap="none" anchor="ctr"/>
          <a:lstStyle/>
          <a:p>
            <a:pPr defTabSz="914377"/>
            <a:endParaRPr lang="en-US" sz="1351">
              <a:solidFill>
                <a:prstClr val="black"/>
              </a:solidFill>
              <a:latin typeface="Calibri"/>
            </a:endParaRPr>
          </a:p>
        </p:txBody>
      </p:sp>
      <p:sp>
        <p:nvSpPr>
          <p:cNvPr id="6" name="Title 5">
            <a:extLst>
              <a:ext uri="{FF2B5EF4-FFF2-40B4-BE49-F238E27FC236}">
                <a16:creationId xmlns:a16="http://schemas.microsoft.com/office/drawing/2014/main" id="{F2264081-AFB7-45CA-937E-62E736A6F1F5}"/>
              </a:ext>
            </a:extLst>
          </p:cNvPr>
          <p:cNvSpPr>
            <a:spLocks noGrp="1"/>
          </p:cNvSpPr>
          <p:nvPr>
            <p:ph type="title"/>
          </p:nvPr>
        </p:nvSpPr>
        <p:spPr/>
        <p:txBody>
          <a:bodyPr/>
          <a:lstStyle/>
          <a:p>
            <a:r>
              <a:rPr lang="en-US" sz="3200" dirty="0"/>
              <a:t>Magnetic Resonance </a:t>
            </a:r>
            <a:br>
              <a:rPr lang="en-US" sz="3200" dirty="0"/>
            </a:br>
            <a:r>
              <a:rPr lang="en-US" sz="3200" dirty="0"/>
              <a:t>Diffusion Weighted Imaging (MR-DWI)</a:t>
            </a:r>
            <a:endParaRPr lang="en-NL" sz="3200" dirty="0"/>
          </a:p>
        </p:txBody>
      </p:sp>
      <p:pic>
        <p:nvPicPr>
          <p:cNvPr id="44" name="Graphic 43" descr="Monitor with solid fill">
            <a:extLst>
              <a:ext uri="{FF2B5EF4-FFF2-40B4-BE49-F238E27FC236}">
                <a16:creationId xmlns:a16="http://schemas.microsoft.com/office/drawing/2014/main" id="{055D4A41-2872-248B-0F19-1A5BE7238F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8736" y="4039460"/>
            <a:ext cx="1045309" cy="1045309"/>
          </a:xfrm>
          <a:prstGeom prst="rect">
            <a:avLst/>
          </a:prstGeom>
        </p:spPr>
      </p:pic>
      <p:sp>
        <p:nvSpPr>
          <p:cNvPr id="45" name="TextBox 44">
            <a:extLst>
              <a:ext uri="{FF2B5EF4-FFF2-40B4-BE49-F238E27FC236}">
                <a16:creationId xmlns:a16="http://schemas.microsoft.com/office/drawing/2014/main" id="{07DE6C71-0DFC-687D-E8AC-42946989CBD5}"/>
              </a:ext>
            </a:extLst>
          </p:cNvPr>
          <p:cNvSpPr txBox="1"/>
          <p:nvPr/>
        </p:nvSpPr>
        <p:spPr>
          <a:xfrm>
            <a:off x="604272" y="3842570"/>
            <a:ext cx="1984453" cy="646331"/>
          </a:xfrm>
          <a:prstGeom prst="rect">
            <a:avLst/>
          </a:prstGeom>
          <a:noFill/>
        </p:spPr>
        <p:txBody>
          <a:bodyPr wrap="none" rtlCol="0">
            <a:spAutoFit/>
          </a:bodyPr>
          <a:lstStyle/>
          <a:p>
            <a:pPr algn="ctr" defTabSz="914377"/>
            <a:r>
              <a:rPr lang="en-US" dirty="0">
                <a:solidFill>
                  <a:prstClr val="black"/>
                </a:solidFill>
                <a:latin typeface="Calibri"/>
              </a:rPr>
              <a:t>Anatomical Fibrous</a:t>
            </a:r>
          </a:p>
          <a:p>
            <a:pPr algn="ctr" defTabSz="914377"/>
            <a:r>
              <a:rPr lang="en-US" dirty="0">
                <a:solidFill>
                  <a:prstClr val="black"/>
                </a:solidFill>
                <a:latin typeface="Calibri"/>
              </a:rPr>
              <a:t>Structures </a:t>
            </a:r>
            <a:endParaRPr lang="en-NL" dirty="0">
              <a:solidFill>
                <a:prstClr val="black"/>
              </a:solidFill>
              <a:latin typeface="Calibri"/>
            </a:endParaRPr>
          </a:p>
        </p:txBody>
      </p:sp>
      <p:pic>
        <p:nvPicPr>
          <p:cNvPr id="47" name="Graphic 46" descr="Monitor with solid fill">
            <a:extLst>
              <a:ext uri="{FF2B5EF4-FFF2-40B4-BE49-F238E27FC236}">
                <a16:creationId xmlns:a16="http://schemas.microsoft.com/office/drawing/2014/main" id="{BCD0DE18-00E7-7C75-8E32-BB48F56431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6627" y="4039460"/>
            <a:ext cx="1045309" cy="1045309"/>
          </a:xfrm>
          <a:prstGeom prst="rect">
            <a:avLst/>
          </a:prstGeom>
        </p:spPr>
      </p:pic>
      <p:grpSp>
        <p:nvGrpSpPr>
          <p:cNvPr id="51" name="Group 50">
            <a:extLst>
              <a:ext uri="{FF2B5EF4-FFF2-40B4-BE49-F238E27FC236}">
                <a16:creationId xmlns:a16="http://schemas.microsoft.com/office/drawing/2014/main" id="{D4614741-589B-B09A-4076-44973F53A68D}"/>
              </a:ext>
            </a:extLst>
          </p:cNvPr>
          <p:cNvGrpSpPr/>
          <p:nvPr/>
        </p:nvGrpSpPr>
        <p:grpSpPr>
          <a:xfrm>
            <a:off x="4739670" y="3864166"/>
            <a:ext cx="2712667" cy="2885558"/>
            <a:chOff x="3554752" y="2898124"/>
            <a:chExt cx="2034500" cy="2164169"/>
          </a:xfrm>
        </p:grpSpPr>
        <p:pic>
          <p:nvPicPr>
            <p:cNvPr id="46" name="Picture 7">
              <a:extLst>
                <a:ext uri="{FF2B5EF4-FFF2-40B4-BE49-F238E27FC236}">
                  <a16:creationId xmlns:a16="http://schemas.microsoft.com/office/drawing/2014/main" id="{E473C932-3CE6-59B4-5BEE-B948C0560956}"/>
                </a:ext>
              </a:extLst>
            </p:cNvPr>
            <p:cNvPicPr>
              <a:picLocks noChangeAspect="1" noChangeArrowheads="1"/>
            </p:cNvPicPr>
            <p:nvPr/>
          </p:nvPicPr>
          <p:blipFill>
            <a:blip r:embed="rId8" cstate="print"/>
            <a:srcRect/>
            <a:stretch>
              <a:fillRect/>
            </a:stretch>
          </p:blipFill>
          <p:spPr bwMode="auto">
            <a:xfrm>
              <a:off x="3741760" y="2898124"/>
              <a:ext cx="1660484" cy="1808740"/>
            </a:xfrm>
            <a:prstGeom prst="roundRect">
              <a:avLst>
                <a:gd name="adj" fmla="val 8594"/>
              </a:avLst>
            </a:prstGeom>
            <a:solidFill>
              <a:srgbClr val="FFFFFF">
                <a:shade val="85000"/>
              </a:srgbClr>
            </a:solidFill>
            <a:ln>
              <a:noFill/>
            </a:ln>
            <a:effectLst/>
          </p:spPr>
        </p:pic>
        <p:sp>
          <p:nvSpPr>
            <p:cNvPr id="48" name="TextBox 47">
              <a:extLst>
                <a:ext uri="{FF2B5EF4-FFF2-40B4-BE49-F238E27FC236}">
                  <a16:creationId xmlns:a16="http://schemas.microsoft.com/office/drawing/2014/main" id="{95587ED9-A3B1-0FCD-FABD-ACE2CB3E158F}"/>
                </a:ext>
              </a:extLst>
            </p:cNvPr>
            <p:cNvSpPr txBox="1"/>
            <p:nvPr/>
          </p:nvSpPr>
          <p:spPr>
            <a:xfrm>
              <a:off x="3554752" y="4785294"/>
              <a:ext cx="2034500" cy="276999"/>
            </a:xfrm>
            <a:prstGeom prst="rect">
              <a:avLst/>
            </a:prstGeom>
            <a:noFill/>
          </p:spPr>
          <p:txBody>
            <a:bodyPr wrap="none" rtlCol="0">
              <a:spAutoFit/>
            </a:bodyPr>
            <a:lstStyle/>
            <a:p>
              <a:pPr algn="ctr" defTabSz="914377"/>
              <a:r>
                <a:rPr lang="en-US" dirty="0">
                  <a:solidFill>
                    <a:prstClr val="black"/>
                  </a:solidFill>
                  <a:latin typeface="Calibri"/>
                </a:rPr>
                <a:t>Second-Order Tensor Field </a:t>
              </a:r>
              <a:endParaRPr lang="en-NL" dirty="0">
                <a:solidFill>
                  <a:prstClr val="black"/>
                </a:solidFill>
                <a:latin typeface="Calibri"/>
              </a:endParaRPr>
            </a:p>
          </p:txBody>
        </p:sp>
      </p:grpSp>
      <p:grpSp>
        <p:nvGrpSpPr>
          <p:cNvPr id="50" name="Group 49">
            <a:extLst>
              <a:ext uri="{FF2B5EF4-FFF2-40B4-BE49-F238E27FC236}">
                <a16:creationId xmlns:a16="http://schemas.microsoft.com/office/drawing/2014/main" id="{45550462-B731-5A9E-27A7-7A05FEDD7726}"/>
              </a:ext>
            </a:extLst>
          </p:cNvPr>
          <p:cNvGrpSpPr/>
          <p:nvPr/>
        </p:nvGrpSpPr>
        <p:grpSpPr>
          <a:xfrm>
            <a:off x="4907174" y="1417638"/>
            <a:ext cx="2362699" cy="2005488"/>
            <a:chOff x="3715868" y="1063228"/>
            <a:chExt cx="1772024" cy="1504116"/>
          </a:xfrm>
        </p:grpSpPr>
        <p:grpSp>
          <p:nvGrpSpPr>
            <p:cNvPr id="15" name="Group 14">
              <a:extLst>
                <a:ext uri="{FF2B5EF4-FFF2-40B4-BE49-F238E27FC236}">
                  <a16:creationId xmlns:a16="http://schemas.microsoft.com/office/drawing/2014/main" id="{5114C07F-36D8-4540-9DF6-ACD1B3C29917}"/>
                </a:ext>
              </a:extLst>
            </p:cNvPr>
            <p:cNvGrpSpPr/>
            <p:nvPr/>
          </p:nvGrpSpPr>
          <p:grpSpPr>
            <a:xfrm>
              <a:off x="3789609" y="1063228"/>
              <a:ext cx="1564782" cy="1207494"/>
              <a:chOff x="6358384" y="3292625"/>
              <a:chExt cx="5159812" cy="4377194"/>
            </a:xfrm>
          </p:grpSpPr>
          <p:pic>
            <p:nvPicPr>
              <p:cNvPr id="16" name="Picture 3">
                <a:extLst>
                  <a:ext uri="{FF2B5EF4-FFF2-40B4-BE49-F238E27FC236}">
                    <a16:creationId xmlns:a16="http://schemas.microsoft.com/office/drawing/2014/main" id="{1DB93411-0747-4479-B3D5-32E1DE9A7AF9}"/>
                  </a:ext>
                </a:extLst>
              </p:cNvPr>
              <p:cNvPicPr>
                <a:picLocks noChangeAspect="1" noChangeArrowheads="1"/>
              </p:cNvPicPr>
              <p:nvPr/>
            </p:nvPicPr>
            <p:blipFill>
              <a:blip r:embed="rId9" cstate="screen"/>
              <a:srcRect/>
              <a:stretch>
                <a:fillRect/>
              </a:stretch>
            </p:blipFill>
            <p:spPr bwMode="auto">
              <a:xfrm>
                <a:off x="6358384" y="3292625"/>
                <a:ext cx="5159812" cy="4377194"/>
              </a:xfrm>
              <a:prstGeom prst="rect">
                <a:avLst/>
              </a:prstGeom>
              <a:noFill/>
              <a:ln w="9525">
                <a:solidFill>
                  <a:srgbClr val="FFC000"/>
                </a:solidFill>
                <a:round/>
                <a:headEnd/>
                <a:tailEnd/>
              </a:ln>
              <a:effectLst/>
            </p:spPr>
          </p:pic>
          <p:cxnSp>
            <p:nvCxnSpPr>
              <p:cNvPr id="17" name="Straight Arrow Connector 16">
                <a:extLst>
                  <a:ext uri="{FF2B5EF4-FFF2-40B4-BE49-F238E27FC236}">
                    <a16:creationId xmlns:a16="http://schemas.microsoft.com/office/drawing/2014/main" id="{694DF9A3-FBD1-4F3F-81D4-1ED85F4AB624}"/>
                  </a:ext>
                </a:extLst>
              </p:cNvPr>
              <p:cNvCxnSpPr/>
              <p:nvPr/>
            </p:nvCxnSpPr>
            <p:spPr>
              <a:xfrm rot="16200000" flipV="1">
                <a:off x="6269484" y="3651306"/>
                <a:ext cx="1146030" cy="59585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4C28A30-180B-4E5B-AC6A-6B45634263AE}"/>
                  </a:ext>
                </a:extLst>
              </p:cNvPr>
              <p:cNvCxnSpPr/>
              <p:nvPr/>
            </p:nvCxnSpPr>
            <p:spPr>
              <a:xfrm rot="5400000" flipH="1" flipV="1">
                <a:off x="10440492" y="3651306"/>
                <a:ext cx="1146030" cy="59585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09709759-31D4-4DA1-94A8-2D796256E239}"/>
                  </a:ext>
                </a:extLst>
              </p:cNvPr>
              <p:cNvCxnSpPr/>
              <p:nvPr/>
            </p:nvCxnSpPr>
            <p:spPr>
              <a:xfrm rot="16200000" flipV="1">
                <a:off x="7361891" y="3750616"/>
                <a:ext cx="1146030" cy="397239"/>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6DBB733E-9C4E-4858-B2D6-0FDBFD9FC59A}"/>
                  </a:ext>
                </a:extLst>
              </p:cNvPr>
              <p:cNvCxnSpPr/>
              <p:nvPr/>
            </p:nvCxnSpPr>
            <p:spPr>
              <a:xfrm rot="5400000" flipH="1" flipV="1">
                <a:off x="9348085" y="3750616"/>
                <a:ext cx="1146030" cy="397239"/>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36F35563-3FF0-4CEA-A6B8-88C8BDB11798}"/>
                  </a:ext>
                </a:extLst>
              </p:cNvPr>
              <p:cNvCxnSpPr/>
              <p:nvPr/>
            </p:nvCxnSpPr>
            <p:spPr>
              <a:xfrm rot="5400000" flipH="1" flipV="1">
                <a:off x="8318335" y="3902294"/>
                <a:ext cx="1229626" cy="1028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C5322D03-3624-4109-8B04-A2123A424A17}"/>
                  </a:ext>
                </a:extLst>
              </p:cNvPr>
              <p:cNvCxnSpPr/>
              <p:nvPr/>
            </p:nvCxnSpPr>
            <p:spPr>
              <a:xfrm rot="5400000">
                <a:off x="6269484" y="6707384"/>
                <a:ext cx="1146030" cy="59585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DC9D3720-A8CF-467C-B42F-2F5A8BF6DC0F}"/>
                  </a:ext>
                </a:extLst>
              </p:cNvPr>
              <p:cNvCxnSpPr/>
              <p:nvPr/>
            </p:nvCxnSpPr>
            <p:spPr>
              <a:xfrm rot="16200000" flipH="1">
                <a:off x="10440492" y="6707384"/>
                <a:ext cx="1146030" cy="59585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909B5322-E293-4DA5-9A5E-529383EA2312}"/>
                  </a:ext>
                </a:extLst>
              </p:cNvPr>
              <p:cNvCxnSpPr/>
              <p:nvPr/>
            </p:nvCxnSpPr>
            <p:spPr>
              <a:xfrm rot="5400000">
                <a:off x="7361891" y="6806694"/>
                <a:ext cx="1146030" cy="397239"/>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5D43743F-701F-4A56-873A-0E0B34D23FA6}"/>
                  </a:ext>
                </a:extLst>
              </p:cNvPr>
              <p:cNvCxnSpPr/>
              <p:nvPr/>
            </p:nvCxnSpPr>
            <p:spPr>
              <a:xfrm rot="16200000" flipH="1">
                <a:off x="9348085" y="6806694"/>
                <a:ext cx="1146030" cy="397239"/>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66DEF78A-A60F-4CF8-AFE1-99AAE8558125}"/>
                  </a:ext>
                </a:extLst>
              </p:cNvPr>
              <p:cNvCxnSpPr/>
              <p:nvPr/>
            </p:nvCxnSpPr>
            <p:spPr>
              <a:xfrm rot="16200000" flipH="1">
                <a:off x="8318335" y="6958373"/>
                <a:ext cx="1229626" cy="1028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E97AC4D0-9CC1-4780-B624-3AE475597639}"/>
                  </a:ext>
                </a:extLst>
              </p:cNvPr>
              <p:cNvCxnSpPr>
                <a:endCxn id="16" idx="1"/>
              </p:cNvCxnSpPr>
              <p:nvPr/>
            </p:nvCxnSpPr>
            <p:spPr>
              <a:xfrm rot="10800000">
                <a:off x="6358384" y="5481222"/>
                <a:ext cx="1067593" cy="5951"/>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FE6D3BAC-3389-453D-9297-B5A750422EB1}"/>
                  </a:ext>
                </a:extLst>
              </p:cNvPr>
              <p:cNvCxnSpPr>
                <a:endCxn id="16" idx="3"/>
              </p:cNvCxnSpPr>
              <p:nvPr/>
            </p:nvCxnSpPr>
            <p:spPr>
              <a:xfrm flipV="1">
                <a:off x="10516958" y="5481222"/>
                <a:ext cx="1001238" cy="5951"/>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41ED159B-23BB-4475-B7BD-0A11A5249133}"/>
                  </a:ext>
                </a:extLst>
              </p:cNvPr>
              <p:cNvCxnSpPr/>
              <p:nvPr/>
            </p:nvCxnSpPr>
            <p:spPr>
              <a:xfrm rot="16200000" flipV="1">
                <a:off x="7457394" y="5175539"/>
                <a:ext cx="955025" cy="79447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99BDD4E-6BDF-42C7-985C-9A87FF9AFF5D}"/>
                  </a:ext>
                </a:extLst>
              </p:cNvPr>
              <p:cNvCxnSpPr/>
              <p:nvPr/>
            </p:nvCxnSpPr>
            <p:spPr>
              <a:xfrm rot="5400000" flipH="1" flipV="1">
                <a:off x="9443588" y="5175539"/>
                <a:ext cx="955025" cy="79447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9DDD3814-8934-4695-B991-2351695195D9}"/>
                  </a:ext>
                </a:extLst>
              </p:cNvPr>
              <p:cNvCxnSpPr/>
              <p:nvPr/>
            </p:nvCxnSpPr>
            <p:spPr>
              <a:xfrm rot="5400000">
                <a:off x="8450491" y="4984534"/>
                <a:ext cx="955025" cy="794478"/>
              </a:xfrm>
              <a:prstGeom prst="straightConnector1">
                <a:avLst/>
              </a:prstGeom>
              <a:ln w="44450">
                <a:solidFill>
                  <a:srgbClr val="FFC000"/>
                </a:solidFill>
                <a:tailEnd type="arrow"/>
              </a:ln>
            </p:spPr>
            <p:style>
              <a:lnRef idx="1">
                <a:schemeClr val="accent2"/>
              </a:lnRef>
              <a:fillRef idx="0">
                <a:schemeClr val="accent2"/>
              </a:fillRef>
              <a:effectRef idx="0">
                <a:schemeClr val="accent2"/>
              </a:effectRef>
              <a:fontRef idx="minor">
                <a:schemeClr val="tx1"/>
              </a:fontRef>
            </p:style>
          </p:cxnSp>
        </p:grpSp>
        <p:sp>
          <p:nvSpPr>
            <p:cNvPr id="49" name="TextBox 48">
              <a:extLst>
                <a:ext uri="{FF2B5EF4-FFF2-40B4-BE49-F238E27FC236}">
                  <a16:creationId xmlns:a16="http://schemas.microsoft.com/office/drawing/2014/main" id="{F44444D7-CF44-17FF-D7B3-16BC8F8DEBEB}"/>
                </a:ext>
              </a:extLst>
            </p:cNvPr>
            <p:cNvSpPr txBox="1"/>
            <p:nvPr/>
          </p:nvSpPr>
          <p:spPr>
            <a:xfrm>
              <a:off x="3715868" y="2290345"/>
              <a:ext cx="1772024" cy="276999"/>
            </a:xfrm>
            <a:prstGeom prst="rect">
              <a:avLst/>
            </a:prstGeom>
            <a:noFill/>
          </p:spPr>
          <p:txBody>
            <a:bodyPr wrap="none" rtlCol="0">
              <a:spAutoFit/>
            </a:bodyPr>
            <a:lstStyle/>
            <a:p>
              <a:pPr algn="ctr" defTabSz="914377"/>
              <a:r>
                <a:rPr lang="en-US" dirty="0">
                  <a:solidFill>
                    <a:prstClr val="black"/>
                  </a:solidFill>
                  <a:latin typeface="Calibri"/>
                </a:rPr>
                <a:t>Diffusion per Direction </a:t>
              </a:r>
              <a:endParaRPr lang="en-NL" dirty="0">
                <a:solidFill>
                  <a:prstClr val="black"/>
                </a:solidFill>
                <a:latin typeface="Calibri"/>
              </a:endParaRPr>
            </a:p>
          </p:txBody>
        </p:sp>
      </p:grpSp>
      <p:grpSp>
        <p:nvGrpSpPr>
          <p:cNvPr id="54" name="Group 53">
            <a:extLst>
              <a:ext uri="{FF2B5EF4-FFF2-40B4-BE49-F238E27FC236}">
                <a16:creationId xmlns:a16="http://schemas.microsoft.com/office/drawing/2014/main" id="{4DF8F733-7C7B-7D8F-989C-831FA6661936}"/>
              </a:ext>
            </a:extLst>
          </p:cNvPr>
          <p:cNvGrpSpPr/>
          <p:nvPr/>
        </p:nvGrpSpPr>
        <p:grpSpPr>
          <a:xfrm>
            <a:off x="8409198" y="631046"/>
            <a:ext cx="3569111" cy="2890994"/>
            <a:chOff x="6306898" y="473284"/>
            <a:chExt cx="2676833" cy="2168246"/>
          </a:xfrm>
        </p:grpSpPr>
        <p:pic>
          <p:nvPicPr>
            <p:cNvPr id="14" name="Picture 13">
              <a:extLst>
                <a:ext uri="{FF2B5EF4-FFF2-40B4-BE49-F238E27FC236}">
                  <a16:creationId xmlns:a16="http://schemas.microsoft.com/office/drawing/2014/main" id="{A0D2632F-9990-4BA0-AAAA-BFD2B13A58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391" t="-1858" r="11649" b="1858"/>
            <a:stretch/>
          </p:blipFill>
          <p:spPr>
            <a:xfrm>
              <a:off x="6306898" y="473284"/>
              <a:ext cx="2676833" cy="1858297"/>
            </a:xfrm>
            <a:prstGeom prst="rect">
              <a:avLst/>
            </a:prstGeom>
            <a:ln>
              <a:noFill/>
            </a:ln>
            <a:effectLst>
              <a:softEdge rad="112500"/>
            </a:effectLst>
          </p:spPr>
        </p:pic>
        <p:sp>
          <p:nvSpPr>
            <p:cNvPr id="52" name="TextBox 51">
              <a:extLst>
                <a:ext uri="{FF2B5EF4-FFF2-40B4-BE49-F238E27FC236}">
                  <a16:creationId xmlns:a16="http://schemas.microsoft.com/office/drawing/2014/main" id="{56C1F694-0C3C-0F60-ED36-04BA98411E18}"/>
                </a:ext>
              </a:extLst>
            </p:cNvPr>
            <p:cNvSpPr txBox="1"/>
            <p:nvPr/>
          </p:nvSpPr>
          <p:spPr>
            <a:xfrm>
              <a:off x="6306898" y="2364531"/>
              <a:ext cx="2676833" cy="276999"/>
            </a:xfrm>
            <a:prstGeom prst="rect">
              <a:avLst/>
            </a:prstGeom>
            <a:noFill/>
          </p:spPr>
          <p:txBody>
            <a:bodyPr wrap="square" rtlCol="0">
              <a:spAutoFit/>
            </a:bodyPr>
            <a:lstStyle/>
            <a:p>
              <a:pPr algn="ctr" defTabSz="914377"/>
              <a:r>
                <a:rPr lang="en-US" dirty="0">
                  <a:solidFill>
                    <a:prstClr val="black"/>
                  </a:solidFill>
                  <a:latin typeface="Calibri"/>
                </a:rPr>
                <a:t>White Matter Reconstruction</a:t>
              </a:r>
              <a:endParaRPr lang="en-NL" dirty="0">
                <a:solidFill>
                  <a:prstClr val="black"/>
                </a:solidFill>
                <a:latin typeface="Calibri"/>
              </a:endParaRPr>
            </a:p>
          </p:txBody>
        </p:sp>
      </p:grpSp>
      <p:grpSp>
        <p:nvGrpSpPr>
          <p:cNvPr id="58" name="Group 57">
            <a:extLst>
              <a:ext uri="{FF2B5EF4-FFF2-40B4-BE49-F238E27FC236}">
                <a16:creationId xmlns:a16="http://schemas.microsoft.com/office/drawing/2014/main" id="{05479EE8-0BA9-6135-4BA8-CB21213685FE}"/>
              </a:ext>
            </a:extLst>
          </p:cNvPr>
          <p:cNvGrpSpPr/>
          <p:nvPr/>
        </p:nvGrpSpPr>
        <p:grpSpPr>
          <a:xfrm>
            <a:off x="8437371" y="3992243"/>
            <a:ext cx="3569111" cy="2322857"/>
            <a:chOff x="6328028" y="2994183"/>
            <a:chExt cx="2676833" cy="1742143"/>
          </a:xfrm>
        </p:grpSpPr>
        <p:pic>
          <p:nvPicPr>
            <p:cNvPr id="3" name="Picture 2" descr="A picture containing map&#10;&#10;Description automatically generated">
              <a:extLst>
                <a:ext uri="{FF2B5EF4-FFF2-40B4-BE49-F238E27FC236}">
                  <a16:creationId xmlns:a16="http://schemas.microsoft.com/office/drawing/2014/main" id="{F8D3B7EE-4705-4D5D-92E9-DF1083D2B2B9}"/>
                </a:ext>
              </a:extLst>
            </p:cNvPr>
            <p:cNvPicPr>
              <a:picLocks noChangeAspect="1"/>
            </p:cNvPicPr>
            <p:nvPr/>
          </p:nvPicPr>
          <p:blipFill rotWithShape="1">
            <a:blip r:embed="rId11">
              <a:extLst>
                <a:ext uri="{28A0092B-C50C-407E-A947-70E740481C1C}">
                  <a14:useLocalDpi xmlns:a14="http://schemas.microsoft.com/office/drawing/2010/main" val="0"/>
                </a:ext>
              </a:extLst>
            </a:blip>
            <a:srcRect l="151" t="37524" r="54536" b="761"/>
            <a:stretch/>
          </p:blipFill>
          <p:spPr>
            <a:xfrm>
              <a:off x="6836298" y="2994183"/>
              <a:ext cx="1660293" cy="1440522"/>
            </a:xfrm>
            <a:prstGeom prst="rect">
              <a:avLst/>
            </a:prstGeom>
          </p:spPr>
        </p:pic>
        <p:sp>
          <p:nvSpPr>
            <p:cNvPr id="53" name="TextBox 52">
              <a:extLst>
                <a:ext uri="{FF2B5EF4-FFF2-40B4-BE49-F238E27FC236}">
                  <a16:creationId xmlns:a16="http://schemas.microsoft.com/office/drawing/2014/main" id="{F2E1176C-F883-44E1-EE1C-38DA7E526355}"/>
                </a:ext>
              </a:extLst>
            </p:cNvPr>
            <p:cNvSpPr txBox="1"/>
            <p:nvPr/>
          </p:nvSpPr>
          <p:spPr>
            <a:xfrm>
              <a:off x="6328028" y="4459327"/>
              <a:ext cx="2676833" cy="276999"/>
            </a:xfrm>
            <a:prstGeom prst="rect">
              <a:avLst/>
            </a:prstGeom>
            <a:noFill/>
          </p:spPr>
          <p:txBody>
            <a:bodyPr wrap="square" rtlCol="0">
              <a:spAutoFit/>
            </a:bodyPr>
            <a:lstStyle/>
            <a:p>
              <a:pPr algn="ctr" defTabSz="914377"/>
              <a:r>
                <a:rPr lang="en-US" dirty="0">
                  <a:solidFill>
                    <a:prstClr val="black"/>
                  </a:solidFill>
                  <a:latin typeface="Calibri"/>
                </a:rPr>
                <a:t>Connectivity Matrix</a:t>
              </a:r>
              <a:endParaRPr lang="en-NL" dirty="0">
                <a:solidFill>
                  <a:prstClr val="black"/>
                </a:solidFill>
                <a:latin typeface="Calibri"/>
              </a:endParaRPr>
            </a:p>
          </p:txBody>
        </p:sp>
      </p:grpSp>
    </p:spTree>
    <p:extLst>
      <p:ext uri="{BB962C8B-B14F-4D97-AF65-F5344CB8AC3E}">
        <p14:creationId xmlns:p14="http://schemas.microsoft.com/office/powerpoint/2010/main" val="93141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PDF] Fiber Tracking and Fiber Tract Segmentation Using Diffusion Tensor  Imaging | Semantic Scholar">
            <a:extLst>
              <a:ext uri="{FF2B5EF4-FFF2-40B4-BE49-F238E27FC236}">
                <a16:creationId xmlns:a16="http://schemas.microsoft.com/office/drawing/2014/main" id="{E2D06B4A-8CE3-E8E6-E2BC-214BE269D6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30" b="6081"/>
          <a:stretch/>
        </p:blipFill>
        <p:spPr bwMode="auto">
          <a:xfrm>
            <a:off x="4786264" y="2553176"/>
            <a:ext cx="2951562" cy="22792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5D187E0-33B0-7A4D-8077-04D076CB9034}"/>
              </a:ext>
            </a:extLst>
          </p:cNvPr>
          <p:cNvSpPr txBox="1">
            <a:spLocks/>
          </p:cNvSpPr>
          <p:nvPr/>
        </p:nvSpPr>
        <p:spPr>
          <a:xfrm>
            <a:off x="838200" y="152691"/>
            <a:ext cx="10515600" cy="1168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White Matter?</a:t>
            </a:r>
          </a:p>
        </p:txBody>
      </p:sp>
      <p:sp>
        <p:nvSpPr>
          <p:cNvPr id="7" name="TextBox 6">
            <a:extLst>
              <a:ext uri="{FF2B5EF4-FFF2-40B4-BE49-F238E27FC236}">
                <a16:creationId xmlns:a16="http://schemas.microsoft.com/office/drawing/2014/main" id="{87AB11AA-8F74-57CA-EE10-B4AD264F814D}"/>
              </a:ext>
            </a:extLst>
          </p:cNvPr>
          <p:cNvSpPr txBox="1"/>
          <p:nvPr/>
        </p:nvSpPr>
        <p:spPr>
          <a:xfrm>
            <a:off x="4249569" y="5273124"/>
            <a:ext cx="4453255" cy="646331"/>
          </a:xfrm>
          <a:prstGeom prst="rect">
            <a:avLst/>
          </a:prstGeom>
          <a:noFill/>
        </p:spPr>
        <p:txBody>
          <a:bodyPr wrap="square" rtlCol="0">
            <a:spAutoFit/>
          </a:bodyPr>
          <a:lstStyle/>
          <a:p>
            <a:pPr algn="ctr"/>
            <a:r>
              <a:rPr lang="en-US" dirty="0"/>
              <a:t>Virtual reconstruction of the brain’s white matter generated by using Fiber Tracking</a:t>
            </a:r>
          </a:p>
        </p:txBody>
      </p:sp>
      <p:sp>
        <p:nvSpPr>
          <p:cNvPr id="8" name="Slide Number Placeholder 7">
            <a:extLst>
              <a:ext uri="{FF2B5EF4-FFF2-40B4-BE49-F238E27FC236}">
                <a16:creationId xmlns:a16="http://schemas.microsoft.com/office/drawing/2014/main" id="{FF9AD5BB-42F6-A5AE-3A7C-1F60FECE2B14}"/>
              </a:ext>
            </a:extLst>
          </p:cNvPr>
          <p:cNvSpPr>
            <a:spLocks noGrp="1"/>
          </p:cNvSpPr>
          <p:nvPr>
            <p:ph type="sldNum" sz="quarter" idx="12"/>
          </p:nvPr>
        </p:nvSpPr>
        <p:spPr/>
        <p:txBody>
          <a:bodyPr/>
          <a:lstStyle/>
          <a:p>
            <a:fld id="{86F43AA9-BAD7-46FA-B2F4-C528A8411352}" type="slidenum">
              <a:rPr lang="de-CH" smtClean="0"/>
              <a:pPr/>
              <a:t>29</a:t>
            </a:fld>
            <a:endParaRPr lang="de-CH" dirty="0"/>
          </a:p>
        </p:txBody>
      </p:sp>
      <p:grpSp>
        <p:nvGrpSpPr>
          <p:cNvPr id="54" name="Group 53">
            <a:extLst>
              <a:ext uri="{FF2B5EF4-FFF2-40B4-BE49-F238E27FC236}">
                <a16:creationId xmlns:a16="http://schemas.microsoft.com/office/drawing/2014/main" id="{BC113E8F-6ADD-0488-BD06-3450706B6B64}"/>
              </a:ext>
            </a:extLst>
          </p:cNvPr>
          <p:cNvGrpSpPr/>
          <p:nvPr/>
        </p:nvGrpSpPr>
        <p:grpSpPr>
          <a:xfrm>
            <a:off x="149553" y="1905918"/>
            <a:ext cx="4514284" cy="3853281"/>
            <a:chOff x="344996" y="1353591"/>
            <a:chExt cx="6055466" cy="4367917"/>
          </a:xfrm>
        </p:grpSpPr>
        <p:pic>
          <p:nvPicPr>
            <p:cNvPr id="4" name="Picture 3">
              <a:extLst>
                <a:ext uri="{FF2B5EF4-FFF2-40B4-BE49-F238E27FC236}">
                  <a16:creationId xmlns:a16="http://schemas.microsoft.com/office/drawing/2014/main" id="{68F17B7C-B0B7-AA29-A161-A977D7296910}"/>
                </a:ext>
              </a:extLst>
            </p:cNvPr>
            <p:cNvPicPr>
              <a:picLocks noChangeAspect="1"/>
            </p:cNvPicPr>
            <p:nvPr/>
          </p:nvPicPr>
          <p:blipFill>
            <a:blip r:embed="rId3"/>
            <a:stretch>
              <a:fillRect/>
            </a:stretch>
          </p:blipFill>
          <p:spPr>
            <a:xfrm>
              <a:off x="838200" y="2200274"/>
              <a:ext cx="3771900" cy="2781300"/>
            </a:xfrm>
            <a:prstGeom prst="rect">
              <a:avLst/>
            </a:prstGeom>
          </p:spPr>
        </p:pic>
        <p:sp>
          <p:nvSpPr>
            <p:cNvPr id="3" name="TextBox 2">
              <a:extLst>
                <a:ext uri="{FF2B5EF4-FFF2-40B4-BE49-F238E27FC236}">
                  <a16:creationId xmlns:a16="http://schemas.microsoft.com/office/drawing/2014/main" id="{ED7A02B9-CBD9-CD12-AF9C-0F0626BD4D47}"/>
                </a:ext>
              </a:extLst>
            </p:cNvPr>
            <p:cNvSpPr txBox="1"/>
            <p:nvPr/>
          </p:nvSpPr>
          <p:spPr>
            <a:xfrm>
              <a:off x="1891999" y="5352176"/>
              <a:ext cx="1664302" cy="369332"/>
            </a:xfrm>
            <a:prstGeom prst="rect">
              <a:avLst/>
            </a:prstGeom>
            <a:noFill/>
          </p:spPr>
          <p:txBody>
            <a:bodyPr wrap="none" rtlCol="0">
              <a:spAutoFit/>
            </a:bodyPr>
            <a:lstStyle/>
            <a:p>
              <a:r>
                <a:rPr lang="en-US" dirty="0"/>
                <a:t>Brain dissection</a:t>
              </a:r>
            </a:p>
          </p:txBody>
        </p:sp>
        <p:sp>
          <p:nvSpPr>
            <p:cNvPr id="12" name="Rectangle 11">
              <a:extLst>
                <a:ext uri="{FF2B5EF4-FFF2-40B4-BE49-F238E27FC236}">
                  <a16:creationId xmlns:a16="http://schemas.microsoft.com/office/drawing/2014/main" id="{8A0BC26A-B79F-3372-7B06-77413E54516A}"/>
                </a:ext>
              </a:extLst>
            </p:cNvPr>
            <p:cNvSpPr/>
            <p:nvPr/>
          </p:nvSpPr>
          <p:spPr>
            <a:xfrm>
              <a:off x="344996" y="1484024"/>
              <a:ext cx="1727200" cy="57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Gray matter</a:t>
              </a:r>
              <a:endParaRPr lang="en-US" b="1" dirty="0">
                <a:solidFill>
                  <a:schemeClr val="tx1"/>
                </a:solidFill>
              </a:endParaRPr>
            </a:p>
          </p:txBody>
        </p:sp>
        <p:sp>
          <p:nvSpPr>
            <p:cNvPr id="13" name="Rectangle 12">
              <a:extLst>
                <a:ext uri="{FF2B5EF4-FFF2-40B4-BE49-F238E27FC236}">
                  <a16:creationId xmlns:a16="http://schemas.microsoft.com/office/drawing/2014/main" id="{F0594C8D-A657-9641-D421-EF045AF8019B}"/>
                </a:ext>
              </a:extLst>
            </p:cNvPr>
            <p:cNvSpPr/>
            <p:nvPr/>
          </p:nvSpPr>
          <p:spPr>
            <a:xfrm>
              <a:off x="4106060" y="1353591"/>
              <a:ext cx="2294402" cy="705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White matter</a:t>
              </a:r>
              <a:endParaRPr lang="en-US" b="1" dirty="0">
                <a:solidFill>
                  <a:schemeClr val="tx1"/>
                </a:solidFill>
              </a:endParaRPr>
            </a:p>
          </p:txBody>
        </p:sp>
        <p:cxnSp>
          <p:nvCxnSpPr>
            <p:cNvPr id="15" name="Straight Arrow Connector 14">
              <a:extLst>
                <a:ext uri="{FF2B5EF4-FFF2-40B4-BE49-F238E27FC236}">
                  <a16:creationId xmlns:a16="http://schemas.microsoft.com/office/drawing/2014/main" id="{8E3C5F8B-B6DA-1889-DBEB-675A60DD4088}"/>
                </a:ext>
              </a:extLst>
            </p:cNvPr>
            <p:cNvCxnSpPr>
              <a:cxnSpLocks/>
            </p:cNvCxnSpPr>
            <p:nvPr/>
          </p:nvCxnSpPr>
          <p:spPr>
            <a:xfrm>
              <a:off x="1321859" y="1924301"/>
              <a:ext cx="284086" cy="652674"/>
            </a:xfrm>
            <a:prstGeom prst="straightConnector1">
              <a:avLst/>
            </a:prstGeom>
            <a:ln w="19050">
              <a:solidFill>
                <a:srgbClr val="17151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8DD5D-4457-71B5-4404-A376278BCF6A}"/>
                </a:ext>
              </a:extLst>
            </p:cNvPr>
            <p:cNvCxnSpPr>
              <a:cxnSpLocks/>
            </p:cNvCxnSpPr>
            <p:nvPr/>
          </p:nvCxnSpPr>
          <p:spPr>
            <a:xfrm flipH="1">
              <a:off x="3444536" y="2055524"/>
              <a:ext cx="1165564" cy="1146239"/>
            </a:xfrm>
            <a:prstGeom prst="straightConnector1">
              <a:avLst/>
            </a:prstGeom>
            <a:ln w="19050">
              <a:solidFill>
                <a:srgbClr val="171513"/>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2" descr="Occipitofrontal fasciculus - Wikipedia">
            <a:extLst>
              <a:ext uri="{FF2B5EF4-FFF2-40B4-BE49-F238E27FC236}">
                <a16:creationId xmlns:a16="http://schemas.microsoft.com/office/drawing/2014/main" id="{18EEE594-1930-7372-2036-E7739325F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779" y="670243"/>
            <a:ext cx="1815698" cy="1713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rcuate fasciculus - Wikipedia">
            <a:extLst>
              <a:ext uri="{FF2B5EF4-FFF2-40B4-BE49-F238E27FC236}">
                <a16:creationId xmlns:a16="http://schemas.microsoft.com/office/drawing/2014/main" id="{2D229E36-7081-2F52-306F-1EA4B6668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3849" y="2448202"/>
            <a:ext cx="1815698" cy="17135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brain&#10;&#10;Description automatically generated">
            <a:extLst>
              <a:ext uri="{FF2B5EF4-FFF2-40B4-BE49-F238E27FC236}">
                <a16:creationId xmlns:a16="http://schemas.microsoft.com/office/drawing/2014/main" id="{1C09BE88-BCB9-3546-FE39-061C2F49C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3849" y="4375086"/>
            <a:ext cx="1815698" cy="1717702"/>
          </a:xfrm>
          <a:prstGeom prst="rect">
            <a:avLst/>
          </a:prstGeom>
        </p:spPr>
      </p:pic>
      <p:sp>
        <p:nvSpPr>
          <p:cNvPr id="14" name="TextBox 13">
            <a:extLst>
              <a:ext uri="{FF2B5EF4-FFF2-40B4-BE49-F238E27FC236}">
                <a16:creationId xmlns:a16="http://schemas.microsoft.com/office/drawing/2014/main" id="{C91DCD2D-6CBF-2A5B-5DBE-6AF9BDED337A}"/>
              </a:ext>
            </a:extLst>
          </p:cNvPr>
          <p:cNvSpPr txBox="1"/>
          <p:nvPr/>
        </p:nvSpPr>
        <p:spPr>
          <a:xfrm>
            <a:off x="8174214" y="2309116"/>
            <a:ext cx="4088940" cy="369332"/>
          </a:xfrm>
          <a:prstGeom prst="rect">
            <a:avLst/>
          </a:prstGeom>
          <a:noFill/>
        </p:spPr>
        <p:txBody>
          <a:bodyPr wrap="none" rtlCol="0">
            <a:spAutoFit/>
          </a:bodyPr>
          <a:lstStyle/>
          <a:p>
            <a:r>
              <a:rPr lang="en-US" dirty="0"/>
              <a:t>Inferior </a:t>
            </a:r>
            <a:r>
              <a:rPr lang="en-US" dirty="0" err="1"/>
              <a:t>Fronto</a:t>
            </a:r>
            <a:r>
              <a:rPr lang="en-US" dirty="0"/>
              <a:t>-Occipital Fasciculus (IFOF) </a:t>
            </a:r>
          </a:p>
        </p:txBody>
      </p:sp>
      <p:sp>
        <p:nvSpPr>
          <p:cNvPr id="17" name="TextBox 16">
            <a:extLst>
              <a:ext uri="{FF2B5EF4-FFF2-40B4-BE49-F238E27FC236}">
                <a16:creationId xmlns:a16="http://schemas.microsoft.com/office/drawing/2014/main" id="{15A0E5AC-4307-91E2-80C8-CBF1062F163D}"/>
              </a:ext>
            </a:extLst>
          </p:cNvPr>
          <p:cNvSpPr txBox="1"/>
          <p:nvPr/>
        </p:nvSpPr>
        <p:spPr>
          <a:xfrm>
            <a:off x="9107737" y="4200154"/>
            <a:ext cx="2385781" cy="369332"/>
          </a:xfrm>
          <a:prstGeom prst="rect">
            <a:avLst/>
          </a:prstGeom>
          <a:noFill/>
        </p:spPr>
        <p:txBody>
          <a:bodyPr wrap="none" rtlCol="0">
            <a:spAutoFit/>
          </a:bodyPr>
          <a:lstStyle/>
          <a:p>
            <a:r>
              <a:rPr lang="en-US" dirty="0"/>
              <a:t> Arcuate Fasciculus (AF)</a:t>
            </a:r>
          </a:p>
        </p:txBody>
      </p:sp>
      <p:sp>
        <p:nvSpPr>
          <p:cNvPr id="18" name="TextBox 17">
            <a:extLst>
              <a:ext uri="{FF2B5EF4-FFF2-40B4-BE49-F238E27FC236}">
                <a16:creationId xmlns:a16="http://schemas.microsoft.com/office/drawing/2014/main" id="{54035C82-4124-A865-5FFE-3CB5511E8F3F}"/>
              </a:ext>
            </a:extLst>
          </p:cNvPr>
          <p:cNvSpPr txBox="1"/>
          <p:nvPr/>
        </p:nvSpPr>
        <p:spPr>
          <a:xfrm>
            <a:off x="9098855" y="6061661"/>
            <a:ext cx="2505686" cy="369332"/>
          </a:xfrm>
          <a:prstGeom prst="rect">
            <a:avLst/>
          </a:prstGeom>
          <a:noFill/>
        </p:spPr>
        <p:txBody>
          <a:bodyPr wrap="none" rtlCol="0">
            <a:spAutoFit/>
          </a:bodyPr>
          <a:lstStyle/>
          <a:p>
            <a:r>
              <a:rPr lang="en-US" dirty="0"/>
              <a:t> Corticospinal Tract (CST)</a:t>
            </a:r>
          </a:p>
        </p:txBody>
      </p:sp>
    </p:spTree>
    <p:extLst>
      <p:ext uri="{BB962C8B-B14F-4D97-AF65-F5344CB8AC3E}">
        <p14:creationId xmlns:p14="http://schemas.microsoft.com/office/powerpoint/2010/main" val="2957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44444E-6 L -0.23308 0.00393 " pathEditMode="relative" rAng="0" ptsTypes="AA">
                                      <p:cBhvr>
                                        <p:cTn id="6" dur="2000" fill="hold"/>
                                        <p:tgtEl>
                                          <p:spTgt spid="54"/>
                                        </p:tgtEl>
                                        <p:attrNameLst>
                                          <p:attrName>ppt_x</p:attrName>
                                          <p:attrName>ppt_y</p:attrName>
                                        </p:attrNameLst>
                                      </p:cBhvr>
                                      <p:rCtr x="-11654" y="185"/>
                                    </p:animMotion>
                                  </p:childTnLst>
                                </p:cTn>
                              </p:par>
                              <p:par>
                                <p:cTn id="7" presetID="10" presetClass="entr" presetSubtype="0" fill="hold" nodeType="withEffect">
                                  <p:stCondLst>
                                    <p:cond delay="8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54524" y="2220139"/>
            <a:ext cx="5653904" cy="3768757"/>
          </a:xfrm>
        </p:spPr>
      </p:pic>
      <p:pic>
        <p:nvPicPr>
          <p:cNvPr id="6" name="Picture 3"/>
          <p:cNvPicPr>
            <a:picLocks noChangeAspect="1" noChangeArrowheads="1"/>
          </p:cNvPicPr>
          <p:nvPr/>
        </p:nvPicPr>
        <p:blipFill>
          <a:blip r:embed="rId6" cstate="screen"/>
          <a:srcRect/>
          <a:stretch>
            <a:fillRect/>
          </a:stretch>
        </p:blipFill>
        <p:spPr bwMode="auto">
          <a:xfrm>
            <a:off x="426449" y="3159370"/>
            <a:ext cx="3711397" cy="2784309"/>
          </a:xfrm>
          <a:prstGeom prst="rect">
            <a:avLst/>
          </a:prstGeom>
          <a:noFill/>
          <a:ln w="9525">
            <a:solidFill>
              <a:srgbClr val="FFC000"/>
            </a:solidFill>
            <a:round/>
            <a:headEnd/>
            <a:tailEnd/>
          </a:ln>
          <a:effectLst/>
        </p:spPr>
      </p:pic>
      <p:cxnSp>
        <p:nvCxnSpPr>
          <p:cNvPr id="7" name="Straight Arrow Connector 6"/>
          <p:cNvCxnSpPr/>
          <p:nvPr/>
        </p:nvCxnSpPr>
        <p:spPr>
          <a:xfrm rot="16200000" flipV="1">
            <a:off x="410175" y="3362739"/>
            <a:ext cx="728984" cy="42859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rot="5400000" flipH="1" flipV="1">
            <a:off x="3410337" y="3362739"/>
            <a:ext cx="728984" cy="42859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rot="16200000" flipV="1">
            <a:off x="1195933" y="3434173"/>
            <a:ext cx="728984" cy="285729"/>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rot="5400000" flipH="1" flipV="1">
            <a:off x="2624581" y="3434173"/>
            <a:ext cx="728984" cy="285729"/>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rot="5400000" flipH="1" flipV="1">
            <a:off x="1887371" y="3546750"/>
            <a:ext cx="782159" cy="7400"/>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rot="5400000">
            <a:off x="410175" y="5306694"/>
            <a:ext cx="728984" cy="42859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rot="16200000" flipH="1">
            <a:off x="3410337" y="5306694"/>
            <a:ext cx="728984" cy="42859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rot="5400000">
            <a:off x="1195933" y="5378128"/>
            <a:ext cx="728984" cy="285729"/>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rot="16200000" flipH="1">
            <a:off x="2624581" y="5378128"/>
            <a:ext cx="728984" cy="285729"/>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rot="16200000" flipH="1">
            <a:off x="1887371" y="5490704"/>
            <a:ext cx="782159" cy="7400"/>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a:endCxn id="6" idx="1"/>
          </p:cNvCxnSpPr>
          <p:nvPr/>
        </p:nvCxnSpPr>
        <p:spPr>
          <a:xfrm rot="10800000">
            <a:off x="426449" y="4551525"/>
            <a:ext cx="767908" cy="378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endCxn id="6" idx="3"/>
          </p:cNvCxnSpPr>
          <p:nvPr/>
        </p:nvCxnSpPr>
        <p:spPr>
          <a:xfrm flipV="1">
            <a:off x="3417667" y="4551525"/>
            <a:ext cx="720179" cy="3785"/>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rot="16200000" flipV="1">
            <a:off x="1256681" y="4324034"/>
            <a:ext cx="607487" cy="571460"/>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rot="5400000" flipH="1" flipV="1">
            <a:off x="2685329" y="4324034"/>
            <a:ext cx="607487" cy="571460"/>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rot="5400000">
            <a:off x="1971005" y="4202537"/>
            <a:ext cx="607487" cy="571460"/>
          </a:xfrm>
          <a:prstGeom prst="straightConnector1">
            <a:avLst/>
          </a:prstGeom>
          <a:ln w="44450">
            <a:solidFill>
              <a:srgbClr val="FFC000">
                <a:alpha val="54118"/>
              </a:srgbClr>
            </a:solidFill>
            <a:tailEnd type="arrow"/>
          </a:ln>
        </p:spPr>
        <p:style>
          <a:lnRef idx="1">
            <a:schemeClr val="accent2"/>
          </a:lnRef>
          <a:fillRef idx="0">
            <a:schemeClr val="accent2"/>
          </a:fillRef>
          <a:effectRef idx="0">
            <a:schemeClr val="accent2"/>
          </a:effectRef>
          <a:fontRef idx="minor">
            <a:schemeClr val="tx1"/>
          </a:fontRef>
        </p:style>
      </p:cxnSp>
      <p:pic>
        <p:nvPicPr>
          <p:cNvPr id="5" name="Picture 4" descr="A roll of tape with a piece of plastic&#10;&#10;Description automatically generated">
            <a:extLst>
              <a:ext uri="{FF2B5EF4-FFF2-40B4-BE49-F238E27FC236}">
                <a16:creationId xmlns:a16="http://schemas.microsoft.com/office/drawing/2014/main" id="{C86D05DE-DD33-4811-FCC2-CFCCBBC67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565" y="1102398"/>
            <a:ext cx="2936798" cy="1954489"/>
          </a:xfrm>
          <a:prstGeom prst="rect">
            <a:avLst/>
          </a:prstGeom>
        </p:spPr>
      </p:pic>
      <p:sp>
        <p:nvSpPr>
          <p:cNvPr id="24" name="Title 1">
            <a:extLst>
              <a:ext uri="{FF2B5EF4-FFF2-40B4-BE49-F238E27FC236}">
                <a16:creationId xmlns:a16="http://schemas.microsoft.com/office/drawing/2014/main" id="{295F602B-BFA6-1234-5A3F-3A4F4427D413}"/>
              </a:ext>
            </a:extLst>
          </p:cNvPr>
          <p:cNvSpPr>
            <a:spLocks noGrp="1"/>
          </p:cNvSpPr>
          <p:nvPr>
            <p:ph type="title"/>
          </p:nvPr>
        </p:nvSpPr>
        <p:spPr>
          <a:xfrm>
            <a:off x="609600" y="352337"/>
            <a:ext cx="10972800" cy="931179"/>
          </a:xfrm>
        </p:spPr>
        <p:txBody>
          <a:bodyPr>
            <a:normAutofit/>
          </a:bodyPr>
          <a:lstStyle/>
          <a:p>
            <a:r>
              <a:rPr lang="en-GB" sz="5300" dirty="0"/>
              <a:t>Fiber Tracking</a:t>
            </a:r>
            <a:endParaRPr lang="en-US" dirty="0"/>
          </a:p>
        </p:txBody>
      </p:sp>
      <p:sp>
        <p:nvSpPr>
          <p:cNvPr id="3" name="TextBox 2">
            <a:extLst>
              <a:ext uri="{FF2B5EF4-FFF2-40B4-BE49-F238E27FC236}">
                <a16:creationId xmlns:a16="http://schemas.microsoft.com/office/drawing/2014/main" id="{27A95D0A-B360-EF38-2D1E-A9853B1D1D59}"/>
              </a:ext>
            </a:extLst>
          </p:cNvPr>
          <p:cNvSpPr txBox="1"/>
          <p:nvPr/>
        </p:nvSpPr>
        <p:spPr>
          <a:xfrm>
            <a:off x="374825" y="5988896"/>
            <a:ext cx="5228494" cy="707886"/>
          </a:xfrm>
          <a:prstGeom prst="rect">
            <a:avLst/>
          </a:prstGeom>
          <a:noFill/>
        </p:spPr>
        <p:txBody>
          <a:bodyPr wrap="square">
            <a:spAutoFit/>
          </a:bodyPr>
          <a:lstStyle/>
          <a:p>
            <a:r>
              <a:rPr lang="en-GB" sz="2000" dirty="0"/>
              <a:t>Diffusion Weighted </a:t>
            </a:r>
            <a:br>
              <a:rPr lang="en-GB" sz="2000" dirty="0"/>
            </a:br>
            <a:r>
              <a:rPr lang="en-GB" sz="2000" dirty="0"/>
              <a:t>Magnetic Resonance Imaging (MRI) </a:t>
            </a:r>
            <a:endParaRPr lang="en-NL" sz="2000" dirty="0"/>
          </a:p>
        </p:txBody>
      </p:sp>
      <p:sp>
        <p:nvSpPr>
          <p:cNvPr id="22" name="Arrow: Notched Right 21">
            <a:extLst>
              <a:ext uri="{FF2B5EF4-FFF2-40B4-BE49-F238E27FC236}">
                <a16:creationId xmlns:a16="http://schemas.microsoft.com/office/drawing/2014/main" id="{0498E057-8FF6-5284-9BBE-7D5609E31F24}"/>
              </a:ext>
            </a:extLst>
          </p:cNvPr>
          <p:cNvSpPr/>
          <p:nvPr/>
        </p:nvSpPr>
        <p:spPr>
          <a:xfrm>
            <a:off x="4485344" y="3159370"/>
            <a:ext cx="1610656" cy="125674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327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4"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0407-BF1F-C617-AC9A-D65F0B1E9F93}"/>
              </a:ext>
            </a:extLst>
          </p:cNvPr>
          <p:cNvSpPr>
            <a:spLocks noGrp="1"/>
          </p:cNvSpPr>
          <p:nvPr>
            <p:ph type="title"/>
          </p:nvPr>
        </p:nvSpPr>
        <p:spPr/>
        <p:txBody>
          <a:bodyPr/>
          <a:lstStyle/>
          <a:p>
            <a:endParaRPr lang="en-NL" dirty="0"/>
          </a:p>
        </p:txBody>
      </p:sp>
      <p:sp>
        <p:nvSpPr>
          <p:cNvPr id="3" name="Subtitle 2">
            <a:extLst>
              <a:ext uri="{FF2B5EF4-FFF2-40B4-BE49-F238E27FC236}">
                <a16:creationId xmlns:a16="http://schemas.microsoft.com/office/drawing/2014/main" id="{6185CC4A-E190-381C-4FDE-4CBA79FE46A9}"/>
              </a:ext>
            </a:extLst>
          </p:cNvPr>
          <p:cNvSpPr>
            <a:spLocks noGrp="1"/>
          </p:cNvSpPr>
          <p:nvPr>
            <p:ph type="subTitle"/>
          </p:nvPr>
        </p:nvSpPr>
        <p:spPr/>
        <p:txBody>
          <a:bodyPr/>
          <a:lstStyle/>
          <a:p>
            <a:endParaRPr lang="en-N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1C158F-48C4-EE15-750E-806800BD2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96708-936E-F0B1-05EA-CD5CFB0CB6FD}"/>
              </a:ext>
            </a:extLst>
          </p:cNvPr>
          <p:cNvSpPr>
            <a:spLocks noGrp="1"/>
          </p:cNvSpPr>
          <p:nvPr>
            <p:ph type="ctrTitle"/>
          </p:nvPr>
        </p:nvSpPr>
        <p:spPr>
          <a:xfrm>
            <a:off x="0" y="1173479"/>
            <a:ext cx="12191999" cy="1300163"/>
          </a:xfrm>
        </p:spPr>
        <p:txBody>
          <a:bodyPr>
            <a:normAutofit/>
          </a:bodyPr>
          <a:lstStyle/>
          <a:p>
            <a:r>
              <a:rPr lang="en-US" sz="4000" b="0" i="0" u="none" strike="noStrike" baseline="0" dirty="0">
                <a:solidFill>
                  <a:schemeClr val="bg1"/>
                </a:solidFill>
                <a:latin typeface="NimbusRomNo9L-Medi"/>
              </a:rPr>
              <a:t>Effect of White Matter Uncertainty Visualization</a:t>
            </a:r>
            <a:br>
              <a:rPr lang="en-US" sz="4000" b="0" i="0" u="none" strike="noStrike" baseline="0" dirty="0">
                <a:solidFill>
                  <a:schemeClr val="bg1"/>
                </a:solidFill>
                <a:latin typeface="NimbusRomNo9L-Medi"/>
              </a:rPr>
            </a:br>
            <a:r>
              <a:rPr lang="en-US" sz="4000" b="0" i="0" u="none" strike="noStrike" baseline="0" dirty="0">
                <a:solidFill>
                  <a:schemeClr val="bg1"/>
                </a:solidFill>
                <a:latin typeface="NimbusRomNo9L-Medi"/>
              </a:rPr>
              <a:t>in Neurosurgical </a:t>
            </a:r>
            <a:r>
              <a:rPr lang="en-US" sz="4000" dirty="0">
                <a:solidFill>
                  <a:schemeClr val="bg1"/>
                </a:solidFill>
                <a:latin typeface="NimbusRomNo9L-Medi"/>
              </a:rPr>
              <a:t>D</a:t>
            </a:r>
            <a:r>
              <a:rPr lang="en-US" sz="4000" b="0" i="0" u="none" strike="noStrike" baseline="0" dirty="0">
                <a:solidFill>
                  <a:schemeClr val="bg1"/>
                </a:solidFill>
                <a:latin typeface="NimbusRomNo9L-Medi"/>
              </a:rPr>
              <a:t>ecision </a:t>
            </a:r>
            <a:r>
              <a:rPr lang="en-US" sz="4000" dirty="0">
                <a:solidFill>
                  <a:schemeClr val="bg1"/>
                </a:solidFill>
                <a:latin typeface="NimbusRomNo9L-Medi"/>
              </a:rPr>
              <a:t>M</a:t>
            </a:r>
            <a:r>
              <a:rPr lang="en-US" sz="4000" b="0" i="0" u="none" strike="noStrike" baseline="0" dirty="0">
                <a:solidFill>
                  <a:schemeClr val="bg1"/>
                </a:solidFill>
                <a:latin typeface="NimbusRomNo9L-Medi"/>
              </a:rPr>
              <a:t>aking</a:t>
            </a:r>
            <a:endParaRPr lang="en-US" sz="4000" dirty="0">
              <a:solidFill>
                <a:schemeClr val="bg1"/>
              </a:solidFill>
            </a:endParaRPr>
          </a:p>
        </p:txBody>
      </p:sp>
      <p:sp>
        <p:nvSpPr>
          <p:cNvPr id="3" name="Subtitle 2">
            <a:extLst>
              <a:ext uri="{FF2B5EF4-FFF2-40B4-BE49-F238E27FC236}">
                <a16:creationId xmlns:a16="http://schemas.microsoft.com/office/drawing/2014/main" id="{DAB90E52-5B00-CB7D-52C1-5F01DEDEBBA1}"/>
              </a:ext>
            </a:extLst>
          </p:cNvPr>
          <p:cNvSpPr>
            <a:spLocks noGrp="1"/>
          </p:cNvSpPr>
          <p:nvPr>
            <p:ph type="subTitle" idx="1"/>
          </p:nvPr>
        </p:nvSpPr>
        <p:spPr>
          <a:xfrm>
            <a:off x="1524000" y="2565718"/>
            <a:ext cx="9144000" cy="1655762"/>
          </a:xfrm>
        </p:spPr>
        <p:txBody>
          <a:bodyPr/>
          <a:lstStyle/>
          <a:p>
            <a:r>
              <a:rPr lang="en-US" dirty="0">
                <a:solidFill>
                  <a:schemeClr val="bg1"/>
                </a:solidFill>
              </a:rPr>
              <a:t>Faizan Siddiqui</a:t>
            </a:r>
            <a:r>
              <a:rPr lang="en-US" sz="2000" baseline="34000" dirty="0">
                <a:solidFill>
                  <a:schemeClr val="bg1"/>
                </a:solidFill>
              </a:rPr>
              <a:t>1,2</a:t>
            </a:r>
            <a:r>
              <a:rPr lang="en-US" dirty="0">
                <a:solidFill>
                  <a:schemeClr val="bg1"/>
                </a:solidFill>
              </a:rPr>
              <a:t>, H. Bart Brouwers</a:t>
            </a:r>
            <a:r>
              <a:rPr lang="en-US" baseline="30000" dirty="0">
                <a:solidFill>
                  <a:schemeClr val="bg1"/>
                </a:solidFill>
              </a:rPr>
              <a:t>3</a:t>
            </a:r>
            <a:r>
              <a:rPr lang="en-US" dirty="0">
                <a:solidFill>
                  <a:schemeClr val="bg1"/>
                </a:solidFill>
              </a:rPr>
              <a:t>, Geert-Jan Rutten</a:t>
            </a:r>
            <a:r>
              <a:rPr lang="en-US" baseline="30000" dirty="0">
                <a:solidFill>
                  <a:schemeClr val="bg1"/>
                </a:solidFill>
              </a:rPr>
              <a:t>3</a:t>
            </a:r>
            <a:r>
              <a:rPr lang="en-US" dirty="0">
                <a:solidFill>
                  <a:schemeClr val="bg1"/>
                </a:solidFill>
              </a:rPr>
              <a:t>,  Thomas Höllt</a:t>
            </a:r>
            <a:r>
              <a:rPr lang="en-US" sz="2000" baseline="30000" dirty="0">
                <a:solidFill>
                  <a:schemeClr val="bg1"/>
                </a:solidFill>
              </a:rPr>
              <a:t>1</a:t>
            </a:r>
            <a:r>
              <a:rPr lang="en-US" dirty="0">
                <a:solidFill>
                  <a:schemeClr val="bg1"/>
                </a:solidFill>
              </a:rPr>
              <a:t>, </a:t>
            </a:r>
            <a:r>
              <a:rPr lang="en-US" b="1" u="sng" dirty="0">
                <a:solidFill>
                  <a:schemeClr val="bg1"/>
                </a:solidFill>
              </a:rPr>
              <a:t>Anna Vilanova</a:t>
            </a:r>
            <a:r>
              <a:rPr lang="en-US" sz="2000" b="1" u="sng" baseline="30000" dirty="0">
                <a:solidFill>
                  <a:schemeClr val="bg1"/>
                </a:solidFill>
              </a:rPr>
              <a:t>2 </a:t>
            </a:r>
          </a:p>
        </p:txBody>
      </p:sp>
      <p:sp>
        <p:nvSpPr>
          <p:cNvPr id="4" name="TextBox 3">
            <a:extLst>
              <a:ext uri="{FF2B5EF4-FFF2-40B4-BE49-F238E27FC236}">
                <a16:creationId xmlns:a16="http://schemas.microsoft.com/office/drawing/2014/main" id="{4F653B0E-1E4E-8E23-7346-B943EEDC600E}"/>
              </a:ext>
            </a:extLst>
          </p:cNvPr>
          <p:cNvSpPr txBox="1"/>
          <p:nvPr/>
        </p:nvSpPr>
        <p:spPr>
          <a:xfrm>
            <a:off x="3469127" y="3414104"/>
            <a:ext cx="525374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Delft University of Technology, The Netherlands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Eindhoven University of Technology, The Netherlands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Elisabeth-Twee Steden Hospital, The Netherlands</a:t>
            </a:r>
          </a:p>
        </p:txBody>
      </p:sp>
      <p:pic>
        <p:nvPicPr>
          <p:cNvPr id="5" name="Picture 6" descr="Computer Graphics and Visualization Group @ TU Delft - Logo | Logo ...">
            <a:extLst>
              <a:ext uri="{FF2B5EF4-FFF2-40B4-BE49-F238E27FC236}">
                <a16:creationId xmlns:a16="http://schemas.microsoft.com/office/drawing/2014/main" id="{C116A6DD-08E5-FF6F-4DE8-7DDD39C6D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97" t="60505" r="29962" b="11672"/>
          <a:stretch/>
        </p:blipFill>
        <p:spPr bwMode="auto">
          <a:xfrm>
            <a:off x="3011072" y="5353553"/>
            <a:ext cx="2126777" cy="1346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LFT UNIVERSITY OF TECHNOLOGY - CardsOnline with Desfire card">
            <a:extLst>
              <a:ext uri="{FF2B5EF4-FFF2-40B4-BE49-F238E27FC236}">
                <a16:creationId xmlns:a16="http://schemas.microsoft.com/office/drawing/2014/main" id="{6080B1DA-1554-BFED-40E8-7868119E3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97" y="4573845"/>
            <a:ext cx="2154967" cy="866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loggen - Technische Universiteit Eindhoven">
            <a:extLst>
              <a:ext uri="{FF2B5EF4-FFF2-40B4-BE49-F238E27FC236}">
                <a16:creationId xmlns:a16="http://schemas.microsoft.com/office/drawing/2014/main" id="{31477A28-D931-634D-2CBC-0710E2C836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12" y="4863938"/>
            <a:ext cx="997111" cy="452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0F83046-F77A-7D30-F976-60FC1162E267}"/>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1160" y="5440453"/>
            <a:ext cx="1536936" cy="1300163"/>
          </a:xfrm>
          <a:prstGeom prst="rect">
            <a:avLst/>
          </a:prstGeom>
        </p:spPr>
      </p:pic>
      <p:pic>
        <p:nvPicPr>
          <p:cNvPr id="14" name="Picture 13" descr="A colorful squares on a black background&#10;&#10;Description automatically generated">
            <a:extLst>
              <a:ext uri="{FF2B5EF4-FFF2-40B4-BE49-F238E27FC236}">
                <a16:creationId xmlns:a16="http://schemas.microsoft.com/office/drawing/2014/main" id="{26014429-A144-96E4-9C94-7F8B8CBC593A}"/>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9871723" y="5871117"/>
            <a:ext cx="908037" cy="491460"/>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C77561DD-18FB-0843-3B2C-75DA112C34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95844" y="5504789"/>
            <a:ext cx="599922" cy="971446"/>
          </a:xfrm>
          <a:prstGeom prst="rect">
            <a:avLst/>
          </a:prstGeom>
        </p:spPr>
      </p:pic>
    </p:spTree>
    <p:extLst>
      <p:ext uri="{BB962C8B-B14F-4D97-AF65-F5344CB8AC3E}">
        <p14:creationId xmlns:p14="http://schemas.microsoft.com/office/powerpoint/2010/main" val="4116070248"/>
      </p:ext>
    </p:extLst>
  </p:cSld>
  <p:clrMapOvr>
    <a:masterClrMapping/>
  </p:clrMapOvr>
  <mc:AlternateContent xmlns:mc="http://schemas.openxmlformats.org/markup-compatibility/2006" xmlns:p14="http://schemas.microsoft.com/office/powerpoint/2010/main">
    <mc:Choice Requires="p14">
      <p:transition spd="slow" p14:dur="2000" advTm="11386"/>
    </mc:Choice>
    <mc:Fallback xmlns="">
      <p:transition spd="slow" advTm="1138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24E41-7CD8-06BD-0042-25BD00B784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FF5F43-BD94-571B-E825-E6AA0891432B}"/>
              </a:ext>
            </a:extLst>
          </p:cNvPr>
          <p:cNvSpPr>
            <a:spLocks noGrp="1"/>
          </p:cNvSpPr>
          <p:nvPr>
            <p:ph type="sldNum" sz="quarter" idx="4"/>
          </p:nvPr>
        </p:nvSpPr>
        <p:spPr/>
        <p:txBody>
          <a:bodyPr/>
          <a:lstStyle/>
          <a:p>
            <a:fld id="{86F43AA9-BAD7-46FA-B2F4-C528A8411352}" type="slidenum">
              <a:rPr lang="de-CH" smtClean="0"/>
              <a:pPr/>
              <a:t>4</a:t>
            </a:fld>
            <a:endParaRPr lang="de-CH" dirty="0"/>
          </a:p>
        </p:txBody>
      </p:sp>
      <p:sp>
        <p:nvSpPr>
          <p:cNvPr id="3" name="Title 1">
            <a:extLst>
              <a:ext uri="{FF2B5EF4-FFF2-40B4-BE49-F238E27FC236}">
                <a16:creationId xmlns:a16="http://schemas.microsoft.com/office/drawing/2014/main" id="{3093F2C1-81EF-0EC7-92A8-2A952577C0C5}"/>
              </a:ext>
            </a:extLst>
          </p:cNvPr>
          <p:cNvSpPr txBox="1">
            <a:spLocks/>
          </p:cNvSpPr>
          <p:nvPr/>
        </p:nvSpPr>
        <p:spPr>
          <a:xfrm>
            <a:off x="175846" y="152691"/>
            <a:ext cx="11788628" cy="11681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a:lstStyle>
          <a:p>
            <a:r>
              <a:rPr lang="en-US" dirty="0">
                <a:solidFill>
                  <a:schemeClr val="tx1"/>
                </a:solidFill>
                <a:latin typeface="+mj-lt"/>
              </a:rPr>
              <a:t>White Matter Visualization in a Neurosurgical Workflow</a:t>
            </a:r>
          </a:p>
        </p:txBody>
      </p:sp>
      <p:pic>
        <p:nvPicPr>
          <p:cNvPr id="44" name="Picture 43">
            <a:extLst>
              <a:ext uri="{FF2B5EF4-FFF2-40B4-BE49-F238E27FC236}">
                <a16:creationId xmlns:a16="http://schemas.microsoft.com/office/drawing/2014/main" id="{E7798E43-3E09-0D5E-0AFD-0839DD542698}"/>
              </a:ext>
            </a:extLst>
          </p:cNvPr>
          <p:cNvPicPr>
            <a:picLocks noChangeAspect="1"/>
          </p:cNvPicPr>
          <p:nvPr/>
        </p:nvPicPr>
        <p:blipFill rotWithShape="1">
          <a:blip r:embed="rId3"/>
          <a:srcRect l="9239" r="16094"/>
          <a:stretch/>
        </p:blipFill>
        <p:spPr>
          <a:xfrm>
            <a:off x="5286782" y="1717907"/>
            <a:ext cx="2489200" cy="3667125"/>
          </a:xfrm>
          <a:prstGeom prst="rect">
            <a:avLst/>
          </a:prstGeom>
        </p:spPr>
      </p:pic>
      <p:sp>
        <p:nvSpPr>
          <p:cNvPr id="45" name="Freeform: Shape 44">
            <a:extLst>
              <a:ext uri="{FF2B5EF4-FFF2-40B4-BE49-F238E27FC236}">
                <a16:creationId xmlns:a16="http://schemas.microsoft.com/office/drawing/2014/main" id="{73613A4A-00F5-87D5-70EA-F4F545292C99}"/>
              </a:ext>
            </a:extLst>
          </p:cNvPr>
          <p:cNvSpPr/>
          <p:nvPr/>
        </p:nvSpPr>
        <p:spPr>
          <a:xfrm>
            <a:off x="5717601" y="2122722"/>
            <a:ext cx="1182081" cy="3200400"/>
          </a:xfrm>
          <a:custGeom>
            <a:avLst/>
            <a:gdLst>
              <a:gd name="connsiteX0" fmla="*/ 223231 w 1182081"/>
              <a:gd name="connsiteY0" fmla="*/ 946150 h 3200400"/>
              <a:gd name="connsiteX1" fmla="*/ 210531 w 1182081"/>
              <a:gd name="connsiteY1" fmla="*/ 857250 h 3200400"/>
              <a:gd name="connsiteX2" fmla="*/ 197831 w 1182081"/>
              <a:gd name="connsiteY2" fmla="*/ 793750 h 3200400"/>
              <a:gd name="connsiteX3" fmla="*/ 191481 w 1182081"/>
              <a:gd name="connsiteY3" fmla="*/ 774700 h 3200400"/>
              <a:gd name="connsiteX4" fmla="*/ 166081 w 1182081"/>
              <a:gd name="connsiteY4" fmla="*/ 736600 h 3200400"/>
              <a:gd name="connsiteX5" fmla="*/ 159731 w 1182081"/>
              <a:gd name="connsiteY5" fmla="*/ 717550 h 3200400"/>
              <a:gd name="connsiteX6" fmla="*/ 147031 w 1182081"/>
              <a:gd name="connsiteY6" fmla="*/ 698500 h 3200400"/>
              <a:gd name="connsiteX7" fmla="*/ 134331 w 1182081"/>
              <a:gd name="connsiteY7" fmla="*/ 660400 h 3200400"/>
              <a:gd name="connsiteX8" fmla="*/ 108931 w 1182081"/>
              <a:gd name="connsiteY8" fmla="*/ 622300 h 3200400"/>
              <a:gd name="connsiteX9" fmla="*/ 96231 w 1182081"/>
              <a:gd name="connsiteY9" fmla="*/ 603250 h 3200400"/>
              <a:gd name="connsiteX10" fmla="*/ 83531 w 1182081"/>
              <a:gd name="connsiteY10" fmla="*/ 565150 h 3200400"/>
              <a:gd name="connsiteX11" fmla="*/ 64481 w 1182081"/>
              <a:gd name="connsiteY11" fmla="*/ 527050 h 3200400"/>
              <a:gd name="connsiteX12" fmla="*/ 51781 w 1182081"/>
              <a:gd name="connsiteY12" fmla="*/ 508000 h 3200400"/>
              <a:gd name="connsiteX13" fmla="*/ 32731 w 1182081"/>
              <a:gd name="connsiteY13" fmla="*/ 450850 h 3200400"/>
              <a:gd name="connsiteX14" fmla="*/ 20031 w 1182081"/>
              <a:gd name="connsiteY14" fmla="*/ 412750 h 3200400"/>
              <a:gd name="connsiteX15" fmla="*/ 13681 w 1182081"/>
              <a:gd name="connsiteY15" fmla="*/ 393700 h 3200400"/>
              <a:gd name="connsiteX16" fmla="*/ 7331 w 1182081"/>
              <a:gd name="connsiteY16" fmla="*/ 361950 h 3200400"/>
              <a:gd name="connsiteX17" fmla="*/ 7331 w 1182081"/>
              <a:gd name="connsiteY17" fmla="*/ 171450 h 3200400"/>
              <a:gd name="connsiteX18" fmla="*/ 32731 w 1182081"/>
              <a:gd name="connsiteY18" fmla="*/ 114300 h 3200400"/>
              <a:gd name="connsiteX19" fmla="*/ 58131 w 1182081"/>
              <a:gd name="connsiteY19" fmla="*/ 82550 h 3200400"/>
              <a:gd name="connsiteX20" fmla="*/ 83531 w 1182081"/>
              <a:gd name="connsiteY20" fmla="*/ 57150 h 3200400"/>
              <a:gd name="connsiteX21" fmla="*/ 127981 w 1182081"/>
              <a:gd name="connsiteY21" fmla="*/ 31750 h 3200400"/>
              <a:gd name="connsiteX22" fmla="*/ 185131 w 1182081"/>
              <a:gd name="connsiteY22" fmla="*/ 19050 h 3200400"/>
              <a:gd name="connsiteX23" fmla="*/ 242281 w 1182081"/>
              <a:gd name="connsiteY23" fmla="*/ 0 h 3200400"/>
              <a:gd name="connsiteX24" fmla="*/ 515331 w 1182081"/>
              <a:gd name="connsiteY24" fmla="*/ 6350 h 3200400"/>
              <a:gd name="connsiteX25" fmla="*/ 553431 w 1182081"/>
              <a:gd name="connsiteY25" fmla="*/ 19050 h 3200400"/>
              <a:gd name="connsiteX26" fmla="*/ 572481 w 1182081"/>
              <a:gd name="connsiteY26" fmla="*/ 25400 h 3200400"/>
              <a:gd name="connsiteX27" fmla="*/ 610581 w 1182081"/>
              <a:gd name="connsiteY27" fmla="*/ 50800 h 3200400"/>
              <a:gd name="connsiteX28" fmla="*/ 629631 w 1182081"/>
              <a:gd name="connsiteY28" fmla="*/ 88900 h 3200400"/>
              <a:gd name="connsiteX29" fmla="*/ 635981 w 1182081"/>
              <a:gd name="connsiteY29" fmla="*/ 107950 h 3200400"/>
              <a:gd name="connsiteX30" fmla="*/ 648681 w 1182081"/>
              <a:gd name="connsiteY30" fmla="*/ 127000 h 3200400"/>
              <a:gd name="connsiteX31" fmla="*/ 667731 w 1182081"/>
              <a:gd name="connsiteY31" fmla="*/ 190500 h 3200400"/>
              <a:gd name="connsiteX32" fmla="*/ 680431 w 1182081"/>
              <a:gd name="connsiteY32" fmla="*/ 228600 h 3200400"/>
              <a:gd name="connsiteX33" fmla="*/ 699481 w 1182081"/>
              <a:gd name="connsiteY33" fmla="*/ 292100 h 3200400"/>
              <a:gd name="connsiteX34" fmla="*/ 712181 w 1182081"/>
              <a:gd name="connsiteY34" fmla="*/ 311150 h 3200400"/>
              <a:gd name="connsiteX35" fmla="*/ 731231 w 1182081"/>
              <a:gd name="connsiteY35" fmla="*/ 374650 h 3200400"/>
              <a:gd name="connsiteX36" fmla="*/ 737581 w 1182081"/>
              <a:gd name="connsiteY36" fmla="*/ 393700 h 3200400"/>
              <a:gd name="connsiteX37" fmla="*/ 756631 w 1182081"/>
              <a:gd name="connsiteY37" fmla="*/ 438150 h 3200400"/>
              <a:gd name="connsiteX38" fmla="*/ 762981 w 1182081"/>
              <a:gd name="connsiteY38" fmla="*/ 463550 h 3200400"/>
              <a:gd name="connsiteX39" fmla="*/ 775681 w 1182081"/>
              <a:gd name="connsiteY39" fmla="*/ 501650 h 3200400"/>
              <a:gd name="connsiteX40" fmla="*/ 782031 w 1182081"/>
              <a:gd name="connsiteY40" fmla="*/ 527050 h 3200400"/>
              <a:gd name="connsiteX41" fmla="*/ 788381 w 1182081"/>
              <a:gd name="connsiteY41" fmla="*/ 546100 h 3200400"/>
              <a:gd name="connsiteX42" fmla="*/ 801081 w 1182081"/>
              <a:gd name="connsiteY42" fmla="*/ 603250 h 3200400"/>
              <a:gd name="connsiteX43" fmla="*/ 813781 w 1182081"/>
              <a:gd name="connsiteY43" fmla="*/ 641350 h 3200400"/>
              <a:gd name="connsiteX44" fmla="*/ 826481 w 1182081"/>
              <a:gd name="connsiteY44" fmla="*/ 679450 h 3200400"/>
              <a:gd name="connsiteX45" fmla="*/ 832831 w 1182081"/>
              <a:gd name="connsiteY45" fmla="*/ 698500 h 3200400"/>
              <a:gd name="connsiteX46" fmla="*/ 858231 w 1182081"/>
              <a:gd name="connsiteY46" fmla="*/ 762000 h 3200400"/>
              <a:gd name="connsiteX47" fmla="*/ 864581 w 1182081"/>
              <a:gd name="connsiteY47" fmla="*/ 781050 h 3200400"/>
              <a:gd name="connsiteX48" fmla="*/ 870931 w 1182081"/>
              <a:gd name="connsiteY48" fmla="*/ 800100 h 3200400"/>
              <a:gd name="connsiteX49" fmla="*/ 877281 w 1182081"/>
              <a:gd name="connsiteY49" fmla="*/ 844550 h 3200400"/>
              <a:gd name="connsiteX50" fmla="*/ 883631 w 1182081"/>
              <a:gd name="connsiteY50" fmla="*/ 895350 h 3200400"/>
              <a:gd name="connsiteX51" fmla="*/ 896331 w 1182081"/>
              <a:gd name="connsiteY51" fmla="*/ 933450 h 3200400"/>
              <a:gd name="connsiteX52" fmla="*/ 921731 w 1182081"/>
              <a:gd name="connsiteY52" fmla="*/ 958850 h 3200400"/>
              <a:gd name="connsiteX53" fmla="*/ 1036031 w 1182081"/>
              <a:gd name="connsiteY53" fmla="*/ 965200 h 3200400"/>
              <a:gd name="connsiteX54" fmla="*/ 1055081 w 1182081"/>
              <a:gd name="connsiteY54" fmla="*/ 971550 h 3200400"/>
              <a:gd name="connsiteX55" fmla="*/ 1086831 w 1182081"/>
              <a:gd name="connsiteY55" fmla="*/ 1009650 h 3200400"/>
              <a:gd name="connsiteX56" fmla="*/ 1105881 w 1182081"/>
              <a:gd name="connsiteY56" fmla="*/ 1028700 h 3200400"/>
              <a:gd name="connsiteX57" fmla="*/ 1124931 w 1182081"/>
              <a:gd name="connsiteY57" fmla="*/ 1066800 h 3200400"/>
              <a:gd name="connsiteX58" fmla="*/ 1137631 w 1182081"/>
              <a:gd name="connsiteY58" fmla="*/ 1085850 h 3200400"/>
              <a:gd name="connsiteX59" fmla="*/ 1143981 w 1182081"/>
              <a:gd name="connsiteY59" fmla="*/ 1104900 h 3200400"/>
              <a:gd name="connsiteX60" fmla="*/ 1156681 w 1182081"/>
              <a:gd name="connsiteY60" fmla="*/ 1149350 h 3200400"/>
              <a:gd name="connsiteX61" fmla="*/ 1169381 w 1182081"/>
              <a:gd name="connsiteY61" fmla="*/ 1168400 h 3200400"/>
              <a:gd name="connsiteX62" fmla="*/ 1175731 w 1182081"/>
              <a:gd name="connsiteY62" fmla="*/ 1200150 h 3200400"/>
              <a:gd name="connsiteX63" fmla="*/ 1182081 w 1182081"/>
              <a:gd name="connsiteY63" fmla="*/ 1219200 h 3200400"/>
              <a:gd name="connsiteX64" fmla="*/ 1175731 w 1182081"/>
              <a:gd name="connsiteY64" fmla="*/ 1365250 h 3200400"/>
              <a:gd name="connsiteX65" fmla="*/ 1169381 w 1182081"/>
              <a:gd name="connsiteY65" fmla="*/ 1390650 h 3200400"/>
              <a:gd name="connsiteX66" fmla="*/ 1150331 w 1182081"/>
              <a:gd name="connsiteY66" fmla="*/ 1454150 h 3200400"/>
              <a:gd name="connsiteX67" fmla="*/ 1131281 w 1182081"/>
              <a:gd name="connsiteY67" fmla="*/ 1524000 h 3200400"/>
              <a:gd name="connsiteX68" fmla="*/ 1124931 w 1182081"/>
              <a:gd name="connsiteY68" fmla="*/ 1543050 h 3200400"/>
              <a:gd name="connsiteX69" fmla="*/ 1112231 w 1182081"/>
              <a:gd name="connsiteY69" fmla="*/ 1562100 h 3200400"/>
              <a:gd name="connsiteX70" fmla="*/ 1086831 w 1182081"/>
              <a:gd name="connsiteY70" fmla="*/ 1600200 h 3200400"/>
              <a:gd name="connsiteX71" fmla="*/ 1074131 w 1182081"/>
              <a:gd name="connsiteY71" fmla="*/ 1638300 h 3200400"/>
              <a:gd name="connsiteX72" fmla="*/ 1067781 w 1182081"/>
              <a:gd name="connsiteY72" fmla="*/ 1657350 h 3200400"/>
              <a:gd name="connsiteX73" fmla="*/ 1055081 w 1182081"/>
              <a:gd name="connsiteY73" fmla="*/ 1676400 h 3200400"/>
              <a:gd name="connsiteX74" fmla="*/ 1042381 w 1182081"/>
              <a:gd name="connsiteY74" fmla="*/ 1714500 h 3200400"/>
              <a:gd name="connsiteX75" fmla="*/ 1023331 w 1182081"/>
              <a:gd name="connsiteY75" fmla="*/ 1752600 h 3200400"/>
              <a:gd name="connsiteX76" fmla="*/ 1010631 w 1182081"/>
              <a:gd name="connsiteY76" fmla="*/ 1771650 h 3200400"/>
              <a:gd name="connsiteX77" fmla="*/ 997931 w 1182081"/>
              <a:gd name="connsiteY77" fmla="*/ 1809750 h 3200400"/>
              <a:gd name="connsiteX78" fmla="*/ 991581 w 1182081"/>
              <a:gd name="connsiteY78" fmla="*/ 1828800 h 3200400"/>
              <a:gd name="connsiteX79" fmla="*/ 997931 w 1182081"/>
              <a:gd name="connsiteY79" fmla="*/ 1924050 h 3200400"/>
              <a:gd name="connsiteX80" fmla="*/ 1029681 w 1182081"/>
              <a:gd name="connsiteY80" fmla="*/ 1949450 h 3200400"/>
              <a:gd name="connsiteX81" fmla="*/ 1048731 w 1182081"/>
              <a:gd name="connsiteY81" fmla="*/ 1962150 h 3200400"/>
              <a:gd name="connsiteX82" fmla="*/ 1080481 w 1182081"/>
              <a:gd name="connsiteY82" fmla="*/ 2000250 h 3200400"/>
              <a:gd name="connsiteX83" fmla="*/ 1099531 w 1182081"/>
              <a:gd name="connsiteY83" fmla="*/ 2038350 h 3200400"/>
              <a:gd name="connsiteX84" fmla="*/ 1086831 w 1182081"/>
              <a:gd name="connsiteY84" fmla="*/ 2260600 h 3200400"/>
              <a:gd name="connsiteX85" fmla="*/ 1080481 w 1182081"/>
              <a:gd name="connsiteY85" fmla="*/ 2279650 h 3200400"/>
              <a:gd name="connsiteX86" fmla="*/ 1067781 w 1182081"/>
              <a:gd name="connsiteY86" fmla="*/ 2298700 h 3200400"/>
              <a:gd name="connsiteX87" fmla="*/ 1061431 w 1182081"/>
              <a:gd name="connsiteY87" fmla="*/ 2317750 h 3200400"/>
              <a:gd name="connsiteX88" fmla="*/ 1048731 w 1182081"/>
              <a:gd name="connsiteY88" fmla="*/ 2336800 h 3200400"/>
              <a:gd name="connsiteX89" fmla="*/ 1042381 w 1182081"/>
              <a:gd name="connsiteY89" fmla="*/ 2355850 h 3200400"/>
              <a:gd name="connsiteX90" fmla="*/ 1023331 w 1182081"/>
              <a:gd name="connsiteY90" fmla="*/ 2374900 h 3200400"/>
              <a:gd name="connsiteX91" fmla="*/ 1010631 w 1182081"/>
              <a:gd name="connsiteY91" fmla="*/ 2413000 h 3200400"/>
              <a:gd name="connsiteX92" fmla="*/ 985231 w 1182081"/>
              <a:gd name="connsiteY92" fmla="*/ 2451100 h 3200400"/>
              <a:gd name="connsiteX93" fmla="*/ 972531 w 1182081"/>
              <a:gd name="connsiteY93" fmla="*/ 2470150 h 3200400"/>
              <a:gd name="connsiteX94" fmla="*/ 953481 w 1182081"/>
              <a:gd name="connsiteY94" fmla="*/ 2514600 h 3200400"/>
              <a:gd name="connsiteX95" fmla="*/ 940781 w 1182081"/>
              <a:gd name="connsiteY95" fmla="*/ 2533650 h 3200400"/>
              <a:gd name="connsiteX96" fmla="*/ 928081 w 1182081"/>
              <a:gd name="connsiteY96" fmla="*/ 2571750 h 3200400"/>
              <a:gd name="connsiteX97" fmla="*/ 921731 w 1182081"/>
              <a:gd name="connsiteY97" fmla="*/ 2590800 h 3200400"/>
              <a:gd name="connsiteX98" fmla="*/ 909031 w 1182081"/>
              <a:gd name="connsiteY98" fmla="*/ 2609850 h 3200400"/>
              <a:gd name="connsiteX99" fmla="*/ 896331 w 1182081"/>
              <a:gd name="connsiteY99" fmla="*/ 2654300 h 3200400"/>
              <a:gd name="connsiteX100" fmla="*/ 883631 w 1182081"/>
              <a:gd name="connsiteY100" fmla="*/ 2679700 h 3200400"/>
              <a:gd name="connsiteX101" fmla="*/ 870931 w 1182081"/>
              <a:gd name="connsiteY101" fmla="*/ 2698750 h 3200400"/>
              <a:gd name="connsiteX102" fmla="*/ 858231 w 1182081"/>
              <a:gd name="connsiteY102" fmla="*/ 2736850 h 3200400"/>
              <a:gd name="connsiteX103" fmla="*/ 851881 w 1182081"/>
              <a:gd name="connsiteY103" fmla="*/ 2755900 h 3200400"/>
              <a:gd name="connsiteX104" fmla="*/ 826481 w 1182081"/>
              <a:gd name="connsiteY104" fmla="*/ 2813050 h 3200400"/>
              <a:gd name="connsiteX105" fmla="*/ 820131 w 1182081"/>
              <a:gd name="connsiteY105" fmla="*/ 2832100 h 3200400"/>
              <a:gd name="connsiteX106" fmla="*/ 820131 w 1182081"/>
              <a:gd name="connsiteY106" fmla="*/ 2952750 h 3200400"/>
              <a:gd name="connsiteX107" fmla="*/ 813781 w 1182081"/>
              <a:gd name="connsiteY107" fmla="*/ 3117850 h 3200400"/>
              <a:gd name="connsiteX108" fmla="*/ 775681 w 1182081"/>
              <a:gd name="connsiteY108" fmla="*/ 3143250 h 3200400"/>
              <a:gd name="connsiteX109" fmla="*/ 756631 w 1182081"/>
              <a:gd name="connsiteY109" fmla="*/ 3155950 h 3200400"/>
              <a:gd name="connsiteX110" fmla="*/ 737581 w 1182081"/>
              <a:gd name="connsiteY110" fmla="*/ 3162300 h 3200400"/>
              <a:gd name="connsiteX111" fmla="*/ 699481 w 1182081"/>
              <a:gd name="connsiteY111" fmla="*/ 3187700 h 3200400"/>
              <a:gd name="connsiteX112" fmla="*/ 655031 w 1182081"/>
              <a:gd name="connsiteY112" fmla="*/ 3200400 h 3200400"/>
              <a:gd name="connsiteX113" fmla="*/ 585181 w 1182081"/>
              <a:gd name="connsiteY113" fmla="*/ 3187700 h 3200400"/>
              <a:gd name="connsiteX114" fmla="*/ 566131 w 1182081"/>
              <a:gd name="connsiteY114" fmla="*/ 3175000 h 3200400"/>
              <a:gd name="connsiteX115" fmla="*/ 534381 w 1182081"/>
              <a:gd name="connsiteY115" fmla="*/ 3117850 h 3200400"/>
              <a:gd name="connsiteX116" fmla="*/ 540731 w 1182081"/>
              <a:gd name="connsiteY116" fmla="*/ 2959100 h 3200400"/>
              <a:gd name="connsiteX117" fmla="*/ 547081 w 1182081"/>
              <a:gd name="connsiteY117" fmla="*/ 2870200 h 3200400"/>
              <a:gd name="connsiteX118" fmla="*/ 540731 w 1182081"/>
              <a:gd name="connsiteY118" fmla="*/ 2609850 h 3200400"/>
              <a:gd name="connsiteX119" fmla="*/ 528031 w 1182081"/>
              <a:gd name="connsiteY119" fmla="*/ 2571750 h 3200400"/>
              <a:gd name="connsiteX120" fmla="*/ 508981 w 1182081"/>
              <a:gd name="connsiteY120" fmla="*/ 2514600 h 3200400"/>
              <a:gd name="connsiteX121" fmla="*/ 489931 w 1182081"/>
              <a:gd name="connsiteY121" fmla="*/ 2476500 h 3200400"/>
              <a:gd name="connsiteX122" fmla="*/ 451831 w 1182081"/>
              <a:gd name="connsiteY122" fmla="*/ 2463800 h 3200400"/>
              <a:gd name="connsiteX123" fmla="*/ 432781 w 1182081"/>
              <a:gd name="connsiteY123" fmla="*/ 2457450 h 3200400"/>
              <a:gd name="connsiteX124" fmla="*/ 413731 w 1182081"/>
              <a:gd name="connsiteY124" fmla="*/ 2451100 h 3200400"/>
              <a:gd name="connsiteX125" fmla="*/ 369281 w 1182081"/>
              <a:gd name="connsiteY125" fmla="*/ 2432050 h 3200400"/>
              <a:gd name="connsiteX126" fmla="*/ 312131 w 1182081"/>
              <a:gd name="connsiteY126" fmla="*/ 2381250 h 3200400"/>
              <a:gd name="connsiteX127" fmla="*/ 286731 w 1182081"/>
              <a:gd name="connsiteY127" fmla="*/ 2343150 h 3200400"/>
              <a:gd name="connsiteX128" fmla="*/ 274031 w 1182081"/>
              <a:gd name="connsiteY128" fmla="*/ 2305050 h 3200400"/>
              <a:gd name="connsiteX129" fmla="*/ 299431 w 1182081"/>
              <a:gd name="connsiteY129" fmla="*/ 2209800 h 3200400"/>
              <a:gd name="connsiteX130" fmla="*/ 318481 w 1182081"/>
              <a:gd name="connsiteY130" fmla="*/ 2203450 h 3200400"/>
              <a:gd name="connsiteX131" fmla="*/ 331181 w 1182081"/>
              <a:gd name="connsiteY131" fmla="*/ 2184400 h 3200400"/>
              <a:gd name="connsiteX132" fmla="*/ 350231 w 1182081"/>
              <a:gd name="connsiteY132" fmla="*/ 2178050 h 3200400"/>
              <a:gd name="connsiteX133" fmla="*/ 369281 w 1182081"/>
              <a:gd name="connsiteY133" fmla="*/ 2165350 h 3200400"/>
              <a:gd name="connsiteX134" fmla="*/ 407381 w 1182081"/>
              <a:gd name="connsiteY134" fmla="*/ 2146300 h 3200400"/>
              <a:gd name="connsiteX135" fmla="*/ 439131 w 1182081"/>
              <a:gd name="connsiteY135" fmla="*/ 2120900 h 3200400"/>
              <a:gd name="connsiteX136" fmla="*/ 451831 w 1182081"/>
              <a:gd name="connsiteY136" fmla="*/ 2101850 h 3200400"/>
              <a:gd name="connsiteX137" fmla="*/ 489931 w 1182081"/>
              <a:gd name="connsiteY137" fmla="*/ 2076450 h 3200400"/>
              <a:gd name="connsiteX138" fmla="*/ 508981 w 1182081"/>
              <a:gd name="connsiteY138" fmla="*/ 2063750 h 3200400"/>
              <a:gd name="connsiteX139" fmla="*/ 521681 w 1182081"/>
              <a:gd name="connsiteY139" fmla="*/ 2044700 h 3200400"/>
              <a:gd name="connsiteX140" fmla="*/ 528031 w 1182081"/>
              <a:gd name="connsiteY140" fmla="*/ 2025650 h 3200400"/>
              <a:gd name="connsiteX141" fmla="*/ 553431 w 1182081"/>
              <a:gd name="connsiteY141" fmla="*/ 1987550 h 3200400"/>
              <a:gd name="connsiteX142" fmla="*/ 559781 w 1182081"/>
              <a:gd name="connsiteY142" fmla="*/ 1968500 h 3200400"/>
              <a:gd name="connsiteX143" fmla="*/ 572481 w 1182081"/>
              <a:gd name="connsiteY143" fmla="*/ 1949450 h 3200400"/>
              <a:gd name="connsiteX144" fmla="*/ 585181 w 1182081"/>
              <a:gd name="connsiteY144" fmla="*/ 1911350 h 3200400"/>
              <a:gd name="connsiteX145" fmla="*/ 591531 w 1182081"/>
              <a:gd name="connsiteY145" fmla="*/ 1892300 h 3200400"/>
              <a:gd name="connsiteX146" fmla="*/ 597881 w 1182081"/>
              <a:gd name="connsiteY146" fmla="*/ 1873250 h 3200400"/>
              <a:gd name="connsiteX147" fmla="*/ 610581 w 1182081"/>
              <a:gd name="connsiteY147" fmla="*/ 1809750 h 3200400"/>
              <a:gd name="connsiteX148" fmla="*/ 604231 w 1182081"/>
              <a:gd name="connsiteY148" fmla="*/ 1612900 h 3200400"/>
              <a:gd name="connsiteX149" fmla="*/ 597881 w 1182081"/>
              <a:gd name="connsiteY149" fmla="*/ 1593850 h 3200400"/>
              <a:gd name="connsiteX150" fmla="*/ 572481 w 1182081"/>
              <a:gd name="connsiteY150" fmla="*/ 1555750 h 3200400"/>
              <a:gd name="connsiteX151" fmla="*/ 540731 w 1182081"/>
              <a:gd name="connsiteY151" fmla="*/ 1511300 h 3200400"/>
              <a:gd name="connsiteX152" fmla="*/ 521681 w 1182081"/>
              <a:gd name="connsiteY152" fmla="*/ 1466850 h 3200400"/>
              <a:gd name="connsiteX153" fmla="*/ 502631 w 1182081"/>
              <a:gd name="connsiteY153" fmla="*/ 1409700 h 3200400"/>
              <a:gd name="connsiteX154" fmla="*/ 496281 w 1182081"/>
              <a:gd name="connsiteY154" fmla="*/ 1390650 h 3200400"/>
              <a:gd name="connsiteX155" fmla="*/ 483581 w 1182081"/>
              <a:gd name="connsiteY155" fmla="*/ 1365250 h 3200400"/>
              <a:gd name="connsiteX156" fmla="*/ 470881 w 1182081"/>
              <a:gd name="connsiteY156" fmla="*/ 1327150 h 3200400"/>
              <a:gd name="connsiteX157" fmla="*/ 451831 w 1182081"/>
              <a:gd name="connsiteY157" fmla="*/ 1289050 h 3200400"/>
              <a:gd name="connsiteX158" fmla="*/ 439131 w 1182081"/>
              <a:gd name="connsiteY158" fmla="*/ 1270000 h 3200400"/>
              <a:gd name="connsiteX159" fmla="*/ 432781 w 1182081"/>
              <a:gd name="connsiteY159" fmla="*/ 1250950 h 3200400"/>
              <a:gd name="connsiteX160" fmla="*/ 407381 w 1182081"/>
              <a:gd name="connsiteY160" fmla="*/ 1212850 h 3200400"/>
              <a:gd name="connsiteX161" fmla="*/ 401031 w 1182081"/>
              <a:gd name="connsiteY161" fmla="*/ 1193800 h 3200400"/>
              <a:gd name="connsiteX162" fmla="*/ 375631 w 1182081"/>
              <a:gd name="connsiteY162" fmla="*/ 1155700 h 3200400"/>
              <a:gd name="connsiteX163" fmla="*/ 369281 w 1182081"/>
              <a:gd name="connsiteY163" fmla="*/ 1136650 h 3200400"/>
              <a:gd name="connsiteX164" fmla="*/ 343881 w 1182081"/>
              <a:gd name="connsiteY164" fmla="*/ 1098550 h 3200400"/>
              <a:gd name="connsiteX165" fmla="*/ 331181 w 1182081"/>
              <a:gd name="connsiteY165" fmla="*/ 1079500 h 3200400"/>
              <a:gd name="connsiteX166" fmla="*/ 324831 w 1182081"/>
              <a:gd name="connsiteY166" fmla="*/ 1060450 h 3200400"/>
              <a:gd name="connsiteX167" fmla="*/ 299431 w 1182081"/>
              <a:gd name="connsiteY167" fmla="*/ 1022350 h 3200400"/>
              <a:gd name="connsiteX168" fmla="*/ 261331 w 1182081"/>
              <a:gd name="connsiteY168" fmla="*/ 996950 h 3200400"/>
              <a:gd name="connsiteX169" fmla="*/ 223231 w 1182081"/>
              <a:gd name="connsiteY169" fmla="*/ 94615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182081" h="3200400">
                <a:moveTo>
                  <a:pt x="223231" y="946150"/>
                </a:moveTo>
                <a:cubicBezTo>
                  <a:pt x="214764" y="922867"/>
                  <a:pt x="224342" y="926306"/>
                  <a:pt x="210531" y="857250"/>
                </a:cubicBezTo>
                <a:cubicBezTo>
                  <a:pt x="202215" y="815669"/>
                  <a:pt x="207664" y="828165"/>
                  <a:pt x="197831" y="793750"/>
                </a:cubicBezTo>
                <a:cubicBezTo>
                  <a:pt x="195992" y="787314"/>
                  <a:pt x="194732" y="780551"/>
                  <a:pt x="191481" y="774700"/>
                </a:cubicBezTo>
                <a:cubicBezTo>
                  <a:pt x="184068" y="761357"/>
                  <a:pt x="170908" y="751080"/>
                  <a:pt x="166081" y="736600"/>
                </a:cubicBezTo>
                <a:cubicBezTo>
                  <a:pt x="163964" y="730250"/>
                  <a:pt x="162724" y="723537"/>
                  <a:pt x="159731" y="717550"/>
                </a:cubicBezTo>
                <a:cubicBezTo>
                  <a:pt x="156318" y="710724"/>
                  <a:pt x="150131" y="705474"/>
                  <a:pt x="147031" y="698500"/>
                </a:cubicBezTo>
                <a:cubicBezTo>
                  <a:pt x="141594" y="686267"/>
                  <a:pt x="141757" y="671539"/>
                  <a:pt x="134331" y="660400"/>
                </a:cubicBezTo>
                <a:lnTo>
                  <a:pt x="108931" y="622300"/>
                </a:lnTo>
                <a:cubicBezTo>
                  <a:pt x="104698" y="615950"/>
                  <a:pt x="98644" y="610490"/>
                  <a:pt x="96231" y="603250"/>
                </a:cubicBezTo>
                <a:cubicBezTo>
                  <a:pt x="91998" y="590550"/>
                  <a:pt x="90957" y="576289"/>
                  <a:pt x="83531" y="565150"/>
                </a:cubicBezTo>
                <a:cubicBezTo>
                  <a:pt x="47135" y="510555"/>
                  <a:pt x="90771" y="579630"/>
                  <a:pt x="64481" y="527050"/>
                </a:cubicBezTo>
                <a:cubicBezTo>
                  <a:pt x="61068" y="520224"/>
                  <a:pt x="54881" y="514974"/>
                  <a:pt x="51781" y="508000"/>
                </a:cubicBezTo>
                <a:lnTo>
                  <a:pt x="32731" y="450850"/>
                </a:lnTo>
                <a:lnTo>
                  <a:pt x="20031" y="412750"/>
                </a:lnTo>
                <a:cubicBezTo>
                  <a:pt x="17914" y="406400"/>
                  <a:pt x="14994" y="400264"/>
                  <a:pt x="13681" y="393700"/>
                </a:cubicBezTo>
                <a:lnTo>
                  <a:pt x="7331" y="361950"/>
                </a:lnTo>
                <a:cubicBezTo>
                  <a:pt x="-238" y="278695"/>
                  <a:pt x="-4429" y="269452"/>
                  <a:pt x="7331" y="171450"/>
                </a:cubicBezTo>
                <a:cubicBezTo>
                  <a:pt x="12504" y="128338"/>
                  <a:pt x="18272" y="143218"/>
                  <a:pt x="32731" y="114300"/>
                </a:cubicBezTo>
                <a:cubicBezTo>
                  <a:pt x="48067" y="83628"/>
                  <a:pt x="26018" y="103959"/>
                  <a:pt x="58131" y="82550"/>
                </a:cubicBezTo>
                <a:cubicBezTo>
                  <a:pt x="68291" y="52070"/>
                  <a:pt x="56438" y="70697"/>
                  <a:pt x="83531" y="57150"/>
                </a:cubicBezTo>
                <a:cubicBezTo>
                  <a:pt x="111402" y="43215"/>
                  <a:pt x="94583" y="42883"/>
                  <a:pt x="127981" y="31750"/>
                </a:cubicBezTo>
                <a:cubicBezTo>
                  <a:pt x="164190" y="19680"/>
                  <a:pt x="152574" y="31259"/>
                  <a:pt x="185131" y="19050"/>
                </a:cubicBezTo>
                <a:cubicBezTo>
                  <a:pt x="245223" y="-3484"/>
                  <a:pt x="172701" y="13916"/>
                  <a:pt x="242281" y="0"/>
                </a:cubicBezTo>
                <a:cubicBezTo>
                  <a:pt x="333298" y="2117"/>
                  <a:pt x="424460" y="786"/>
                  <a:pt x="515331" y="6350"/>
                </a:cubicBezTo>
                <a:cubicBezTo>
                  <a:pt x="528693" y="7168"/>
                  <a:pt x="540731" y="14817"/>
                  <a:pt x="553431" y="19050"/>
                </a:cubicBezTo>
                <a:cubicBezTo>
                  <a:pt x="559781" y="21167"/>
                  <a:pt x="566912" y="21687"/>
                  <a:pt x="572481" y="25400"/>
                </a:cubicBezTo>
                <a:lnTo>
                  <a:pt x="610581" y="50800"/>
                </a:lnTo>
                <a:cubicBezTo>
                  <a:pt x="626542" y="98683"/>
                  <a:pt x="605012" y="39661"/>
                  <a:pt x="629631" y="88900"/>
                </a:cubicBezTo>
                <a:cubicBezTo>
                  <a:pt x="632624" y="94887"/>
                  <a:pt x="632988" y="101963"/>
                  <a:pt x="635981" y="107950"/>
                </a:cubicBezTo>
                <a:cubicBezTo>
                  <a:pt x="639394" y="114776"/>
                  <a:pt x="645581" y="120026"/>
                  <a:pt x="648681" y="127000"/>
                </a:cubicBezTo>
                <a:cubicBezTo>
                  <a:pt x="662497" y="158086"/>
                  <a:pt x="659206" y="162083"/>
                  <a:pt x="667731" y="190500"/>
                </a:cubicBezTo>
                <a:cubicBezTo>
                  <a:pt x="671578" y="203322"/>
                  <a:pt x="677184" y="215613"/>
                  <a:pt x="680431" y="228600"/>
                </a:cubicBezTo>
                <a:cubicBezTo>
                  <a:pt x="683981" y="242799"/>
                  <a:pt x="693297" y="282824"/>
                  <a:pt x="699481" y="292100"/>
                </a:cubicBezTo>
                <a:lnTo>
                  <a:pt x="712181" y="311150"/>
                </a:lnTo>
                <a:cubicBezTo>
                  <a:pt x="721778" y="349537"/>
                  <a:pt x="715771" y="328271"/>
                  <a:pt x="731231" y="374650"/>
                </a:cubicBezTo>
                <a:cubicBezTo>
                  <a:pt x="733348" y="381000"/>
                  <a:pt x="734588" y="387713"/>
                  <a:pt x="737581" y="393700"/>
                </a:cubicBezTo>
                <a:cubicBezTo>
                  <a:pt x="748870" y="416278"/>
                  <a:pt x="750402" y="416349"/>
                  <a:pt x="756631" y="438150"/>
                </a:cubicBezTo>
                <a:cubicBezTo>
                  <a:pt x="759029" y="446541"/>
                  <a:pt x="760473" y="455191"/>
                  <a:pt x="762981" y="463550"/>
                </a:cubicBezTo>
                <a:cubicBezTo>
                  <a:pt x="766828" y="476372"/>
                  <a:pt x="772434" y="488663"/>
                  <a:pt x="775681" y="501650"/>
                </a:cubicBezTo>
                <a:cubicBezTo>
                  <a:pt x="777798" y="510117"/>
                  <a:pt x="779633" y="518659"/>
                  <a:pt x="782031" y="527050"/>
                </a:cubicBezTo>
                <a:cubicBezTo>
                  <a:pt x="783870" y="533486"/>
                  <a:pt x="786758" y="539606"/>
                  <a:pt x="788381" y="546100"/>
                </a:cubicBezTo>
                <a:cubicBezTo>
                  <a:pt x="797445" y="582354"/>
                  <a:pt x="791303" y="570657"/>
                  <a:pt x="801081" y="603250"/>
                </a:cubicBezTo>
                <a:cubicBezTo>
                  <a:pt x="804928" y="616072"/>
                  <a:pt x="809548" y="628650"/>
                  <a:pt x="813781" y="641350"/>
                </a:cubicBezTo>
                <a:lnTo>
                  <a:pt x="826481" y="679450"/>
                </a:lnTo>
                <a:cubicBezTo>
                  <a:pt x="828598" y="685800"/>
                  <a:pt x="829838" y="692513"/>
                  <a:pt x="832831" y="698500"/>
                </a:cubicBezTo>
                <a:cubicBezTo>
                  <a:pt x="851518" y="735874"/>
                  <a:pt x="842538" y="714920"/>
                  <a:pt x="858231" y="762000"/>
                </a:cubicBezTo>
                <a:lnTo>
                  <a:pt x="864581" y="781050"/>
                </a:lnTo>
                <a:lnTo>
                  <a:pt x="870931" y="800100"/>
                </a:lnTo>
                <a:cubicBezTo>
                  <a:pt x="873048" y="814917"/>
                  <a:pt x="875303" y="829714"/>
                  <a:pt x="877281" y="844550"/>
                </a:cubicBezTo>
                <a:cubicBezTo>
                  <a:pt x="879536" y="861465"/>
                  <a:pt x="880055" y="878664"/>
                  <a:pt x="883631" y="895350"/>
                </a:cubicBezTo>
                <a:cubicBezTo>
                  <a:pt x="886436" y="908440"/>
                  <a:pt x="892098" y="920750"/>
                  <a:pt x="896331" y="933450"/>
                </a:cubicBezTo>
                <a:cubicBezTo>
                  <a:pt x="902716" y="952604"/>
                  <a:pt x="898413" y="956629"/>
                  <a:pt x="921731" y="958850"/>
                </a:cubicBezTo>
                <a:cubicBezTo>
                  <a:pt x="959718" y="962468"/>
                  <a:pt x="997931" y="963083"/>
                  <a:pt x="1036031" y="965200"/>
                </a:cubicBezTo>
                <a:cubicBezTo>
                  <a:pt x="1042381" y="967317"/>
                  <a:pt x="1049512" y="967837"/>
                  <a:pt x="1055081" y="971550"/>
                </a:cubicBezTo>
                <a:cubicBezTo>
                  <a:pt x="1075952" y="985464"/>
                  <a:pt x="1072189" y="992079"/>
                  <a:pt x="1086831" y="1009650"/>
                </a:cubicBezTo>
                <a:cubicBezTo>
                  <a:pt x="1092580" y="1016549"/>
                  <a:pt x="1100132" y="1021801"/>
                  <a:pt x="1105881" y="1028700"/>
                </a:cubicBezTo>
                <a:cubicBezTo>
                  <a:pt x="1128629" y="1055997"/>
                  <a:pt x="1110612" y="1038161"/>
                  <a:pt x="1124931" y="1066800"/>
                </a:cubicBezTo>
                <a:cubicBezTo>
                  <a:pt x="1128344" y="1073626"/>
                  <a:pt x="1134218" y="1079024"/>
                  <a:pt x="1137631" y="1085850"/>
                </a:cubicBezTo>
                <a:cubicBezTo>
                  <a:pt x="1140624" y="1091837"/>
                  <a:pt x="1142142" y="1098464"/>
                  <a:pt x="1143981" y="1104900"/>
                </a:cubicBezTo>
                <a:cubicBezTo>
                  <a:pt x="1146694" y="1114395"/>
                  <a:pt x="1151606" y="1139200"/>
                  <a:pt x="1156681" y="1149350"/>
                </a:cubicBezTo>
                <a:cubicBezTo>
                  <a:pt x="1160094" y="1156176"/>
                  <a:pt x="1165148" y="1162050"/>
                  <a:pt x="1169381" y="1168400"/>
                </a:cubicBezTo>
                <a:cubicBezTo>
                  <a:pt x="1171498" y="1178983"/>
                  <a:pt x="1173113" y="1189679"/>
                  <a:pt x="1175731" y="1200150"/>
                </a:cubicBezTo>
                <a:cubicBezTo>
                  <a:pt x="1177354" y="1206644"/>
                  <a:pt x="1182081" y="1212507"/>
                  <a:pt x="1182081" y="1219200"/>
                </a:cubicBezTo>
                <a:cubicBezTo>
                  <a:pt x="1182081" y="1267929"/>
                  <a:pt x="1179331" y="1316654"/>
                  <a:pt x="1175731" y="1365250"/>
                </a:cubicBezTo>
                <a:cubicBezTo>
                  <a:pt x="1175086" y="1373953"/>
                  <a:pt x="1171889" y="1382291"/>
                  <a:pt x="1169381" y="1390650"/>
                </a:cubicBezTo>
                <a:cubicBezTo>
                  <a:pt x="1155813" y="1435876"/>
                  <a:pt x="1158694" y="1416514"/>
                  <a:pt x="1150331" y="1454150"/>
                </a:cubicBezTo>
                <a:cubicBezTo>
                  <a:pt x="1138364" y="1508002"/>
                  <a:pt x="1151105" y="1464528"/>
                  <a:pt x="1131281" y="1524000"/>
                </a:cubicBezTo>
                <a:cubicBezTo>
                  <a:pt x="1129164" y="1530350"/>
                  <a:pt x="1128644" y="1537481"/>
                  <a:pt x="1124931" y="1543050"/>
                </a:cubicBezTo>
                <a:cubicBezTo>
                  <a:pt x="1120698" y="1549400"/>
                  <a:pt x="1115644" y="1555274"/>
                  <a:pt x="1112231" y="1562100"/>
                </a:cubicBezTo>
                <a:cubicBezTo>
                  <a:pt x="1093851" y="1598859"/>
                  <a:pt x="1122943" y="1564088"/>
                  <a:pt x="1086831" y="1600200"/>
                </a:cubicBezTo>
                <a:lnTo>
                  <a:pt x="1074131" y="1638300"/>
                </a:lnTo>
                <a:cubicBezTo>
                  <a:pt x="1072014" y="1644650"/>
                  <a:pt x="1071494" y="1651781"/>
                  <a:pt x="1067781" y="1657350"/>
                </a:cubicBezTo>
                <a:cubicBezTo>
                  <a:pt x="1063548" y="1663700"/>
                  <a:pt x="1058181" y="1669426"/>
                  <a:pt x="1055081" y="1676400"/>
                </a:cubicBezTo>
                <a:cubicBezTo>
                  <a:pt x="1049644" y="1688633"/>
                  <a:pt x="1049807" y="1703361"/>
                  <a:pt x="1042381" y="1714500"/>
                </a:cubicBezTo>
                <a:cubicBezTo>
                  <a:pt x="1005985" y="1769095"/>
                  <a:pt x="1049621" y="1700020"/>
                  <a:pt x="1023331" y="1752600"/>
                </a:cubicBezTo>
                <a:cubicBezTo>
                  <a:pt x="1019918" y="1759426"/>
                  <a:pt x="1013731" y="1764676"/>
                  <a:pt x="1010631" y="1771650"/>
                </a:cubicBezTo>
                <a:cubicBezTo>
                  <a:pt x="1005194" y="1783883"/>
                  <a:pt x="1002164" y="1797050"/>
                  <a:pt x="997931" y="1809750"/>
                </a:cubicBezTo>
                <a:lnTo>
                  <a:pt x="991581" y="1828800"/>
                </a:lnTo>
                <a:cubicBezTo>
                  <a:pt x="993698" y="1860550"/>
                  <a:pt x="992700" y="1892662"/>
                  <a:pt x="997931" y="1924050"/>
                </a:cubicBezTo>
                <a:cubicBezTo>
                  <a:pt x="1001824" y="1947405"/>
                  <a:pt x="1014372" y="1941795"/>
                  <a:pt x="1029681" y="1949450"/>
                </a:cubicBezTo>
                <a:cubicBezTo>
                  <a:pt x="1036507" y="1952863"/>
                  <a:pt x="1042868" y="1957264"/>
                  <a:pt x="1048731" y="1962150"/>
                </a:cubicBezTo>
                <a:cubicBezTo>
                  <a:pt x="1060768" y="1972181"/>
                  <a:pt x="1073345" y="1985979"/>
                  <a:pt x="1080481" y="2000250"/>
                </a:cubicBezTo>
                <a:cubicBezTo>
                  <a:pt x="1106771" y="2052830"/>
                  <a:pt x="1063135" y="1983755"/>
                  <a:pt x="1099531" y="2038350"/>
                </a:cubicBezTo>
                <a:cubicBezTo>
                  <a:pt x="1095946" y="2149487"/>
                  <a:pt x="1108699" y="2184063"/>
                  <a:pt x="1086831" y="2260600"/>
                </a:cubicBezTo>
                <a:cubicBezTo>
                  <a:pt x="1084992" y="2267036"/>
                  <a:pt x="1083474" y="2273663"/>
                  <a:pt x="1080481" y="2279650"/>
                </a:cubicBezTo>
                <a:cubicBezTo>
                  <a:pt x="1077068" y="2286476"/>
                  <a:pt x="1071194" y="2291874"/>
                  <a:pt x="1067781" y="2298700"/>
                </a:cubicBezTo>
                <a:cubicBezTo>
                  <a:pt x="1064788" y="2304687"/>
                  <a:pt x="1064424" y="2311763"/>
                  <a:pt x="1061431" y="2317750"/>
                </a:cubicBezTo>
                <a:cubicBezTo>
                  <a:pt x="1058018" y="2324576"/>
                  <a:pt x="1052144" y="2329974"/>
                  <a:pt x="1048731" y="2336800"/>
                </a:cubicBezTo>
                <a:cubicBezTo>
                  <a:pt x="1045738" y="2342787"/>
                  <a:pt x="1046094" y="2350281"/>
                  <a:pt x="1042381" y="2355850"/>
                </a:cubicBezTo>
                <a:cubicBezTo>
                  <a:pt x="1037400" y="2363322"/>
                  <a:pt x="1029681" y="2368550"/>
                  <a:pt x="1023331" y="2374900"/>
                </a:cubicBezTo>
                <a:cubicBezTo>
                  <a:pt x="1019098" y="2387600"/>
                  <a:pt x="1018057" y="2401861"/>
                  <a:pt x="1010631" y="2413000"/>
                </a:cubicBezTo>
                <a:lnTo>
                  <a:pt x="985231" y="2451100"/>
                </a:lnTo>
                <a:cubicBezTo>
                  <a:pt x="980998" y="2457450"/>
                  <a:pt x="974944" y="2462910"/>
                  <a:pt x="972531" y="2470150"/>
                </a:cubicBezTo>
                <a:cubicBezTo>
                  <a:pt x="965407" y="2491522"/>
                  <a:pt x="966036" y="2492629"/>
                  <a:pt x="953481" y="2514600"/>
                </a:cubicBezTo>
                <a:cubicBezTo>
                  <a:pt x="949695" y="2521226"/>
                  <a:pt x="943881" y="2526676"/>
                  <a:pt x="940781" y="2533650"/>
                </a:cubicBezTo>
                <a:cubicBezTo>
                  <a:pt x="935344" y="2545883"/>
                  <a:pt x="932314" y="2559050"/>
                  <a:pt x="928081" y="2571750"/>
                </a:cubicBezTo>
                <a:cubicBezTo>
                  <a:pt x="925964" y="2578100"/>
                  <a:pt x="925444" y="2585231"/>
                  <a:pt x="921731" y="2590800"/>
                </a:cubicBezTo>
                <a:lnTo>
                  <a:pt x="909031" y="2609850"/>
                </a:lnTo>
                <a:cubicBezTo>
                  <a:pt x="905809" y="2622739"/>
                  <a:pt x="901797" y="2641546"/>
                  <a:pt x="896331" y="2654300"/>
                </a:cubicBezTo>
                <a:cubicBezTo>
                  <a:pt x="892602" y="2663001"/>
                  <a:pt x="888327" y="2671481"/>
                  <a:pt x="883631" y="2679700"/>
                </a:cubicBezTo>
                <a:cubicBezTo>
                  <a:pt x="879845" y="2686326"/>
                  <a:pt x="874031" y="2691776"/>
                  <a:pt x="870931" y="2698750"/>
                </a:cubicBezTo>
                <a:cubicBezTo>
                  <a:pt x="865494" y="2710983"/>
                  <a:pt x="862464" y="2724150"/>
                  <a:pt x="858231" y="2736850"/>
                </a:cubicBezTo>
                <a:cubicBezTo>
                  <a:pt x="856114" y="2743200"/>
                  <a:pt x="855594" y="2750331"/>
                  <a:pt x="851881" y="2755900"/>
                </a:cubicBezTo>
                <a:cubicBezTo>
                  <a:pt x="831755" y="2786089"/>
                  <a:pt x="841594" y="2767710"/>
                  <a:pt x="826481" y="2813050"/>
                </a:cubicBezTo>
                <a:lnTo>
                  <a:pt x="820131" y="2832100"/>
                </a:lnTo>
                <a:cubicBezTo>
                  <a:pt x="805718" y="2932993"/>
                  <a:pt x="820131" y="2808484"/>
                  <a:pt x="820131" y="2952750"/>
                </a:cubicBezTo>
                <a:cubicBezTo>
                  <a:pt x="820131" y="3007824"/>
                  <a:pt x="821306" y="3063293"/>
                  <a:pt x="813781" y="3117850"/>
                </a:cubicBezTo>
                <a:cubicBezTo>
                  <a:pt x="811106" y="3137244"/>
                  <a:pt x="787517" y="3137332"/>
                  <a:pt x="775681" y="3143250"/>
                </a:cubicBezTo>
                <a:cubicBezTo>
                  <a:pt x="768855" y="3146663"/>
                  <a:pt x="763457" y="3152537"/>
                  <a:pt x="756631" y="3155950"/>
                </a:cubicBezTo>
                <a:cubicBezTo>
                  <a:pt x="750644" y="3158943"/>
                  <a:pt x="743432" y="3159049"/>
                  <a:pt x="737581" y="3162300"/>
                </a:cubicBezTo>
                <a:cubicBezTo>
                  <a:pt x="724238" y="3169713"/>
                  <a:pt x="713961" y="3182873"/>
                  <a:pt x="699481" y="3187700"/>
                </a:cubicBezTo>
                <a:cubicBezTo>
                  <a:pt x="672152" y="3196810"/>
                  <a:pt x="686925" y="3192427"/>
                  <a:pt x="655031" y="3200400"/>
                </a:cubicBezTo>
                <a:cubicBezTo>
                  <a:pt x="637519" y="3198211"/>
                  <a:pt x="604758" y="3197489"/>
                  <a:pt x="585181" y="3187700"/>
                </a:cubicBezTo>
                <a:cubicBezTo>
                  <a:pt x="578355" y="3184287"/>
                  <a:pt x="572481" y="3179233"/>
                  <a:pt x="566131" y="3175000"/>
                </a:cubicBezTo>
                <a:cubicBezTo>
                  <a:pt x="537018" y="3131331"/>
                  <a:pt x="545558" y="3151380"/>
                  <a:pt x="534381" y="3117850"/>
                </a:cubicBezTo>
                <a:cubicBezTo>
                  <a:pt x="536498" y="3064933"/>
                  <a:pt x="538019" y="3011989"/>
                  <a:pt x="540731" y="2959100"/>
                </a:cubicBezTo>
                <a:cubicBezTo>
                  <a:pt x="542253" y="2929430"/>
                  <a:pt x="547081" y="2899909"/>
                  <a:pt x="547081" y="2870200"/>
                </a:cubicBezTo>
                <a:cubicBezTo>
                  <a:pt x="547081" y="2783391"/>
                  <a:pt x="546261" y="2696483"/>
                  <a:pt x="540731" y="2609850"/>
                </a:cubicBezTo>
                <a:cubicBezTo>
                  <a:pt x="539878" y="2596490"/>
                  <a:pt x="532264" y="2584450"/>
                  <a:pt x="528031" y="2571750"/>
                </a:cubicBezTo>
                <a:lnTo>
                  <a:pt x="508981" y="2514600"/>
                </a:lnTo>
                <a:cubicBezTo>
                  <a:pt x="505521" y="2504220"/>
                  <a:pt x="500297" y="2482979"/>
                  <a:pt x="489931" y="2476500"/>
                </a:cubicBezTo>
                <a:cubicBezTo>
                  <a:pt x="478579" y="2469405"/>
                  <a:pt x="464531" y="2468033"/>
                  <a:pt x="451831" y="2463800"/>
                </a:cubicBezTo>
                <a:lnTo>
                  <a:pt x="432781" y="2457450"/>
                </a:lnTo>
                <a:cubicBezTo>
                  <a:pt x="426431" y="2455333"/>
                  <a:pt x="419300" y="2454813"/>
                  <a:pt x="413731" y="2451100"/>
                </a:cubicBezTo>
                <a:cubicBezTo>
                  <a:pt x="387419" y="2433559"/>
                  <a:pt x="402085" y="2440251"/>
                  <a:pt x="369281" y="2432050"/>
                </a:cubicBezTo>
                <a:cubicBezTo>
                  <a:pt x="325785" y="2388554"/>
                  <a:pt x="346125" y="2403913"/>
                  <a:pt x="312131" y="2381250"/>
                </a:cubicBezTo>
                <a:cubicBezTo>
                  <a:pt x="303664" y="2368550"/>
                  <a:pt x="291558" y="2357630"/>
                  <a:pt x="286731" y="2343150"/>
                </a:cubicBezTo>
                <a:lnTo>
                  <a:pt x="274031" y="2305050"/>
                </a:lnTo>
                <a:cubicBezTo>
                  <a:pt x="277746" y="2264190"/>
                  <a:pt x="267980" y="2236009"/>
                  <a:pt x="299431" y="2209800"/>
                </a:cubicBezTo>
                <a:cubicBezTo>
                  <a:pt x="304573" y="2205515"/>
                  <a:pt x="312131" y="2205567"/>
                  <a:pt x="318481" y="2203450"/>
                </a:cubicBezTo>
                <a:cubicBezTo>
                  <a:pt x="322714" y="2197100"/>
                  <a:pt x="325222" y="2189168"/>
                  <a:pt x="331181" y="2184400"/>
                </a:cubicBezTo>
                <a:cubicBezTo>
                  <a:pt x="336408" y="2180219"/>
                  <a:pt x="344244" y="2181043"/>
                  <a:pt x="350231" y="2178050"/>
                </a:cubicBezTo>
                <a:cubicBezTo>
                  <a:pt x="357057" y="2174637"/>
                  <a:pt x="362455" y="2168763"/>
                  <a:pt x="369281" y="2165350"/>
                </a:cubicBezTo>
                <a:cubicBezTo>
                  <a:pt x="421861" y="2139060"/>
                  <a:pt x="352786" y="2182696"/>
                  <a:pt x="407381" y="2146300"/>
                </a:cubicBezTo>
                <a:cubicBezTo>
                  <a:pt x="443777" y="2091705"/>
                  <a:pt x="395314" y="2155953"/>
                  <a:pt x="439131" y="2120900"/>
                </a:cubicBezTo>
                <a:cubicBezTo>
                  <a:pt x="445090" y="2116132"/>
                  <a:pt x="446088" y="2106876"/>
                  <a:pt x="451831" y="2101850"/>
                </a:cubicBezTo>
                <a:cubicBezTo>
                  <a:pt x="463318" y="2091799"/>
                  <a:pt x="477231" y="2084917"/>
                  <a:pt x="489931" y="2076450"/>
                </a:cubicBezTo>
                <a:lnTo>
                  <a:pt x="508981" y="2063750"/>
                </a:lnTo>
                <a:cubicBezTo>
                  <a:pt x="513214" y="2057400"/>
                  <a:pt x="518268" y="2051526"/>
                  <a:pt x="521681" y="2044700"/>
                </a:cubicBezTo>
                <a:cubicBezTo>
                  <a:pt x="524674" y="2038713"/>
                  <a:pt x="524780" y="2031501"/>
                  <a:pt x="528031" y="2025650"/>
                </a:cubicBezTo>
                <a:cubicBezTo>
                  <a:pt x="535444" y="2012307"/>
                  <a:pt x="544964" y="2000250"/>
                  <a:pt x="553431" y="1987550"/>
                </a:cubicBezTo>
                <a:cubicBezTo>
                  <a:pt x="557144" y="1981981"/>
                  <a:pt x="556788" y="1974487"/>
                  <a:pt x="559781" y="1968500"/>
                </a:cubicBezTo>
                <a:cubicBezTo>
                  <a:pt x="563194" y="1961674"/>
                  <a:pt x="569381" y="1956424"/>
                  <a:pt x="572481" y="1949450"/>
                </a:cubicBezTo>
                <a:cubicBezTo>
                  <a:pt x="577918" y="1937217"/>
                  <a:pt x="580948" y="1924050"/>
                  <a:pt x="585181" y="1911350"/>
                </a:cubicBezTo>
                <a:lnTo>
                  <a:pt x="591531" y="1892300"/>
                </a:lnTo>
                <a:cubicBezTo>
                  <a:pt x="593648" y="1885950"/>
                  <a:pt x="596781" y="1879852"/>
                  <a:pt x="597881" y="1873250"/>
                </a:cubicBezTo>
                <a:cubicBezTo>
                  <a:pt x="605666" y="1826542"/>
                  <a:pt x="601108" y="1847641"/>
                  <a:pt x="610581" y="1809750"/>
                </a:cubicBezTo>
                <a:cubicBezTo>
                  <a:pt x="608464" y="1744133"/>
                  <a:pt x="608086" y="1678438"/>
                  <a:pt x="604231" y="1612900"/>
                </a:cubicBezTo>
                <a:cubicBezTo>
                  <a:pt x="603838" y="1606218"/>
                  <a:pt x="601132" y="1599701"/>
                  <a:pt x="597881" y="1593850"/>
                </a:cubicBezTo>
                <a:cubicBezTo>
                  <a:pt x="590468" y="1580507"/>
                  <a:pt x="579307" y="1569402"/>
                  <a:pt x="572481" y="1555750"/>
                </a:cubicBezTo>
                <a:cubicBezTo>
                  <a:pt x="555765" y="1522318"/>
                  <a:pt x="566474" y="1537043"/>
                  <a:pt x="540731" y="1511300"/>
                </a:cubicBezTo>
                <a:cubicBezTo>
                  <a:pt x="520291" y="1449979"/>
                  <a:pt x="553068" y="1545317"/>
                  <a:pt x="521681" y="1466850"/>
                </a:cubicBezTo>
                <a:lnTo>
                  <a:pt x="502631" y="1409700"/>
                </a:lnTo>
                <a:cubicBezTo>
                  <a:pt x="500514" y="1403350"/>
                  <a:pt x="499274" y="1396637"/>
                  <a:pt x="496281" y="1390650"/>
                </a:cubicBezTo>
                <a:cubicBezTo>
                  <a:pt x="492048" y="1382183"/>
                  <a:pt x="487097" y="1374039"/>
                  <a:pt x="483581" y="1365250"/>
                </a:cubicBezTo>
                <a:cubicBezTo>
                  <a:pt x="478609" y="1352821"/>
                  <a:pt x="478307" y="1338289"/>
                  <a:pt x="470881" y="1327150"/>
                </a:cubicBezTo>
                <a:cubicBezTo>
                  <a:pt x="434485" y="1272555"/>
                  <a:pt x="478121" y="1341630"/>
                  <a:pt x="451831" y="1289050"/>
                </a:cubicBezTo>
                <a:cubicBezTo>
                  <a:pt x="448418" y="1282224"/>
                  <a:pt x="442544" y="1276826"/>
                  <a:pt x="439131" y="1270000"/>
                </a:cubicBezTo>
                <a:cubicBezTo>
                  <a:pt x="436138" y="1264013"/>
                  <a:pt x="436032" y="1256801"/>
                  <a:pt x="432781" y="1250950"/>
                </a:cubicBezTo>
                <a:cubicBezTo>
                  <a:pt x="425368" y="1237607"/>
                  <a:pt x="412208" y="1227330"/>
                  <a:pt x="407381" y="1212850"/>
                </a:cubicBezTo>
                <a:cubicBezTo>
                  <a:pt x="405264" y="1206500"/>
                  <a:pt x="404282" y="1199651"/>
                  <a:pt x="401031" y="1193800"/>
                </a:cubicBezTo>
                <a:cubicBezTo>
                  <a:pt x="393618" y="1180457"/>
                  <a:pt x="380458" y="1170180"/>
                  <a:pt x="375631" y="1155700"/>
                </a:cubicBezTo>
                <a:cubicBezTo>
                  <a:pt x="373514" y="1149350"/>
                  <a:pt x="372532" y="1142501"/>
                  <a:pt x="369281" y="1136650"/>
                </a:cubicBezTo>
                <a:cubicBezTo>
                  <a:pt x="361868" y="1123307"/>
                  <a:pt x="352348" y="1111250"/>
                  <a:pt x="343881" y="1098550"/>
                </a:cubicBezTo>
                <a:cubicBezTo>
                  <a:pt x="339648" y="1092200"/>
                  <a:pt x="333594" y="1086740"/>
                  <a:pt x="331181" y="1079500"/>
                </a:cubicBezTo>
                <a:cubicBezTo>
                  <a:pt x="329064" y="1073150"/>
                  <a:pt x="328082" y="1066301"/>
                  <a:pt x="324831" y="1060450"/>
                </a:cubicBezTo>
                <a:cubicBezTo>
                  <a:pt x="317418" y="1047107"/>
                  <a:pt x="312131" y="1030817"/>
                  <a:pt x="299431" y="1022350"/>
                </a:cubicBezTo>
                <a:lnTo>
                  <a:pt x="261331" y="996950"/>
                </a:lnTo>
                <a:cubicBezTo>
                  <a:pt x="253088" y="972220"/>
                  <a:pt x="231698" y="969433"/>
                  <a:pt x="223231" y="946150"/>
                </a:cubicBezTo>
                <a:close/>
              </a:path>
            </a:pathLst>
          </a:custGeom>
          <a:solidFill>
            <a:schemeClr val="accent1">
              <a:lumMod val="40000"/>
              <a:lumOff val="60000"/>
              <a:alpha val="28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RI of the brain and automated whole brain tractography (AWBT) for Case 1 |  Download Scientific Diagram">
            <a:extLst>
              <a:ext uri="{FF2B5EF4-FFF2-40B4-BE49-F238E27FC236}">
                <a16:creationId xmlns:a16="http://schemas.microsoft.com/office/drawing/2014/main" id="{8038927C-11ED-A34E-3D1E-0CECBB713B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567"/>
          <a:stretch/>
        </p:blipFill>
        <p:spPr bwMode="auto">
          <a:xfrm>
            <a:off x="473114" y="3575538"/>
            <a:ext cx="4613073" cy="19780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icerDMRI: Open Source Diffusion MRI Software for Brain Cancer Research. -  Abstract - Europe PMC">
            <a:extLst>
              <a:ext uri="{FF2B5EF4-FFF2-40B4-BE49-F238E27FC236}">
                <a16:creationId xmlns:a16="http://schemas.microsoft.com/office/drawing/2014/main" id="{637A7DF5-5958-485D-5427-13599A89FF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436"/>
          <a:stretch/>
        </p:blipFill>
        <p:spPr bwMode="auto">
          <a:xfrm>
            <a:off x="473115" y="1703000"/>
            <a:ext cx="4627157" cy="187253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EF7DDB31-9BC4-7753-0088-25B6FC9189D0}"/>
              </a:ext>
            </a:extLst>
          </p:cNvPr>
          <p:cNvSpPr/>
          <p:nvPr/>
        </p:nvSpPr>
        <p:spPr>
          <a:xfrm>
            <a:off x="398735" y="5497104"/>
            <a:ext cx="4391367" cy="461665"/>
          </a:xfrm>
          <a:prstGeom prst="rect">
            <a:avLst/>
          </a:prstGeom>
        </p:spPr>
        <p:txBody>
          <a:bodyPr wrap="square">
            <a:spAutoFit/>
          </a:bodyPr>
          <a:lstStyle/>
          <a:p>
            <a:r>
              <a:rPr lang="en-US" sz="1200" dirty="0">
                <a:solidFill>
                  <a:srgbClr val="222222"/>
                </a:solidFill>
                <a:latin typeface="Proxima Nova"/>
              </a:rPr>
              <a:t>Zakaria H, Haider S, Lee I (</a:t>
            </a:r>
            <a:r>
              <a:rPr lang="en-US" sz="1200" dirty="0">
                <a:solidFill>
                  <a:srgbClr val="222222"/>
                </a:solidFill>
                <a:latin typeface="+mj-lt"/>
              </a:rPr>
              <a:t>September</a:t>
            </a:r>
            <a:r>
              <a:rPr lang="en-US" sz="1200" dirty="0">
                <a:solidFill>
                  <a:srgbClr val="222222"/>
                </a:solidFill>
                <a:latin typeface="Proxima Nova"/>
              </a:rPr>
              <a:t> 06, 2017). </a:t>
            </a:r>
            <a:r>
              <a:rPr lang="en-US" sz="1200" dirty="0" err="1">
                <a:solidFill>
                  <a:srgbClr val="222222"/>
                </a:solidFill>
                <a:latin typeface="Proxima Nova"/>
              </a:rPr>
              <a:t>Cureus</a:t>
            </a:r>
            <a:r>
              <a:rPr lang="en-US" sz="1200" dirty="0">
                <a:solidFill>
                  <a:srgbClr val="222222"/>
                </a:solidFill>
                <a:latin typeface="Proxima Nova"/>
              </a:rPr>
              <a:t> 9(9): e1656. doi:10.7759/cureus.1656</a:t>
            </a:r>
            <a:endParaRPr lang="en-US" sz="1200" dirty="0"/>
          </a:p>
        </p:txBody>
      </p:sp>
      <p:sp>
        <p:nvSpPr>
          <p:cNvPr id="47" name="TextBox 46">
            <a:extLst>
              <a:ext uri="{FF2B5EF4-FFF2-40B4-BE49-F238E27FC236}">
                <a16:creationId xmlns:a16="http://schemas.microsoft.com/office/drawing/2014/main" id="{ECBE8D91-C146-C659-18F6-5EED21882784}"/>
              </a:ext>
            </a:extLst>
          </p:cNvPr>
          <p:cNvSpPr txBox="1"/>
          <p:nvPr/>
        </p:nvSpPr>
        <p:spPr>
          <a:xfrm>
            <a:off x="5104709" y="5389383"/>
            <a:ext cx="2924262" cy="338554"/>
          </a:xfrm>
          <a:prstGeom prst="rect">
            <a:avLst/>
          </a:prstGeom>
          <a:noFill/>
        </p:spPr>
        <p:txBody>
          <a:bodyPr wrap="none" rtlCol="0">
            <a:spAutoFit/>
          </a:bodyPr>
          <a:lstStyle/>
          <a:p>
            <a:r>
              <a:rPr lang="en-US" sz="1600" dirty="0"/>
              <a:t>Fiber Tracking with safety margin</a:t>
            </a:r>
          </a:p>
        </p:txBody>
      </p:sp>
    </p:spTree>
    <p:custDataLst>
      <p:tags r:id="rId1"/>
    </p:custDataLst>
    <p:extLst>
      <p:ext uri="{BB962C8B-B14F-4D97-AF65-F5344CB8AC3E}">
        <p14:creationId xmlns:p14="http://schemas.microsoft.com/office/powerpoint/2010/main" val="629600921"/>
      </p:ext>
    </p:extLst>
  </p:cSld>
  <p:clrMapOvr>
    <a:masterClrMapping/>
  </p:clrMapOvr>
  <mc:AlternateContent xmlns:mc="http://schemas.openxmlformats.org/markup-compatibility/2006" xmlns:p14="http://schemas.microsoft.com/office/powerpoint/2010/main">
    <mc:Choice Requires="p14">
      <p:transition spd="slow" p14:dur="2000" advTm="61656"/>
    </mc:Choice>
    <mc:Fallback xmlns="">
      <p:transition spd="slow" advTm="6165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96008" y="1482552"/>
            <a:ext cx="8964488" cy="4752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dirty="0"/>
              <a:t>Visualization Pipeline</a:t>
            </a:r>
          </a:p>
        </p:txBody>
      </p:sp>
      <p:pic>
        <p:nvPicPr>
          <p:cNvPr id="1027" name="Picture 3"/>
          <p:cNvPicPr>
            <a:picLocks noChangeAspect="1" noChangeArrowheads="1"/>
          </p:cNvPicPr>
          <p:nvPr/>
        </p:nvPicPr>
        <p:blipFill>
          <a:blip r:embed="rId2" cstate="print"/>
          <a:srcRect/>
          <a:stretch>
            <a:fillRect/>
          </a:stretch>
        </p:blipFill>
        <p:spPr bwMode="auto">
          <a:xfrm>
            <a:off x="1982051" y="2108877"/>
            <a:ext cx="8224242" cy="1024682"/>
          </a:xfrm>
          <a:prstGeom prst="rect">
            <a:avLst/>
          </a:prstGeom>
          <a:noFill/>
          <a:ln w="9525">
            <a:noFill/>
            <a:miter lim="800000"/>
            <a:headEnd/>
            <a:tailEnd/>
          </a:ln>
        </p:spPr>
      </p:pic>
      <p:sp>
        <p:nvSpPr>
          <p:cNvPr id="8" name="Title 1"/>
          <p:cNvSpPr txBox="1">
            <a:spLocks/>
          </p:cNvSpPr>
          <p:nvPr/>
        </p:nvSpPr>
        <p:spPr bwMode="auto">
          <a:xfrm>
            <a:off x="2423593" y="332656"/>
            <a:ext cx="7358063" cy="7322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algn="ctr" defTabSz="642915">
              <a:defRPr/>
            </a:pPr>
            <a:endParaRPr lang="en-US" sz="4800" kern="0" dirty="0">
              <a:solidFill>
                <a:schemeClr val="bg1"/>
              </a:solidFill>
              <a:latin typeface="+mj-lt"/>
              <a:ea typeface="+mj-ea"/>
              <a:cs typeface="+mj-cs"/>
              <a:sym typeface="Verdana" charset="0"/>
            </a:endParaRPr>
          </a:p>
        </p:txBody>
      </p:sp>
      <p:pic>
        <p:nvPicPr>
          <p:cNvPr id="9" name="Picture 3"/>
          <p:cNvPicPr>
            <a:picLocks noChangeAspect="1" noChangeArrowheads="1"/>
          </p:cNvPicPr>
          <p:nvPr/>
        </p:nvPicPr>
        <p:blipFill>
          <a:blip r:embed="rId2" cstate="print"/>
          <a:srcRect/>
          <a:stretch>
            <a:fillRect/>
          </a:stretch>
        </p:blipFill>
        <p:spPr bwMode="auto">
          <a:xfrm>
            <a:off x="1982051" y="2108877"/>
            <a:ext cx="8224242" cy="1024682"/>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880790" y="3187776"/>
            <a:ext cx="8391674" cy="2759273"/>
          </a:xfrm>
          <a:prstGeom prst="rect">
            <a:avLst/>
          </a:prstGeom>
          <a:noFill/>
          <a:ln w="9525">
            <a:noFill/>
            <a:miter lim="800000"/>
            <a:headEnd/>
            <a:tailEnd/>
          </a:ln>
        </p:spPr>
      </p:pic>
    </p:spTree>
    <p:extLst>
      <p:ext uri="{BB962C8B-B14F-4D97-AF65-F5344CB8AC3E}">
        <p14:creationId xmlns:p14="http://schemas.microsoft.com/office/powerpoint/2010/main" val="37628886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D2792-DFAC-F2FB-900D-14756AB9DA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34BC4-C36C-34BE-D90F-6AAC2E58DA29}"/>
              </a:ext>
            </a:extLst>
          </p:cNvPr>
          <p:cNvSpPr>
            <a:spLocks noGrp="1"/>
          </p:cNvSpPr>
          <p:nvPr>
            <p:ph type="sldNum" sz="quarter" idx="4"/>
          </p:nvPr>
        </p:nvSpPr>
        <p:spPr/>
        <p:txBody>
          <a:bodyPr/>
          <a:lstStyle/>
          <a:p>
            <a:fld id="{86F43AA9-BAD7-46FA-B2F4-C528A8411352}" type="slidenum">
              <a:rPr lang="de-CH" smtClean="0"/>
              <a:pPr/>
              <a:t>6</a:t>
            </a:fld>
            <a:endParaRPr lang="de-CH" dirty="0"/>
          </a:p>
        </p:txBody>
      </p:sp>
      <p:sp>
        <p:nvSpPr>
          <p:cNvPr id="3" name="Title 1">
            <a:extLst>
              <a:ext uri="{FF2B5EF4-FFF2-40B4-BE49-F238E27FC236}">
                <a16:creationId xmlns:a16="http://schemas.microsoft.com/office/drawing/2014/main" id="{AA0BCE0D-4519-975A-01A4-9CDD53321E73}"/>
              </a:ext>
            </a:extLst>
          </p:cNvPr>
          <p:cNvSpPr txBox="1">
            <a:spLocks/>
          </p:cNvSpPr>
          <p:nvPr/>
        </p:nvSpPr>
        <p:spPr>
          <a:xfrm>
            <a:off x="175846" y="152691"/>
            <a:ext cx="11788628" cy="116810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a:lstStyle>
          <a:p>
            <a:r>
              <a:rPr lang="en-US" dirty="0">
                <a:solidFill>
                  <a:schemeClr val="tx1"/>
                </a:solidFill>
                <a:latin typeface="+mj-lt"/>
              </a:rPr>
              <a:t>White Matter Visualization in a Neurosurgical Workflow</a:t>
            </a:r>
          </a:p>
        </p:txBody>
      </p:sp>
      <p:pic>
        <p:nvPicPr>
          <p:cNvPr id="43" name="Picture 42">
            <a:extLst>
              <a:ext uri="{FF2B5EF4-FFF2-40B4-BE49-F238E27FC236}">
                <a16:creationId xmlns:a16="http://schemas.microsoft.com/office/drawing/2014/main" id="{E3F8FB76-C358-CAEC-5600-578A48C84FE7}"/>
              </a:ext>
            </a:extLst>
          </p:cNvPr>
          <p:cNvPicPr>
            <a:picLocks noChangeAspect="1"/>
          </p:cNvPicPr>
          <p:nvPr/>
        </p:nvPicPr>
        <p:blipFill rotWithShape="1">
          <a:blip r:embed="rId3"/>
          <a:srcRect l="6747" t="260" r="14888" b="-260"/>
          <a:stretch/>
        </p:blipFill>
        <p:spPr>
          <a:xfrm>
            <a:off x="8658185" y="1717908"/>
            <a:ext cx="3060700" cy="3667125"/>
          </a:xfrm>
          <a:prstGeom prst="rect">
            <a:avLst/>
          </a:prstGeom>
        </p:spPr>
      </p:pic>
      <p:pic>
        <p:nvPicPr>
          <p:cNvPr id="44" name="Picture 43">
            <a:extLst>
              <a:ext uri="{FF2B5EF4-FFF2-40B4-BE49-F238E27FC236}">
                <a16:creationId xmlns:a16="http://schemas.microsoft.com/office/drawing/2014/main" id="{54DC47C5-C464-7C23-8FF8-5C87AF70684B}"/>
              </a:ext>
            </a:extLst>
          </p:cNvPr>
          <p:cNvPicPr>
            <a:picLocks noChangeAspect="1"/>
          </p:cNvPicPr>
          <p:nvPr/>
        </p:nvPicPr>
        <p:blipFill rotWithShape="1">
          <a:blip r:embed="rId4"/>
          <a:srcRect l="9239" r="16094"/>
          <a:stretch/>
        </p:blipFill>
        <p:spPr>
          <a:xfrm>
            <a:off x="5286782" y="1717907"/>
            <a:ext cx="2489200" cy="3667125"/>
          </a:xfrm>
          <a:prstGeom prst="rect">
            <a:avLst/>
          </a:prstGeom>
        </p:spPr>
      </p:pic>
      <p:sp>
        <p:nvSpPr>
          <p:cNvPr id="45" name="Freeform: Shape 44">
            <a:extLst>
              <a:ext uri="{FF2B5EF4-FFF2-40B4-BE49-F238E27FC236}">
                <a16:creationId xmlns:a16="http://schemas.microsoft.com/office/drawing/2014/main" id="{1DE4FD11-BA3D-DDD3-0025-C18537137C68}"/>
              </a:ext>
            </a:extLst>
          </p:cNvPr>
          <p:cNvSpPr/>
          <p:nvPr/>
        </p:nvSpPr>
        <p:spPr>
          <a:xfrm>
            <a:off x="5717601" y="2122722"/>
            <a:ext cx="1182081" cy="3200400"/>
          </a:xfrm>
          <a:custGeom>
            <a:avLst/>
            <a:gdLst>
              <a:gd name="connsiteX0" fmla="*/ 223231 w 1182081"/>
              <a:gd name="connsiteY0" fmla="*/ 946150 h 3200400"/>
              <a:gd name="connsiteX1" fmla="*/ 210531 w 1182081"/>
              <a:gd name="connsiteY1" fmla="*/ 857250 h 3200400"/>
              <a:gd name="connsiteX2" fmla="*/ 197831 w 1182081"/>
              <a:gd name="connsiteY2" fmla="*/ 793750 h 3200400"/>
              <a:gd name="connsiteX3" fmla="*/ 191481 w 1182081"/>
              <a:gd name="connsiteY3" fmla="*/ 774700 h 3200400"/>
              <a:gd name="connsiteX4" fmla="*/ 166081 w 1182081"/>
              <a:gd name="connsiteY4" fmla="*/ 736600 h 3200400"/>
              <a:gd name="connsiteX5" fmla="*/ 159731 w 1182081"/>
              <a:gd name="connsiteY5" fmla="*/ 717550 h 3200400"/>
              <a:gd name="connsiteX6" fmla="*/ 147031 w 1182081"/>
              <a:gd name="connsiteY6" fmla="*/ 698500 h 3200400"/>
              <a:gd name="connsiteX7" fmla="*/ 134331 w 1182081"/>
              <a:gd name="connsiteY7" fmla="*/ 660400 h 3200400"/>
              <a:gd name="connsiteX8" fmla="*/ 108931 w 1182081"/>
              <a:gd name="connsiteY8" fmla="*/ 622300 h 3200400"/>
              <a:gd name="connsiteX9" fmla="*/ 96231 w 1182081"/>
              <a:gd name="connsiteY9" fmla="*/ 603250 h 3200400"/>
              <a:gd name="connsiteX10" fmla="*/ 83531 w 1182081"/>
              <a:gd name="connsiteY10" fmla="*/ 565150 h 3200400"/>
              <a:gd name="connsiteX11" fmla="*/ 64481 w 1182081"/>
              <a:gd name="connsiteY11" fmla="*/ 527050 h 3200400"/>
              <a:gd name="connsiteX12" fmla="*/ 51781 w 1182081"/>
              <a:gd name="connsiteY12" fmla="*/ 508000 h 3200400"/>
              <a:gd name="connsiteX13" fmla="*/ 32731 w 1182081"/>
              <a:gd name="connsiteY13" fmla="*/ 450850 h 3200400"/>
              <a:gd name="connsiteX14" fmla="*/ 20031 w 1182081"/>
              <a:gd name="connsiteY14" fmla="*/ 412750 h 3200400"/>
              <a:gd name="connsiteX15" fmla="*/ 13681 w 1182081"/>
              <a:gd name="connsiteY15" fmla="*/ 393700 h 3200400"/>
              <a:gd name="connsiteX16" fmla="*/ 7331 w 1182081"/>
              <a:gd name="connsiteY16" fmla="*/ 361950 h 3200400"/>
              <a:gd name="connsiteX17" fmla="*/ 7331 w 1182081"/>
              <a:gd name="connsiteY17" fmla="*/ 171450 h 3200400"/>
              <a:gd name="connsiteX18" fmla="*/ 32731 w 1182081"/>
              <a:gd name="connsiteY18" fmla="*/ 114300 h 3200400"/>
              <a:gd name="connsiteX19" fmla="*/ 58131 w 1182081"/>
              <a:gd name="connsiteY19" fmla="*/ 82550 h 3200400"/>
              <a:gd name="connsiteX20" fmla="*/ 83531 w 1182081"/>
              <a:gd name="connsiteY20" fmla="*/ 57150 h 3200400"/>
              <a:gd name="connsiteX21" fmla="*/ 127981 w 1182081"/>
              <a:gd name="connsiteY21" fmla="*/ 31750 h 3200400"/>
              <a:gd name="connsiteX22" fmla="*/ 185131 w 1182081"/>
              <a:gd name="connsiteY22" fmla="*/ 19050 h 3200400"/>
              <a:gd name="connsiteX23" fmla="*/ 242281 w 1182081"/>
              <a:gd name="connsiteY23" fmla="*/ 0 h 3200400"/>
              <a:gd name="connsiteX24" fmla="*/ 515331 w 1182081"/>
              <a:gd name="connsiteY24" fmla="*/ 6350 h 3200400"/>
              <a:gd name="connsiteX25" fmla="*/ 553431 w 1182081"/>
              <a:gd name="connsiteY25" fmla="*/ 19050 h 3200400"/>
              <a:gd name="connsiteX26" fmla="*/ 572481 w 1182081"/>
              <a:gd name="connsiteY26" fmla="*/ 25400 h 3200400"/>
              <a:gd name="connsiteX27" fmla="*/ 610581 w 1182081"/>
              <a:gd name="connsiteY27" fmla="*/ 50800 h 3200400"/>
              <a:gd name="connsiteX28" fmla="*/ 629631 w 1182081"/>
              <a:gd name="connsiteY28" fmla="*/ 88900 h 3200400"/>
              <a:gd name="connsiteX29" fmla="*/ 635981 w 1182081"/>
              <a:gd name="connsiteY29" fmla="*/ 107950 h 3200400"/>
              <a:gd name="connsiteX30" fmla="*/ 648681 w 1182081"/>
              <a:gd name="connsiteY30" fmla="*/ 127000 h 3200400"/>
              <a:gd name="connsiteX31" fmla="*/ 667731 w 1182081"/>
              <a:gd name="connsiteY31" fmla="*/ 190500 h 3200400"/>
              <a:gd name="connsiteX32" fmla="*/ 680431 w 1182081"/>
              <a:gd name="connsiteY32" fmla="*/ 228600 h 3200400"/>
              <a:gd name="connsiteX33" fmla="*/ 699481 w 1182081"/>
              <a:gd name="connsiteY33" fmla="*/ 292100 h 3200400"/>
              <a:gd name="connsiteX34" fmla="*/ 712181 w 1182081"/>
              <a:gd name="connsiteY34" fmla="*/ 311150 h 3200400"/>
              <a:gd name="connsiteX35" fmla="*/ 731231 w 1182081"/>
              <a:gd name="connsiteY35" fmla="*/ 374650 h 3200400"/>
              <a:gd name="connsiteX36" fmla="*/ 737581 w 1182081"/>
              <a:gd name="connsiteY36" fmla="*/ 393700 h 3200400"/>
              <a:gd name="connsiteX37" fmla="*/ 756631 w 1182081"/>
              <a:gd name="connsiteY37" fmla="*/ 438150 h 3200400"/>
              <a:gd name="connsiteX38" fmla="*/ 762981 w 1182081"/>
              <a:gd name="connsiteY38" fmla="*/ 463550 h 3200400"/>
              <a:gd name="connsiteX39" fmla="*/ 775681 w 1182081"/>
              <a:gd name="connsiteY39" fmla="*/ 501650 h 3200400"/>
              <a:gd name="connsiteX40" fmla="*/ 782031 w 1182081"/>
              <a:gd name="connsiteY40" fmla="*/ 527050 h 3200400"/>
              <a:gd name="connsiteX41" fmla="*/ 788381 w 1182081"/>
              <a:gd name="connsiteY41" fmla="*/ 546100 h 3200400"/>
              <a:gd name="connsiteX42" fmla="*/ 801081 w 1182081"/>
              <a:gd name="connsiteY42" fmla="*/ 603250 h 3200400"/>
              <a:gd name="connsiteX43" fmla="*/ 813781 w 1182081"/>
              <a:gd name="connsiteY43" fmla="*/ 641350 h 3200400"/>
              <a:gd name="connsiteX44" fmla="*/ 826481 w 1182081"/>
              <a:gd name="connsiteY44" fmla="*/ 679450 h 3200400"/>
              <a:gd name="connsiteX45" fmla="*/ 832831 w 1182081"/>
              <a:gd name="connsiteY45" fmla="*/ 698500 h 3200400"/>
              <a:gd name="connsiteX46" fmla="*/ 858231 w 1182081"/>
              <a:gd name="connsiteY46" fmla="*/ 762000 h 3200400"/>
              <a:gd name="connsiteX47" fmla="*/ 864581 w 1182081"/>
              <a:gd name="connsiteY47" fmla="*/ 781050 h 3200400"/>
              <a:gd name="connsiteX48" fmla="*/ 870931 w 1182081"/>
              <a:gd name="connsiteY48" fmla="*/ 800100 h 3200400"/>
              <a:gd name="connsiteX49" fmla="*/ 877281 w 1182081"/>
              <a:gd name="connsiteY49" fmla="*/ 844550 h 3200400"/>
              <a:gd name="connsiteX50" fmla="*/ 883631 w 1182081"/>
              <a:gd name="connsiteY50" fmla="*/ 895350 h 3200400"/>
              <a:gd name="connsiteX51" fmla="*/ 896331 w 1182081"/>
              <a:gd name="connsiteY51" fmla="*/ 933450 h 3200400"/>
              <a:gd name="connsiteX52" fmla="*/ 921731 w 1182081"/>
              <a:gd name="connsiteY52" fmla="*/ 958850 h 3200400"/>
              <a:gd name="connsiteX53" fmla="*/ 1036031 w 1182081"/>
              <a:gd name="connsiteY53" fmla="*/ 965200 h 3200400"/>
              <a:gd name="connsiteX54" fmla="*/ 1055081 w 1182081"/>
              <a:gd name="connsiteY54" fmla="*/ 971550 h 3200400"/>
              <a:gd name="connsiteX55" fmla="*/ 1086831 w 1182081"/>
              <a:gd name="connsiteY55" fmla="*/ 1009650 h 3200400"/>
              <a:gd name="connsiteX56" fmla="*/ 1105881 w 1182081"/>
              <a:gd name="connsiteY56" fmla="*/ 1028700 h 3200400"/>
              <a:gd name="connsiteX57" fmla="*/ 1124931 w 1182081"/>
              <a:gd name="connsiteY57" fmla="*/ 1066800 h 3200400"/>
              <a:gd name="connsiteX58" fmla="*/ 1137631 w 1182081"/>
              <a:gd name="connsiteY58" fmla="*/ 1085850 h 3200400"/>
              <a:gd name="connsiteX59" fmla="*/ 1143981 w 1182081"/>
              <a:gd name="connsiteY59" fmla="*/ 1104900 h 3200400"/>
              <a:gd name="connsiteX60" fmla="*/ 1156681 w 1182081"/>
              <a:gd name="connsiteY60" fmla="*/ 1149350 h 3200400"/>
              <a:gd name="connsiteX61" fmla="*/ 1169381 w 1182081"/>
              <a:gd name="connsiteY61" fmla="*/ 1168400 h 3200400"/>
              <a:gd name="connsiteX62" fmla="*/ 1175731 w 1182081"/>
              <a:gd name="connsiteY62" fmla="*/ 1200150 h 3200400"/>
              <a:gd name="connsiteX63" fmla="*/ 1182081 w 1182081"/>
              <a:gd name="connsiteY63" fmla="*/ 1219200 h 3200400"/>
              <a:gd name="connsiteX64" fmla="*/ 1175731 w 1182081"/>
              <a:gd name="connsiteY64" fmla="*/ 1365250 h 3200400"/>
              <a:gd name="connsiteX65" fmla="*/ 1169381 w 1182081"/>
              <a:gd name="connsiteY65" fmla="*/ 1390650 h 3200400"/>
              <a:gd name="connsiteX66" fmla="*/ 1150331 w 1182081"/>
              <a:gd name="connsiteY66" fmla="*/ 1454150 h 3200400"/>
              <a:gd name="connsiteX67" fmla="*/ 1131281 w 1182081"/>
              <a:gd name="connsiteY67" fmla="*/ 1524000 h 3200400"/>
              <a:gd name="connsiteX68" fmla="*/ 1124931 w 1182081"/>
              <a:gd name="connsiteY68" fmla="*/ 1543050 h 3200400"/>
              <a:gd name="connsiteX69" fmla="*/ 1112231 w 1182081"/>
              <a:gd name="connsiteY69" fmla="*/ 1562100 h 3200400"/>
              <a:gd name="connsiteX70" fmla="*/ 1086831 w 1182081"/>
              <a:gd name="connsiteY70" fmla="*/ 1600200 h 3200400"/>
              <a:gd name="connsiteX71" fmla="*/ 1074131 w 1182081"/>
              <a:gd name="connsiteY71" fmla="*/ 1638300 h 3200400"/>
              <a:gd name="connsiteX72" fmla="*/ 1067781 w 1182081"/>
              <a:gd name="connsiteY72" fmla="*/ 1657350 h 3200400"/>
              <a:gd name="connsiteX73" fmla="*/ 1055081 w 1182081"/>
              <a:gd name="connsiteY73" fmla="*/ 1676400 h 3200400"/>
              <a:gd name="connsiteX74" fmla="*/ 1042381 w 1182081"/>
              <a:gd name="connsiteY74" fmla="*/ 1714500 h 3200400"/>
              <a:gd name="connsiteX75" fmla="*/ 1023331 w 1182081"/>
              <a:gd name="connsiteY75" fmla="*/ 1752600 h 3200400"/>
              <a:gd name="connsiteX76" fmla="*/ 1010631 w 1182081"/>
              <a:gd name="connsiteY76" fmla="*/ 1771650 h 3200400"/>
              <a:gd name="connsiteX77" fmla="*/ 997931 w 1182081"/>
              <a:gd name="connsiteY77" fmla="*/ 1809750 h 3200400"/>
              <a:gd name="connsiteX78" fmla="*/ 991581 w 1182081"/>
              <a:gd name="connsiteY78" fmla="*/ 1828800 h 3200400"/>
              <a:gd name="connsiteX79" fmla="*/ 997931 w 1182081"/>
              <a:gd name="connsiteY79" fmla="*/ 1924050 h 3200400"/>
              <a:gd name="connsiteX80" fmla="*/ 1029681 w 1182081"/>
              <a:gd name="connsiteY80" fmla="*/ 1949450 h 3200400"/>
              <a:gd name="connsiteX81" fmla="*/ 1048731 w 1182081"/>
              <a:gd name="connsiteY81" fmla="*/ 1962150 h 3200400"/>
              <a:gd name="connsiteX82" fmla="*/ 1080481 w 1182081"/>
              <a:gd name="connsiteY82" fmla="*/ 2000250 h 3200400"/>
              <a:gd name="connsiteX83" fmla="*/ 1099531 w 1182081"/>
              <a:gd name="connsiteY83" fmla="*/ 2038350 h 3200400"/>
              <a:gd name="connsiteX84" fmla="*/ 1086831 w 1182081"/>
              <a:gd name="connsiteY84" fmla="*/ 2260600 h 3200400"/>
              <a:gd name="connsiteX85" fmla="*/ 1080481 w 1182081"/>
              <a:gd name="connsiteY85" fmla="*/ 2279650 h 3200400"/>
              <a:gd name="connsiteX86" fmla="*/ 1067781 w 1182081"/>
              <a:gd name="connsiteY86" fmla="*/ 2298700 h 3200400"/>
              <a:gd name="connsiteX87" fmla="*/ 1061431 w 1182081"/>
              <a:gd name="connsiteY87" fmla="*/ 2317750 h 3200400"/>
              <a:gd name="connsiteX88" fmla="*/ 1048731 w 1182081"/>
              <a:gd name="connsiteY88" fmla="*/ 2336800 h 3200400"/>
              <a:gd name="connsiteX89" fmla="*/ 1042381 w 1182081"/>
              <a:gd name="connsiteY89" fmla="*/ 2355850 h 3200400"/>
              <a:gd name="connsiteX90" fmla="*/ 1023331 w 1182081"/>
              <a:gd name="connsiteY90" fmla="*/ 2374900 h 3200400"/>
              <a:gd name="connsiteX91" fmla="*/ 1010631 w 1182081"/>
              <a:gd name="connsiteY91" fmla="*/ 2413000 h 3200400"/>
              <a:gd name="connsiteX92" fmla="*/ 985231 w 1182081"/>
              <a:gd name="connsiteY92" fmla="*/ 2451100 h 3200400"/>
              <a:gd name="connsiteX93" fmla="*/ 972531 w 1182081"/>
              <a:gd name="connsiteY93" fmla="*/ 2470150 h 3200400"/>
              <a:gd name="connsiteX94" fmla="*/ 953481 w 1182081"/>
              <a:gd name="connsiteY94" fmla="*/ 2514600 h 3200400"/>
              <a:gd name="connsiteX95" fmla="*/ 940781 w 1182081"/>
              <a:gd name="connsiteY95" fmla="*/ 2533650 h 3200400"/>
              <a:gd name="connsiteX96" fmla="*/ 928081 w 1182081"/>
              <a:gd name="connsiteY96" fmla="*/ 2571750 h 3200400"/>
              <a:gd name="connsiteX97" fmla="*/ 921731 w 1182081"/>
              <a:gd name="connsiteY97" fmla="*/ 2590800 h 3200400"/>
              <a:gd name="connsiteX98" fmla="*/ 909031 w 1182081"/>
              <a:gd name="connsiteY98" fmla="*/ 2609850 h 3200400"/>
              <a:gd name="connsiteX99" fmla="*/ 896331 w 1182081"/>
              <a:gd name="connsiteY99" fmla="*/ 2654300 h 3200400"/>
              <a:gd name="connsiteX100" fmla="*/ 883631 w 1182081"/>
              <a:gd name="connsiteY100" fmla="*/ 2679700 h 3200400"/>
              <a:gd name="connsiteX101" fmla="*/ 870931 w 1182081"/>
              <a:gd name="connsiteY101" fmla="*/ 2698750 h 3200400"/>
              <a:gd name="connsiteX102" fmla="*/ 858231 w 1182081"/>
              <a:gd name="connsiteY102" fmla="*/ 2736850 h 3200400"/>
              <a:gd name="connsiteX103" fmla="*/ 851881 w 1182081"/>
              <a:gd name="connsiteY103" fmla="*/ 2755900 h 3200400"/>
              <a:gd name="connsiteX104" fmla="*/ 826481 w 1182081"/>
              <a:gd name="connsiteY104" fmla="*/ 2813050 h 3200400"/>
              <a:gd name="connsiteX105" fmla="*/ 820131 w 1182081"/>
              <a:gd name="connsiteY105" fmla="*/ 2832100 h 3200400"/>
              <a:gd name="connsiteX106" fmla="*/ 820131 w 1182081"/>
              <a:gd name="connsiteY106" fmla="*/ 2952750 h 3200400"/>
              <a:gd name="connsiteX107" fmla="*/ 813781 w 1182081"/>
              <a:gd name="connsiteY107" fmla="*/ 3117850 h 3200400"/>
              <a:gd name="connsiteX108" fmla="*/ 775681 w 1182081"/>
              <a:gd name="connsiteY108" fmla="*/ 3143250 h 3200400"/>
              <a:gd name="connsiteX109" fmla="*/ 756631 w 1182081"/>
              <a:gd name="connsiteY109" fmla="*/ 3155950 h 3200400"/>
              <a:gd name="connsiteX110" fmla="*/ 737581 w 1182081"/>
              <a:gd name="connsiteY110" fmla="*/ 3162300 h 3200400"/>
              <a:gd name="connsiteX111" fmla="*/ 699481 w 1182081"/>
              <a:gd name="connsiteY111" fmla="*/ 3187700 h 3200400"/>
              <a:gd name="connsiteX112" fmla="*/ 655031 w 1182081"/>
              <a:gd name="connsiteY112" fmla="*/ 3200400 h 3200400"/>
              <a:gd name="connsiteX113" fmla="*/ 585181 w 1182081"/>
              <a:gd name="connsiteY113" fmla="*/ 3187700 h 3200400"/>
              <a:gd name="connsiteX114" fmla="*/ 566131 w 1182081"/>
              <a:gd name="connsiteY114" fmla="*/ 3175000 h 3200400"/>
              <a:gd name="connsiteX115" fmla="*/ 534381 w 1182081"/>
              <a:gd name="connsiteY115" fmla="*/ 3117850 h 3200400"/>
              <a:gd name="connsiteX116" fmla="*/ 540731 w 1182081"/>
              <a:gd name="connsiteY116" fmla="*/ 2959100 h 3200400"/>
              <a:gd name="connsiteX117" fmla="*/ 547081 w 1182081"/>
              <a:gd name="connsiteY117" fmla="*/ 2870200 h 3200400"/>
              <a:gd name="connsiteX118" fmla="*/ 540731 w 1182081"/>
              <a:gd name="connsiteY118" fmla="*/ 2609850 h 3200400"/>
              <a:gd name="connsiteX119" fmla="*/ 528031 w 1182081"/>
              <a:gd name="connsiteY119" fmla="*/ 2571750 h 3200400"/>
              <a:gd name="connsiteX120" fmla="*/ 508981 w 1182081"/>
              <a:gd name="connsiteY120" fmla="*/ 2514600 h 3200400"/>
              <a:gd name="connsiteX121" fmla="*/ 489931 w 1182081"/>
              <a:gd name="connsiteY121" fmla="*/ 2476500 h 3200400"/>
              <a:gd name="connsiteX122" fmla="*/ 451831 w 1182081"/>
              <a:gd name="connsiteY122" fmla="*/ 2463800 h 3200400"/>
              <a:gd name="connsiteX123" fmla="*/ 432781 w 1182081"/>
              <a:gd name="connsiteY123" fmla="*/ 2457450 h 3200400"/>
              <a:gd name="connsiteX124" fmla="*/ 413731 w 1182081"/>
              <a:gd name="connsiteY124" fmla="*/ 2451100 h 3200400"/>
              <a:gd name="connsiteX125" fmla="*/ 369281 w 1182081"/>
              <a:gd name="connsiteY125" fmla="*/ 2432050 h 3200400"/>
              <a:gd name="connsiteX126" fmla="*/ 312131 w 1182081"/>
              <a:gd name="connsiteY126" fmla="*/ 2381250 h 3200400"/>
              <a:gd name="connsiteX127" fmla="*/ 286731 w 1182081"/>
              <a:gd name="connsiteY127" fmla="*/ 2343150 h 3200400"/>
              <a:gd name="connsiteX128" fmla="*/ 274031 w 1182081"/>
              <a:gd name="connsiteY128" fmla="*/ 2305050 h 3200400"/>
              <a:gd name="connsiteX129" fmla="*/ 299431 w 1182081"/>
              <a:gd name="connsiteY129" fmla="*/ 2209800 h 3200400"/>
              <a:gd name="connsiteX130" fmla="*/ 318481 w 1182081"/>
              <a:gd name="connsiteY130" fmla="*/ 2203450 h 3200400"/>
              <a:gd name="connsiteX131" fmla="*/ 331181 w 1182081"/>
              <a:gd name="connsiteY131" fmla="*/ 2184400 h 3200400"/>
              <a:gd name="connsiteX132" fmla="*/ 350231 w 1182081"/>
              <a:gd name="connsiteY132" fmla="*/ 2178050 h 3200400"/>
              <a:gd name="connsiteX133" fmla="*/ 369281 w 1182081"/>
              <a:gd name="connsiteY133" fmla="*/ 2165350 h 3200400"/>
              <a:gd name="connsiteX134" fmla="*/ 407381 w 1182081"/>
              <a:gd name="connsiteY134" fmla="*/ 2146300 h 3200400"/>
              <a:gd name="connsiteX135" fmla="*/ 439131 w 1182081"/>
              <a:gd name="connsiteY135" fmla="*/ 2120900 h 3200400"/>
              <a:gd name="connsiteX136" fmla="*/ 451831 w 1182081"/>
              <a:gd name="connsiteY136" fmla="*/ 2101850 h 3200400"/>
              <a:gd name="connsiteX137" fmla="*/ 489931 w 1182081"/>
              <a:gd name="connsiteY137" fmla="*/ 2076450 h 3200400"/>
              <a:gd name="connsiteX138" fmla="*/ 508981 w 1182081"/>
              <a:gd name="connsiteY138" fmla="*/ 2063750 h 3200400"/>
              <a:gd name="connsiteX139" fmla="*/ 521681 w 1182081"/>
              <a:gd name="connsiteY139" fmla="*/ 2044700 h 3200400"/>
              <a:gd name="connsiteX140" fmla="*/ 528031 w 1182081"/>
              <a:gd name="connsiteY140" fmla="*/ 2025650 h 3200400"/>
              <a:gd name="connsiteX141" fmla="*/ 553431 w 1182081"/>
              <a:gd name="connsiteY141" fmla="*/ 1987550 h 3200400"/>
              <a:gd name="connsiteX142" fmla="*/ 559781 w 1182081"/>
              <a:gd name="connsiteY142" fmla="*/ 1968500 h 3200400"/>
              <a:gd name="connsiteX143" fmla="*/ 572481 w 1182081"/>
              <a:gd name="connsiteY143" fmla="*/ 1949450 h 3200400"/>
              <a:gd name="connsiteX144" fmla="*/ 585181 w 1182081"/>
              <a:gd name="connsiteY144" fmla="*/ 1911350 h 3200400"/>
              <a:gd name="connsiteX145" fmla="*/ 591531 w 1182081"/>
              <a:gd name="connsiteY145" fmla="*/ 1892300 h 3200400"/>
              <a:gd name="connsiteX146" fmla="*/ 597881 w 1182081"/>
              <a:gd name="connsiteY146" fmla="*/ 1873250 h 3200400"/>
              <a:gd name="connsiteX147" fmla="*/ 610581 w 1182081"/>
              <a:gd name="connsiteY147" fmla="*/ 1809750 h 3200400"/>
              <a:gd name="connsiteX148" fmla="*/ 604231 w 1182081"/>
              <a:gd name="connsiteY148" fmla="*/ 1612900 h 3200400"/>
              <a:gd name="connsiteX149" fmla="*/ 597881 w 1182081"/>
              <a:gd name="connsiteY149" fmla="*/ 1593850 h 3200400"/>
              <a:gd name="connsiteX150" fmla="*/ 572481 w 1182081"/>
              <a:gd name="connsiteY150" fmla="*/ 1555750 h 3200400"/>
              <a:gd name="connsiteX151" fmla="*/ 540731 w 1182081"/>
              <a:gd name="connsiteY151" fmla="*/ 1511300 h 3200400"/>
              <a:gd name="connsiteX152" fmla="*/ 521681 w 1182081"/>
              <a:gd name="connsiteY152" fmla="*/ 1466850 h 3200400"/>
              <a:gd name="connsiteX153" fmla="*/ 502631 w 1182081"/>
              <a:gd name="connsiteY153" fmla="*/ 1409700 h 3200400"/>
              <a:gd name="connsiteX154" fmla="*/ 496281 w 1182081"/>
              <a:gd name="connsiteY154" fmla="*/ 1390650 h 3200400"/>
              <a:gd name="connsiteX155" fmla="*/ 483581 w 1182081"/>
              <a:gd name="connsiteY155" fmla="*/ 1365250 h 3200400"/>
              <a:gd name="connsiteX156" fmla="*/ 470881 w 1182081"/>
              <a:gd name="connsiteY156" fmla="*/ 1327150 h 3200400"/>
              <a:gd name="connsiteX157" fmla="*/ 451831 w 1182081"/>
              <a:gd name="connsiteY157" fmla="*/ 1289050 h 3200400"/>
              <a:gd name="connsiteX158" fmla="*/ 439131 w 1182081"/>
              <a:gd name="connsiteY158" fmla="*/ 1270000 h 3200400"/>
              <a:gd name="connsiteX159" fmla="*/ 432781 w 1182081"/>
              <a:gd name="connsiteY159" fmla="*/ 1250950 h 3200400"/>
              <a:gd name="connsiteX160" fmla="*/ 407381 w 1182081"/>
              <a:gd name="connsiteY160" fmla="*/ 1212850 h 3200400"/>
              <a:gd name="connsiteX161" fmla="*/ 401031 w 1182081"/>
              <a:gd name="connsiteY161" fmla="*/ 1193800 h 3200400"/>
              <a:gd name="connsiteX162" fmla="*/ 375631 w 1182081"/>
              <a:gd name="connsiteY162" fmla="*/ 1155700 h 3200400"/>
              <a:gd name="connsiteX163" fmla="*/ 369281 w 1182081"/>
              <a:gd name="connsiteY163" fmla="*/ 1136650 h 3200400"/>
              <a:gd name="connsiteX164" fmla="*/ 343881 w 1182081"/>
              <a:gd name="connsiteY164" fmla="*/ 1098550 h 3200400"/>
              <a:gd name="connsiteX165" fmla="*/ 331181 w 1182081"/>
              <a:gd name="connsiteY165" fmla="*/ 1079500 h 3200400"/>
              <a:gd name="connsiteX166" fmla="*/ 324831 w 1182081"/>
              <a:gd name="connsiteY166" fmla="*/ 1060450 h 3200400"/>
              <a:gd name="connsiteX167" fmla="*/ 299431 w 1182081"/>
              <a:gd name="connsiteY167" fmla="*/ 1022350 h 3200400"/>
              <a:gd name="connsiteX168" fmla="*/ 261331 w 1182081"/>
              <a:gd name="connsiteY168" fmla="*/ 996950 h 3200400"/>
              <a:gd name="connsiteX169" fmla="*/ 223231 w 1182081"/>
              <a:gd name="connsiteY169" fmla="*/ 94615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182081" h="3200400">
                <a:moveTo>
                  <a:pt x="223231" y="946150"/>
                </a:moveTo>
                <a:cubicBezTo>
                  <a:pt x="214764" y="922867"/>
                  <a:pt x="224342" y="926306"/>
                  <a:pt x="210531" y="857250"/>
                </a:cubicBezTo>
                <a:cubicBezTo>
                  <a:pt x="202215" y="815669"/>
                  <a:pt x="207664" y="828165"/>
                  <a:pt x="197831" y="793750"/>
                </a:cubicBezTo>
                <a:cubicBezTo>
                  <a:pt x="195992" y="787314"/>
                  <a:pt x="194732" y="780551"/>
                  <a:pt x="191481" y="774700"/>
                </a:cubicBezTo>
                <a:cubicBezTo>
                  <a:pt x="184068" y="761357"/>
                  <a:pt x="170908" y="751080"/>
                  <a:pt x="166081" y="736600"/>
                </a:cubicBezTo>
                <a:cubicBezTo>
                  <a:pt x="163964" y="730250"/>
                  <a:pt x="162724" y="723537"/>
                  <a:pt x="159731" y="717550"/>
                </a:cubicBezTo>
                <a:cubicBezTo>
                  <a:pt x="156318" y="710724"/>
                  <a:pt x="150131" y="705474"/>
                  <a:pt x="147031" y="698500"/>
                </a:cubicBezTo>
                <a:cubicBezTo>
                  <a:pt x="141594" y="686267"/>
                  <a:pt x="141757" y="671539"/>
                  <a:pt x="134331" y="660400"/>
                </a:cubicBezTo>
                <a:lnTo>
                  <a:pt x="108931" y="622300"/>
                </a:lnTo>
                <a:cubicBezTo>
                  <a:pt x="104698" y="615950"/>
                  <a:pt x="98644" y="610490"/>
                  <a:pt x="96231" y="603250"/>
                </a:cubicBezTo>
                <a:cubicBezTo>
                  <a:pt x="91998" y="590550"/>
                  <a:pt x="90957" y="576289"/>
                  <a:pt x="83531" y="565150"/>
                </a:cubicBezTo>
                <a:cubicBezTo>
                  <a:pt x="47135" y="510555"/>
                  <a:pt x="90771" y="579630"/>
                  <a:pt x="64481" y="527050"/>
                </a:cubicBezTo>
                <a:cubicBezTo>
                  <a:pt x="61068" y="520224"/>
                  <a:pt x="54881" y="514974"/>
                  <a:pt x="51781" y="508000"/>
                </a:cubicBezTo>
                <a:lnTo>
                  <a:pt x="32731" y="450850"/>
                </a:lnTo>
                <a:lnTo>
                  <a:pt x="20031" y="412750"/>
                </a:lnTo>
                <a:cubicBezTo>
                  <a:pt x="17914" y="406400"/>
                  <a:pt x="14994" y="400264"/>
                  <a:pt x="13681" y="393700"/>
                </a:cubicBezTo>
                <a:lnTo>
                  <a:pt x="7331" y="361950"/>
                </a:lnTo>
                <a:cubicBezTo>
                  <a:pt x="-238" y="278695"/>
                  <a:pt x="-4429" y="269452"/>
                  <a:pt x="7331" y="171450"/>
                </a:cubicBezTo>
                <a:cubicBezTo>
                  <a:pt x="12504" y="128338"/>
                  <a:pt x="18272" y="143218"/>
                  <a:pt x="32731" y="114300"/>
                </a:cubicBezTo>
                <a:cubicBezTo>
                  <a:pt x="48067" y="83628"/>
                  <a:pt x="26018" y="103959"/>
                  <a:pt x="58131" y="82550"/>
                </a:cubicBezTo>
                <a:cubicBezTo>
                  <a:pt x="68291" y="52070"/>
                  <a:pt x="56438" y="70697"/>
                  <a:pt x="83531" y="57150"/>
                </a:cubicBezTo>
                <a:cubicBezTo>
                  <a:pt x="111402" y="43215"/>
                  <a:pt x="94583" y="42883"/>
                  <a:pt x="127981" y="31750"/>
                </a:cubicBezTo>
                <a:cubicBezTo>
                  <a:pt x="164190" y="19680"/>
                  <a:pt x="152574" y="31259"/>
                  <a:pt x="185131" y="19050"/>
                </a:cubicBezTo>
                <a:cubicBezTo>
                  <a:pt x="245223" y="-3484"/>
                  <a:pt x="172701" y="13916"/>
                  <a:pt x="242281" y="0"/>
                </a:cubicBezTo>
                <a:cubicBezTo>
                  <a:pt x="333298" y="2117"/>
                  <a:pt x="424460" y="786"/>
                  <a:pt x="515331" y="6350"/>
                </a:cubicBezTo>
                <a:cubicBezTo>
                  <a:pt x="528693" y="7168"/>
                  <a:pt x="540731" y="14817"/>
                  <a:pt x="553431" y="19050"/>
                </a:cubicBezTo>
                <a:cubicBezTo>
                  <a:pt x="559781" y="21167"/>
                  <a:pt x="566912" y="21687"/>
                  <a:pt x="572481" y="25400"/>
                </a:cubicBezTo>
                <a:lnTo>
                  <a:pt x="610581" y="50800"/>
                </a:lnTo>
                <a:cubicBezTo>
                  <a:pt x="626542" y="98683"/>
                  <a:pt x="605012" y="39661"/>
                  <a:pt x="629631" y="88900"/>
                </a:cubicBezTo>
                <a:cubicBezTo>
                  <a:pt x="632624" y="94887"/>
                  <a:pt x="632988" y="101963"/>
                  <a:pt x="635981" y="107950"/>
                </a:cubicBezTo>
                <a:cubicBezTo>
                  <a:pt x="639394" y="114776"/>
                  <a:pt x="645581" y="120026"/>
                  <a:pt x="648681" y="127000"/>
                </a:cubicBezTo>
                <a:cubicBezTo>
                  <a:pt x="662497" y="158086"/>
                  <a:pt x="659206" y="162083"/>
                  <a:pt x="667731" y="190500"/>
                </a:cubicBezTo>
                <a:cubicBezTo>
                  <a:pt x="671578" y="203322"/>
                  <a:pt x="677184" y="215613"/>
                  <a:pt x="680431" y="228600"/>
                </a:cubicBezTo>
                <a:cubicBezTo>
                  <a:pt x="683981" y="242799"/>
                  <a:pt x="693297" y="282824"/>
                  <a:pt x="699481" y="292100"/>
                </a:cubicBezTo>
                <a:lnTo>
                  <a:pt x="712181" y="311150"/>
                </a:lnTo>
                <a:cubicBezTo>
                  <a:pt x="721778" y="349537"/>
                  <a:pt x="715771" y="328271"/>
                  <a:pt x="731231" y="374650"/>
                </a:cubicBezTo>
                <a:cubicBezTo>
                  <a:pt x="733348" y="381000"/>
                  <a:pt x="734588" y="387713"/>
                  <a:pt x="737581" y="393700"/>
                </a:cubicBezTo>
                <a:cubicBezTo>
                  <a:pt x="748870" y="416278"/>
                  <a:pt x="750402" y="416349"/>
                  <a:pt x="756631" y="438150"/>
                </a:cubicBezTo>
                <a:cubicBezTo>
                  <a:pt x="759029" y="446541"/>
                  <a:pt x="760473" y="455191"/>
                  <a:pt x="762981" y="463550"/>
                </a:cubicBezTo>
                <a:cubicBezTo>
                  <a:pt x="766828" y="476372"/>
                  <a:pt x="772434" y="488663"/>
                  <a:pt x="775681" y="501650"/>
                </a:cubicBezTo>
                <a:cubicBezTo>
                  <a:pt x="777798" y="510117"/>
                  <a:pt x="779633" y="518659"/>
                  <a:pt x="782031" y="527050"/>
                </a:cubicBezTo>
                <a:cubicBezTo>
                  <a:pt x="783870" y="533486"/>
                  <a:pt x="786758" y="539606"/>
                  <a:pt x="788381" y="546100"/>
                </a:cubicBezTo>
                <a:cubicBezTo>
                  <a:pt x="797445" y="582354"/>
                  <a:pt x="791303" y="570657"/>
                  <a:pt x="801081" y="603250"/>
                </a:cubicBezTo>
                <a:cubicBezTo>
                  <a:pt x="804928" y="616072"/>
                  <a:pt x="809548" y="628650"/>
                  <a:pt x="813781" y="641350"/>
                </a:cubicBezTo>
                <a:lnTo>
                  <a:pt x="826481" y="679450"/>
                </a:lnTo>
                <a:cubicBezTo>
                  <a:pt x="828598" y="685800"/>
                  <a:pt x="829838" y="692513"/>
                  <a:pt x="832831" y="698500"/>
                </a:cubicBezTo>
                <a:cubicBezTo>
                  <a:pt x="851518" y="735874"/>
                  <a:pt x="842538" y="714920"/>
                  <a:pt x="858231" y="762000"/>
                </a:cubicBezTo>
                <a:lnTo>
                  <a:pt x="864581" y="781050"/>
                </a:lnTo>
                <a:lnTo>
                  <a:pt x="870931" y="800100"/>
                </a:lnTo>
                <a:cubicBezTo>
                  <a:pt x="873048" y="814917"/>
                  <a:pt x="875303" y="829714"/>
                  <a:pt x="877281" y="844550"/>
                </a:cubicBezTo>
                <a:cubicBezTo>
                  <a:pt x="879536" y="861465"/>
                  <a:pt x="880055" y="878664"/>
                  <a:pt x="883631" y="895350"/>
                </a:cubicBezTo>
                <a:cubicBezTo>
                  <a:pt x="886436" y="908440"/>
                  <a:pt x="892098" y="920750"/>
                  <a:pt x="896331" y="933450"/>
                </a:cubicBezTo>
                <a:cubicBezTo>
                  <a:pt x="902716" y="952604"/>
                  <a:pt x="898413" y="956629"/>
                  <a:pt x="921731" y="958850"/>
                </a:cubicBezTo>
                <a:cubicBezTo>
                  <a:pt x="959718" y="962468"/>
                  <a:pt x="997931" y="963083"/>
                  <a:pt x="1036031" y="965200"/>
                </a:cubicBezTo>
                <a:cubicBezTo>
                  <a:pt x="1042381" y="967317"/>
                  <a:pt x="1049512" y="967837"/>
                  <a:pt x="1055081" y="971550"/>
                </a:cubicBezTo>
                <a:cubicBezTo>
                  <a:pt x="1075952" y="985464"/>
                  <a:pt x="1072189" y="992079"/>
                  <a:pt x="1086831" y="1009650"/>
                </a:cubicBezTo>
                <a:cubicBezTo>
                  <a:pt x="1092580" y="1016549"/>
                  <a:pt x="1100132" y="1021801"/>
                  <a:pt x="1105881" y="1028700"/>
                </a:cubicBezTo>
                <a:cubicBezTo>
                  <a:pt x="1128629" y="1055997"/>
                  <a:pt x="1110612" y="1038161"/>
                  <a:pt x="1124931" y="1066800"/>
                </a:cubicBezTo>
                <a:cubicBezTo>
                  <a:pt x="1128344" y="1073626"/>
                  <a:pt x="1134218" y="1079024"/>
                  <a:pt x="1137631" y="1085850"/>
                </a:cubicBezTo>
                <a:cubicBezTo>
                  <a:pt x="1140624" y="1091837"/>
                  <a:pt x="1142142" y="1098464"/>
                  <a:pt x="1143981" y="1104900"/>
                </a:cubicBezTo>
                <a:cubicBezTo>
                  <a:pt x="1146694" y="1114395"/>
                  <a:pt x="1151606" y="1139200"/>
                  <a:pt x="1156681" y="1149350"/>
                </a:cubicBezTo>
                <a:cubicBezTo>
                  <a:pt x="1160094" y="1156176"/>
                  <a:pt x="1165148" y="1162050"/>
                  <a:pt x="1169381" y="1168400"/>
                </a:cubicBezTo>
                <a:cubicBezTo>
                  <a:pt x="1171498" y="1178983"/>
                  <a:pt x="1173113" y="1189679"/>
                  <a:pt x="1175731" y="1200150"/>
                </a:cubicBezTo>
                <a:cubicBezTo>
                  <a:pt x="1177354" y="1206644"/>
                  <a:pt x="1182081" y="1212507"/>
                  <a:pt x="1182081" y="1219200"/>
                </a:cubicBezTo>
                <a:cubicBezTo>
                  <a:pt x="1182081" y="1267929"/>
                  <a:pt x="1179331" y="1316654"/>
                  <a:pt x="1175731" y="1365250"/>
                </a:cubicBezTo>
                <a:cubicBezTo>
                  <a:pt x="1175086" y="1373953"/>
                  <a:pt x="1171889" y="1382291"/>
                  <a:pt x="1169381" y="1390650"/>
                </a:cubicBezTo>
                <a:cubicBezTo>
                  <a:pt x="1155813" y="1435876"/>
                  <a:pt x="1158694" y="1416514"/>
                  <a:pt x="1150331" y="1454150"/>
                </a:cubicBezTo>
                <a:cubicBezTo>
                  <a:pt x="1138364" y="1508002"/>
                  <a:pt x="1151105" y="1464528"/>
                  <a:pt x="1131281" y="1524000"/>
                </a:cubicBezTo>
                <a:cubicBezTo>
                  <a:pt x="1129164" y="1530350"/>
                  <a:pt x="1128644" y="1537481"/>
                  <a:pt x="1124931" y="1543050"/>
                </a:cubicBezTo>
                <a:cubicBezTo>
                  <a:pt x="1120698" y="1549400"/>
                  <a:pt x="1115644" y="1555274"/>
                  <a:pt x="1112231" y="1562100"/>
                </a:cubicBezTo>
                <a:cubicBezTo>
                  <a:pt x="1093851" y="1598859"/>
                  <a:pt x="1122943" y="1564088"/>
                  <a:pt x="1086831" y="1600200"/>
                </a:cubicBezTo>
                <a:lnTo>
                  <a:pt x="1074131" y="1638300"/>
                </a:lnTo>
                <a:cubicBezTo>
                  <a:pt x="1072014" y="1644650"/>
                  <a:pt x="1071494" y="1651781"/>
                  <a:pt x="1067781" y="1657350"/>
                </a:cubicBezTo>
                <a:cubicBezTo>
                  <a:pt x="1063548" y="1663700"/>
                  <a:pt x="1058181" y="1669426"/>
                  <a:pt x="1055081" y="1676400"/>
                </a:cubicBezTo>
                <a:cubicBezTo>
                  <a:pt x="1049644" y="1688633"/>
                  <a:pt x="1049807" y="1703361"/>
                  <a:pt x="1042381" y="1714500"/>
                </a:cubicBezTo>
                <a:cubicBezTo>
                  <a:pt x="1005985" y="1769095"/>
                  <a:pt x="1049621" y="1700020"/>
                  <a:pt x="1023331" y="1752600"/>
                </a:cubicBezTo>
                <a:cubicBezTo>
                  <a:pt x="1019918" y="1759426"/>
                  <a:pt x="1013731" y="1764676"/>
                  <a:pt x="1010631" y="1771650"/>
                </a:cubicBezTo>
                <a:cubicBezTo>
                  <a:pt x="1005194" y="1783883"/>
                  <a:pt x="1002164" y="1797050"/>
                  <a:pt x="997931" y="1809750"/>
                </a:cubicBezTo>
                <a:lnTo>
                  <a:pt x="991581" y="1828800"/>
                </a:lnTo>
                <a:cubicBezTo>
                  <a:pt x="993698" y="1860550"/>
                  <a:pt x="992700" y="1892662"/>
                  <a:pt x="997931" y="1924050"/>
                </a:cubicBezTo>
                <a:cubicBezTo>
                  <a:pt x="1001824" y="1947405"/>
                  <a:pt x="1014372" y="1941795"/>
                  <a:pt x="1029681" y="1949450"/>
                </a:cubicBezTo>
                <a:cubicBezTo>
                  <a:pt x="1036507" y="1952863"/>
                  <a:pt x="1042868" y="1957264"/>
                  <a:pt x="1048731" y="1962150"/>
                </a:cubicBezTo>
                <a:cubicBezTo>
                  <a:pt x="1060768" y="1972181"/>
                  <a:pt x="1073345" y="1985979"/>
                  <a:pt x="1080481" y="2000250"/>
                </a:cubicBezTo>
                <a:cubicBezTo>
                  <a:pt x="1106771" y="2052830"/>
                  <a:pt x="1063135" y="1983755"/>
                  <a:pt x="1099531" y="2038350"/>
                </a:cubicBezTo>
                <a:cubicBezTo>
                  <a:pt x="1095946" y="2149487"/>
                  <a:pt x="1108699" y="2184063"/>
                  <a:pt x="1086831" y="2260600"/>
                </a:cubicBezTo>
                <a:cubicBezTo>
                  <a:pt x="1084992" y="2267036"/>
                  <a:pt x="1083474" y="2273663"/>
                  <a:pt x="1080481" y="2279650"/>
                </a:cubicBezTo>
                <a:cubicBezTo>
                  <a:pt x="1077068" y="2286476"/>
                  <a:pt x="1071194" y="2291874"/>
                  <a:pt x="1067781" y="2298700"/>
                </a:cubicBezTo>
                <a:cubicBezTo>
                  <a:pt x="1064788" y="2304687"/>
                  <a:pt x="1064424" y="2311763"/>
                  <a:pt x="1061431" y="2317750"/>
                </a:cubicBezTo>
                <a:cubicBezTo>
                  <a:pt x="1058018" y="2324576"/>
                  <a:pt x="1052144" y="2329974"/>
                  <a:pt x="1048731" y="2336800"/>
                </a:cubicBezTo>
                <a:cubicBezTo>
                  <a:pt x="1045738" y="2342787"/>
                  <a:pt x="1046094" y="2350281"/>
                  <a:pt x="1042381" y="2355850"/>
                </a:cubicBezTo>
                <a:cubicBezTo>
                  <a:pt x="1037400" y="2363322"/>
                  <a:pt x="1029681" y="2368550"/>
                  <a:pt x="1023331" y="2374900"/>
                </a:cubicBezTo>
                <a:cubicBezTo>
                  <a:pt x="1019098" y="2387600"/>
                  <a:pt x="1018057" y="2401861"/>
                  <a:pt x="1010631" y="2413000"/>
                </a:cubicBezTo>
                <a:lnTo>
                  <a:pt x="985231" y="2451100"/>
                </a:lnTo>
                <a:cubicBezTo>
                  <a:pt x="980998" y="2457450"/>
                  <a:pt x="974944" y="2462910"/>
                  <a:pt x="972531" y="2470150"/>
                </a:cubicBezTo>
                <a:cubicBezTo>
                  <a:pt x="965407" y="2491522"/>
                  <a:pt x="966036" y="2492629"/>
                  <a:pt x="953481" y="2514600"/>
                </a:cubicBezTo>
                <a:cubicBezTo>
                  <a:pt x="949695" y="2521226"/>
                  <a:pt x="943881" y="2526676"/>
                  <a:pt x="940781" y="2533650"/>
                </a:cubicBezTo>
                <a:cubicBezTo>
                  <a:pt x="935344" y="2545883"/>
                  <a:pt x="932314" y="2559050"/>
                  <a:pt x="928081" y="2571750"/>
                </a:cubicBezTo>
                <a:cubicBezTo>
                  <a:pt x="925964" y="2578100"/>
                  <a:pt x="925444" y="2585231"/>
                  <a:pt x="921731" y="2590800"/>
                </a:cubicBezTo>
                <a:lnTo>
                  <a:pt x="909031" y="2609850"/>
                </a:lnTo>
                <a:cubicBezTo>
                  <a:pt x="905809" y="2622739"/>
                  <a:pt x="901797" y="2641546"/>
                  <a:pt x="896331" y="2654300"/>
                </a:cubicBezTo>
                <a:cubicBezTo>
                  <a:pt x="892602" y="2663001"/>
                  <a:pt x="888327" y="2671481"/>
                  <a:pt x="883631" y="2679700"/>
                </a:cubicBezTo>
                <a:cubicBezTo>
                  <a:pt x="879845" y="2686326"/>
                  <a:pt x="874031" y="2691776"/>
                  <a:pt x="870931" y="2698750"/>
                </a:cubicBezTo>
                <a:cubicBezTo>
                  <a:pt x="865494" y="2710983"/>
                  <a:pt x="862464" y="2724150"/>
                  <a:pt x="858231" y="2736850"/>
                </a:cubicBezTo>
                <a:cubicBezTo>
                  <a:pt x="856114" y="2743200"/>
                  <a:pt x="855594" y="2750331"/>
                  <a:pt x="851881" y="2755900"/>
                </a:cubicBezTo>
                <a:cubicBezTo>
                  <a:pt x="831755" y="2786089"/>
                  <a:pt x="841594" y="2767710"/>
                  <a:pt x="826481" y="2813050"/>
                </a:cubicBezTo>
                <a:lnTo>
                  <a:pt x="820131" y="2832100"/>
                </a:lnTo>
                <a:cubicBezTo>
                  <a:pt x="805718" y="2932993"/>
                  <a:pt x="820131" y="2808484"/>
                  <a:pt x="820131" y="2952750"/>
                </a:cubicBezTo>
                <a:cubicBezTo>
                  <a:pt x="820131" y="3007824"/>
                  <a:pt x="821306" y="3063293"/>
                  <a:pt x="813781" y="3117850"/>
                </a:cubicBezTo>
                <a:cubicBezTo>
                  <a:pt x="811106" y="3137244"/>
                  <a:pt x="787517" y="3137332"/>
                  <a:pt x="775681" y="3143250"/>
                </a:cubicBezTo>
                <a:cubicBezTo>
                  <a:pt x="768855" y="3146663"/>
                  <a:pt x="763457" y="3152537"/>
                  <a:pt x="756631" y="3155950"/>
                </a:cubicBezTo>
                <a:cubicBezTo>
                  <a:pt x="750644" y="3158943"/>
                  <a:pt x="743432" y="3159049"/>
                  <a:pt x="737581" y="3162300"/>
                </a:cubicBezTo>
                <a:cubicBezTo>
                  <a:pt x="724238" y="3169713"/>
                  <a:pt x="713961" y="3182873"/>
                  <a:pt x="699481" y="3187700"/>
                </a:cubicBezTo>
                <a:cubicBezTo>
                  <a:pt x="672152" y="3196810"/>
                  <a:pt x="686925" y="3192427"/>
                  <a:pt x="655031" y="3200400"/>
                </a:cubicBezTo>
                <a:cubicBezTo>
                  <a:pt x="637519" y="3198211"/>
                  <a:pt x="604758" y="3197489"/>
                  <a:pt x="585181" y="3187700"/>
                </a:cubicBezTo>
                <a:cubicBezTo>
                  <a:pt x="578355" y="3184287"/>
                  <a:pt x="572481" y="3179233"/>
                  <a:pt x="566131" y="3175000"/>
                </a:cubicBezTo>
                <a:cubicBezTo>
                  <a:pt x="537018" y="3131331"/>
                  <a:pt x="545558" y="3151380"/>
                  <a:pt x="534381" y="3117850"/>
                </a:cubicBezTo>
                <a:cubicBezTo>
                  <a:pt x="536498" y="3064933"/>
                  <a:pt x="538019" y="3011989"/>
                  <a:pt x="540731" y="2959100"/>
                </a:cubicBezTo>
                <a:cubicBezTo>
                  <a:pt x="542253" y="2929430"/>
                  <a:pt x="547081" y="2899909"/>
                  <a:pt x="547081" y="2870200"/>
                </a:cubicBezTo>
                <a:cubicBezTo>
                  <a:pt x="547081" y="2783391"/>
                  <a:pt x="546261" y="2696483"/>
                  <a:pt x="540731" y="2609850"/>
                </a:cubicBezTo>
                <a:cubicBezTo>
                  <a:pt x="539878" y="2596490"/>
                  <a:pt x="532264" y="2584450"/>
                  <a:pt x="528031" y="2571750"/>
                </a:cubicBezTo>
                <a:lnTo>
                  <a:pt x="508981" y="2514600"/>
                </a:lnTo>
                <a:cubicBezTo>
                  <a:pt x="505521" y="2504220"/>
                  <a:pt x="500297" y="2482979"/>
                  <a:pt x="489931" y="2476500"/>
                </a:cubicBezTo>
                <a:cubicBezTo>
                  <a:pt x="478579" y="2469405"/>
                  <a:pt x="464531" y="2468033"/>
                  <a:pt x="451831" y="2463800"/>
                </a:cubicBezTo>
                <a:lnTo>
                  <a:pt x="432781" y="2457450"/>
                </a:lnTo>
                <a:cubicBezTo>
                  <a:pt x="426431" y="2455333"/>
                  <a:pt x="419300" y="2454813"/>
                  <a:pt x="413731" y="2451100"/>
                </a:cubicBezTo>
                <a:cubicBezTo>
                  <a:pt x="387419" y="2433559"/>
                  <a:pt x="402085" y="2440251"/>
                  <a:pt x="369281" y="2432050"/>
                </a:cubicBezTo>
                <a:cubicBezTo>
                  <a:pt x="325785" y="2388554"/>
                  <a:pt x="346125" y="2403913"/>
                  <a:pt x="312131" y="2381250"/>
                </a:cubicBezTo>
                <a:cubicBezTo>
                  <a:pt x="303664" y="2368550"/>
                  <a:pt x="291558" y="2357630"/>
                  <a:pt x="286731" y="2343150"/>
                </a:cubicBezTo>
                <a:lnTo>
                  <a:pt x="274031" y="2305050"/>
                </a:lnTo>
                <a:cubicBezTo>
                  <a:pt x="277746" y="2264190"/>
                  <a:pt x="267980" y="2236009"/>
                  <a:pt x="299431" y="2209800"/>
                </a:cubicBezTo>
                <a:cubicBezTo>
                  <a:pt x="304573" y="2205515"/>
                  <a:pt x="312131" y="2205567"/>
                  <a:pt x="318481" y="2203450"/>
                </a:cubicBezTo>
                <a:cubicBezTo>
                  <a:pt x="322714" y="2197100"/>
                  <a:pt x="325222" y="2189168"/>
                  <a:pt x="331181" y="2184400"/>
                </a:cubicBezTo>
                <a:cubicBezTo>
                  <a:pt x="336408" y="2180219"/>
                  <a:pt x="344244" y="2181043"/>
                  <a:pt x="350231" y="2178050"/>
                </a:cubicBezTo>
                <a:cubicBezTo>
                  <a:pt x="357057" y="2174637"/>
                  <a:pt x="362455" y="2168763"/>
                  <a:pt x="369281" y="2165350"/>
                </a:cubicBezTo>
                <a:cubicBezTo>
                  <a:pt x="421861" y="2139060"/>
                  <a:pt x="352786" y="2182696"/>
                  <a:pt x="407381" y="2146300"/>
                </a:cubicBezTo>
                <a:cubicBezTo>
                  <a:pt x="443777" y="2091705"/>
                  <a:pt x="395314" y="2155953"/>
                  <a:pt x="439131" y="2120900"/>
                </a:cubicBezTo>
                <a:cubicBezTo>
                  <a:pt x="445090" y="2116132"/>
                  <a:pt x="446088" y="2106876"/>
                  <a:pt x="451831" y="2101850"/>
                </a:cubicBezTo>
                <a:cubicBezTo>
                  <a:pt x="463318" y="2091799"/>
                  <a:pt x="477231" y="2084917"/>
                  <a:pt x="489931" y="2076450"/>
                </a:cubicBezTo>
                <a:lnTo>
                  <a:pt x="508981" y="2063750"/>
                </a:lnTo>
                <a:cubicBezTo>
                  <a:pt x="513214" y="2057400"/>
                  <a:pt x="518268" y="2051526"/>
                  <a:pt x="521681" y="2044700"/>
                </a:cubicBezTo>
                <a:cubicBezTo>
                  <a:pt x="524674" y="2038713"/>
                  <a:pt x="524780" y="2031501"/>
                  <a:pt x="528031" y="2025650"/>
                </a:cubicBezTo>
                <a:cubicBezTo>
                  <a:pt x="535444" y="2012307"/>
                  <a:pt x="544964" y="2000250"/>
                  <a:pt x="553431" y="1987550"/>
                </a:cubicBezTo>
                <a:cubicBezTo>
                  <a:pt x="557144" y="1981981"/>
                  <a:pt x="556788" y="1974487"/>
                  <a:pt x="559781" y="1968500"/>
                </a:cubicBezTo>
                <a:cubicBezTo>
                  <a:pt x="563194" y="1961674"/>
                  <a:pt x="569381" y="1956424"/>
                  <a:pt x="572481" y="1949450"/>
                </a:cubicBezTo>
                <a:cubicBezTo>
                  <a:pt x="577918" y="1937217"/>
                  <a:pt x="580948" y="1924050"/>
                  <a:pt x="585181" y="1911350"/>
                </a:cubicBezTo>
                <a:lnTo>
                  <a:pt x="591531" y="1892300"/>
                </a:lnTo>
                <a:cubicBezTo>
                  <a:pt x="593648" y="1885950"/>
                  <a:pt x="596781" y="1879852"/>
                  <a:pt x="597881" y="1873250"/>
                </a:cubicBezTo>
                <a:cubicBezTo>
                  <a:pt x="605666" y="1826542"/>
                  <a:pt x="601108" y="1847641"/>
                  <a:pt x="610581" y="1809750"/>
                </a:cubicBezTo>
                <a:cubicBezTo>
                  <a:pt x="608464" y="1744133"/>
                  <a:pt x="608086" y="1678438"/>
                  <a:pt x="604231" y="1612900"/>
                </a:cubicBezTo>
                <a:cubicBezTo>
                  <a:pt x="603838" y="1606218"/>
                  <a:pt x="601132" y="1599701"/>
                  <a:pt x="597881" y="1593850"/>
                </a:cubicBezTo>
                <a:cubicBezTo>
                  <a:pt x="590468" y="1580507"/>
                  <a:pt x="579307" y="1569402"/>
                  <a:pt x="572481" y="1555750"/>
                </a:cubicBezTo>
                <a:cubicBezTo>
                  <a:pt x="555765" y="1522318"/>
                  <a:pt x="566474" y="1537043"/>
                  <a:pt x="540731" y="1511300"/>
                </a:cubicBezTo>
                <a:cubicBezTo>
                  <a:pt x="520291" y="1449979"/>
                  <a:pt x="553068" y="1545317"/>
                  <a:pt x="521681" y="1466850"/>
                </a:cubicBezTo>
                <a:lnTo>
                  <a:pt x="502631" y="1409700"/>
                </a:lnTo>
                <a:cubicBezTo>
                  <a:pt x="500514" y="1403350"/>
                  <a:pt x="499274" y="1396637"/>
                  <a:pt x="496281" y="1390650"/>
                </a:cubicBezTo>
                <a:cubicBezTo>
                  <a:pt x="492048" y="1382183"/>
                  <a:pt x="487097" y="1374039"/>
                  <a:pt x="483581" y="1365250"/>
                </a:cubicBezTo>
                <a:cubicBezTo>
                  <a:pt x="478609" y="1352821"/>
                  <a:pt x="478307" y="1338289"/>
                  <a:pt x="470881" y="1327150"/>
                </a:cubicBezTo>
                <a:cubicBezTo>
                  <a:pt x="434485" y="1272555"/>
                  <a:pt x="478121" y="1341630"/>
                  <a:pt x="451831" y="1289050"/>
                </a:cubicBezTo>
                <a:cubicBezTo>
                  <a:pt x="448418" y="1282224"/>
                  <a:pt x="442544" y="1276826"/>
                  <a:pt x="439131" y="1270000"/>
                </a:cubicBezTo>
                <a:cubicBezTo>
                  <a:pt x="436138" y="1264013"/>
                  <a:pt x="436032" y="1256801"/>
                  <a:pt x="432781" y="1250950"/>
                </a:cubicBezTo>
                <a:cubicBezTo>
                  <a:pt x="425368" y="1237607"/>
                  <a:pt x="412208" y="1227330"/>
                  <a:pt x="407381" y="1212850"/>
                </a:cubicBezTo>
                <a:cubicBezTo>
                  <a:pt x="405264" y="1206500"/>
                  <a:pt x="404282" y="1199651"/>
                  <a:pt x="401031" y="1193800"/>
                </a:cubicBezTo>
                <a:cubicBezTo>
                  <a:pt x="393618" y="1180457"/>
                  <a:pt x="380458" y="1170180"/>
                  <a:pt x="375631" y="1155700"/>
                </a:cubicBezTo>
                <a:cubicBezTo>
                  <a:pt x="373514" y="1149350"/>
                  <a:pt x="372532" y="1142501"/>
                  <a:pt x="369281" y="1136650"/>
                </a:cubicBezTo>
                <a:cubicBezTo>
                  <a:pt x="361868" y="1123307"/>
                  <a:pt x="352348" y="1111250"/>
                  <a:pt x="343881" y="1098550"/>
                </a:cubicBezTo>
                <a:cubicBezTo>
                  <a:pt x="339648" y="1092200"/>
                  <a:pt x="333594" y="1086740"/>
                  <a:pt x="331181" y="1079500"/>
                </a:cubicBezTo>
                <a:cubicBezTo>
                  <a:pt x="329064" y="1073150"/>
                  <a:pt x="328082" y="1066301"/>
                  <a:pt x="324831" y="1060450"/>
                </a:cubicBezTo>
                <a:cubicBezTo>
                  <a:pt x="317418" y="1047107"/>
                  <a:pt x="312131" y="1030817"/>
                  <a:pt x="299431" y="1022350"/>
                </a:cubicBezTo>
                <a:lnTo>
                  <a:pt x="261331" y="996950"/>
                </a:lnTo>
                <a:cubicBezTo>
                  <a:pt x="253088" y="972220"/>
                  <a:pt x="231698" y="969433"/>
                  <a:pt x="223231" y="946150"/>
                </a:cubicBezTo>
                <a:close/>
              </a:path>
            </a:pathLst>
          </a:custGeom>
          <a:solidFill>
            <a:schemeClr val="accent1">
              <a:lumMod val="40000"/>
              <a:lumOff val="60000"/>
              <a:alpha val="28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RI of the brain and automated whole brain tractography (AWBT) for Case 1 |  Download Scientific Diagram">
            <a:extLst>
              <a:ext uri="{FF2B5EF4-FFF2-40B4-BE49-F238E27FC236}">
                <a16:creationId xmlns:a16="http://schemas.microsoft.com/office/drawing/2014/main" id="{60BA2CEF-FC97-1DFB-C2DC-8B953346DB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567"/>
          <a:stretch/>
        </p:blipFill>
        <p:spPr bwMode="auto">
          <a:xfrm>
            <a:off x="473114" y="3575538"/>
            <a:ext cx="4613073" cy="19780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icerDMRI: Open Source Diffusion MRI Software for Brain Cancer Research. -  Abstract - Europe PMC">
            <a:extLst>
              <a:ext uri="{FF2B5EF4-FFF2-40B4-BE49-F238E27FC236}">
                <a16:creationId xmlns:a16="http://schemas.microsoft.com/office/drawing/2014/main" id="{A2386DED-09E8-6E05-80A8-33AA60F9C4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436"/>
          <a:stretch/>
        </p:blipFill>
        <p:spPr bwMode="auto">
          <a:xfrm>
            <a:off x="473115" y="1703000"/>
            <a:ext cx="4627157" cy="187253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A6C67874-9C2F-3AB2-1C09-44B550A96BA6}"/>
              </a:ext>
            </a:extLst>
          </p:cNvPr>
          <p:cNvSpPr/>
          <p:nvPr/>
        </p:nvSpPr>
        <p:spPr>
          <a:xfrm>
            <a:off x="398735" y="5497104"/>
            <a:ext cx="4391367" cy="461665"/>
          </a:xfrm>
          <a:prstGeom prst="rect">
            <a:avLst/>
          </a:prstGeom>
        </p:spPr>
        <p:txBody>
          <a:bodyPr wrap="square">
            <a:spAutoFit/>
          </a:bodyPr>
          <a:lstStyle/>
          <a:p>
            <a:r>
              <a:rPr lang="en-US" sz="1200" dirty="0">
                <a:solidFill>
                  <a:srgbClr val="222222"/>
                </a:solidFill>
                <a:latin typeface="Proxima Nova"/>
              </a:rPr>
              <a:t>Zakaria H, Haider S, Lee I (</a:t>
            </a:r>
            <a:r>
              <a:rPr lang="en-US" sz="1200" dirty="0">
                <a:solidFill>
                  <a:srgbClr val="222222"/>
                </a:solidFill>
                <a:latin typeface="+mj-lt"/>
              </a:rPr>
              <a:t>September</a:t>
            </a:r>
            <a:r>
              <a:rPr lang="en-US" sz="1200" dirty="0">
                <a:solidFill>
                  <a:srgbClr val="222222"/>
                </a:solidFill>
                <a:latin typeface="Proxima Nova"/>
              </a:rPr>
              <a:t> 06, 2017). </a:t>
            </a:r>
            <a:r>
              <a:rPr lang="en-US" sz="1200" dirty="0" err="1">
                <a:solidFill>
                  <a:srgbClr val="222222"/>
                </a:solidFill>
                <a:latin typeface="Proxima Nova"/>
              </a:rPr>
              <a:t>Cureus</a:t>
            </a:r>
            <a:r>
              <a:rPr lang="en-US" sz="1200" dirty="0">
                <a:solidFill>
                  <a:srgbClr val="222222"/>
                </a:solidFill>
                <a:latin typeface="Proxima Nova"/>
              </a:rPr>
              <a:t> 9(9): e1656. doi:10.7759/cureus.1656</a:t>
            </a:r>
            <a:endParaRPr lang="en-US" sz="1200" dirty="0"/>
          </a:p>
        </p:txBody>
      </p:sp>
      <p:sp>
        <p:nvSpPr>
          <p:cNvPr id="47" name="TextBox 46">
            <a:extLst>
              <a:ext uri="{FF2B5EF4-FFF2-40B4-BE49-F238E27FC236}">
                <a16:creationId xmlns:a16="http://schemas.microsoft.com/office/drawing/2014/main" id="{D5BF9B4A-6C67-2B4A-BEBF-22C65CA22B45}"/>
              </a:ext>
            </a:extLst>
          </p:cNvPr>
          <p:cNvSpPr txBox="1"/>
          <p:nvPr/>
        </p:nvSpPr>
        <p:spPr>
          <a:xfrm>
            <a:off x="5104709" y="5389383"/>
            <a:ext cx="2924262" cy="338554"/>
          </a:xfrm>
          <a:prstGeom prst="rect">
            <a:avLst/>
          </a:prstGeom>
          <a:noFill/>
        </p:spPr>
        <p:txBody>
          <a:bodyPr wrap="none" rtlCol="0">
            <a:spAutoFit/>
          </a:bodyPr>
          <a:lstStyle/>
          <a:p>
            <a:r>
              <a:rPr lang="en-US" sz="1600" dirty="0"/>
              <a:t>Fiber Tracking with safety margin</a:t>
            </a:r>
          </a:p>
        </p:txBody>
      </p:sp>
      <p:sp>
        <p:nvSpPr>
          <p:cNvPr id="50" name="TextBox 49">
            <a:extLst>
              <a:ext uri="{FF2B5EF4-FFF2-40B4-BE49-F238E27FC236}">
                <a16:creationId xmlns:a16="http://schemas.microsoft.com/office/drawing/2014/main" id="{633311AA-CEF8-489B-FD94-931FC31B5AAC}"/>
              </a:ext>
            </a:extLst>
          </p:cNvPr>
          <p:cNvSpPr txBox="1"/>
          <p:nvPr/>
        </p:nvSpPr>
        <p:spPr>
          <a:xfrm>
            <a:off x="8658185" y="5397233"/>
            <a:ext cx="3306290" cy="338554"/>
          </a:xfrm>
          <a:prstGeom prst="rect">
            <a:avLst/>
          </a:prstGeom>
          <a:noFill/>
        </p:spPr>
        <p:txBody>
          <a:bodyPr wrap="none" rtlCol="0">
            <a:spAutoFit/>
          </a:bodyPr>
          <a:lstStyle/>
          <a:p>
            <a:r>
              <a:rPr lang="en-US" sz="1600" dirty="0"/>
              <a:t>Possible variations due to uncertainty</a:t>
            </a:r>
          </a:p>
        </p:txBody>
      </p:sp>
    </p:spTree>
    <p:custDataLst>
      <p:tags r:id="rId1"/>
    </p:custDataLst>
    <p:extLst>
      <p:ext uri="{BB962C8B-B14F-4D97-AF65-F5344CB8AC3E}">
        <p14:creationId xmlns:p14="http://schemas.microsoft.com/office/powerpoint/2010/main" val="3169513427"/>
      </p:ext>
    </p:extLst>
  </p:cSld>
  <p:clrMapOvr>
    <a:masterClrMapping/>
  </p:clrMapOvr>
  <mc:AlternateContent xmlns:mc="http://schemas.openxmlformats.org/markup-compatibility/2006" xmlns:p14="http://schemas.microsoft.com/office/powerpoint/2010/main">
    <mc:Choice Requires="p14">
      <p:transition spd="slow" p14:dur="2000" advTm="61656"/>
    </mc:Choice>
    <mc:Fallback xmlns="">
      <p:transition spd="slow" advTm="616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C007-F229-B732-24D7-9DF786EBCA82}"/>
              </a:ext>
            </a:extLst>
          </p:cNvPr>
          <p:cNvSpPr>
            <a:spLocks noGrp="1"/>
          </p:cNvSpPr>
          <p:nvPr>
            <p:ph type="title"/>
          </p:nvPr>
        </p:nvSpPr>
        <p:spPr/>
        <p:txBody>
          <a:bodyPr/>
          <a:lstStyle/>
          <a:p>
            <a:r>
              <a:rPr lang="en-US" dirty="0"/>
              <a:t>White Matter Uncertainty Visualization</a:t>
            </a:r>
            <a:endParaRPr lang="en-NL" dirty="0"/>
          </a:p>
        </p:txBody>
      </p:sp>
      <p:sp>
        <p:nvSpPr>
          <p:cNvPr id="5" name="Slide Number Placeholder 4">
            <a:extLst>
              <a:ext uri="{FF2B5EF4-FFF2-40B4-BE49-F238E27FC236}">
                <a16:creationId xmlns:a16="http://schemas.microsoft.com/office/drawing/2014/main" id="{05FDC202-2E87-EF64-A50A-01B5868B732D}"/>
              </a:ext>
            </a:extLst>
          </p:cNvPr>
          <p:cNvSpPr>
            <a:spLocks noGrp="1"/>
          </p:cNvSpPr>
          <p:nvPr>
            <p:ph type="sldNum" sz="quarter" idx="12"/>
          </p:nvPr>
        </p:nvSpPr>
        <p:spPr/>
        <p:txBody>
          <a:bodyPr/>
          <a:lstStyle/>
          <a:p>
            <a:fld id="{B2C3C63D-9CCB-4F0A-B372-F491D50C3F4A}" type="slidenum">
              <a:rPr lang="en-US" smtClean="0"/>
              <a:t>7</a:t>
            </a:fld>
            <a:endParaRPr lang="en-US"/>
          </a:p>
        </p:txBody>
      </p:sp>
      <p:pic>
        <p:nvPicPr>
          <p:cNvPr id="11" name="Picture 10" descr="A picture containing indoor, cake, sitting, looking&#10;&#10;Description automatically generated">
            <a:extLst>
              <a:ext uri="{FF2B5EF4-FFF2-40B4-BE49-F238E27FC236}">
                <a16:creationId xmlns:a16="http://schemas.microsoft.com/office/drawing/2014/main" id="{AE271F5D-34CE-7978-5E7F-65CA20FD7D4E}"/>
              </a:ext>
            </a:extLst>
          </p:cNvPr>
          <p:cNvPicPr>
            <a:picLocks noChangeAspect="1"/>
          </p:cNvPicPr>
          <p:nvPr/>
        </p:nvPicPr>
        <p:blipFill rotWithShape="1">
          <a:blip r:embed="rId2">
            <a:extLst>
              <a:ext uri="{28A0092B-C50C-407E-A947-70E740481C1C}">
                <a14:useLocalDpi xmlns:a14="http://schemas.microsoft.com/office/drawing/2010/main" val="0"/>
              </a:ext>
            </a:extLst>
          </a:blip>
          <a:srcRect l="26331" r="19195"/>
          <a:stretch/>
        </p:blipFill>
        <p:spPr>
          <a:xfrm>
            <a:off x="9529287" y="2267057"/>
            <a:ext cx="2295525" cy="2625313"/>
          </a:xfrm>
          <a:prstGeom prst="rect">
            <a:avLst/>
          </a:prstGeom>
        </p:spPr>
      </p:pic>
      <p:sp>
        <p:nvSpPr>
          <p:cNvPr id="13" name="Rectangle 12">
            <a:extLst>
              <a:ext uri="{FF2B5EF4-FFF2-40B4-BE49-F238E27FC236}">
                <a16:creationId xmlns:a16="http://schemas.microsoft.com/office/drawing/2014/main" id="{B6037ADB-D6FE-E572-C391-3B5FFAF405A4}"/>
              </a:ext>
            </a:extLst>
          </p:cNvPr>
          <p:cNvSpPr/>
          <p:nvPr/>
        </p:nvSpPr>
        <p:spPr>
          <a:xfrm>
            <a:off x="9499442" y="4880602"/>
            <a:ext cx="2498703" cy="369332"/>
          </a:xfrm>
          <a:prstGeom prst="rect">
            <a:avLst/>
          </a:prstGeom>
        </p:spPr>
        <p:txBody>
          <a:bodyPr wrap="square">
            <a:spAutoFit/>
          </a:bodyPr>
          <a:lstStyle/>
          <a:p>
            <a:r>
              <a:rPr lang="en-US" dirty="0">
                <a:solidFill>
                  <a:srgbClr val="000000"/>
                </a:solidFill>
                <a:latin typeface="NimbusRomNo9L-ReguItal"/>
              </a:rPr>
              <a:t>Siddiqui et al. 2021</a:t>
            </a:r>
          </a:p>
        </p:txBody>
      </p:sp>
      <p:pic>
        <p:nvPicPr>
          <p:cNvPr id="3" name="Picture 2">
            <a:extLst>
              <a:ext uri="{FF2B5EF4-FFF2-40B4-BE49-F238E27FC236}">
                <a16:creationId xmlns:a16="http://schemas.microsoft.com/office/drawing/2014/main" id="{78044F73-3B7F-9FAC-3561-43FA34657DB6}"/>
              </a:ext>
            </a:extLst>
          </p:cNvPr>
          <p:cNvPicPr>
            <a:picLocks noChangeAspect="1"/>
          </p:cNvPicPr>
          <p:nvPr/>
        </p:nvPicPr>
        <p:blipFill>
          <a:blip r:embed="rId3">
            <a:extLst>
              <a:ext uri="{28A0092B-C50C-407E-A947-70E740481C1C}">
                <a14:useLocalDpi xmlns:a14="http://schemas.microsoft.com/office/drawing/2010/main" val="0"/>
              </a:ext>
            </a:extLst>
          </a:blip>
          <a:srcRect t="5693"/>
          <a:stretch/>
        </p:blipFill>
        <p:spPr bwMode="auto">
          <a:xfrm>
            <a:off x="0" y="2329157"/>
            <a:ext cx="3001279" cy="2625313"/>
          </a:xfrm>
          <a:prstGeom prst="rect">
            <a:avLst/>
          </a:prstGeom>
          <a:noFill/>
          <a:ln>
            <a:noFill/>
          </a:ln>
        </p:spPr>
      </p:pic>
      <p:pic>
        <p:nvPicPr>
          <p:cNvPr id="4" name="Picture 3">
            <a:extLst>
              <a:ext uri="{FF2B5EF4-FFF2-40B4-BE49-F238E27FC236}">
                <a16:creationId xmlns:a16="http://schemas.microsoft.com/office/drawing/2014/main" id="{85E22105-AAE7-A00C-52F1-4183A4C5E6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5120" y="2267057"/>
            <a:ext cx="2853169" cy="2625312"/>
          </a:xfrm>
          <a:prstGeom prst="rect">
            <a:avLst/>
          </a:prstGeom>
          <a:noFill/>
          <a:ln>
            <a:noFill/>
          </a:ln>
        </p:spPr>
      </p:pic>
      <p:pic>
        <p:nvPicPr>
          <p:cNvPr id="7" name="Picture 6">
            <a:extLst>
              <a:ext uri="{FF2B5EF4-FFF2-40B4-BE49-F238E27FC236}">
                <a16:creationId xmlns:a16="http://schemas.microsoft.com/office/drawing/2014/main" id="{BC1729A9-499D-BF97-3860-B0E1A6400E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4167" y="2266567"/>
            <a:ext cx="3001279" cy="2626119"/>
          </a:xfrm>
          <a:prstGeom prst="rect">
            <a:avLst/>
          </a:prstGeom>
          <a:noFill/>
          <a:ln>
            <a:noFill/>
          </a:ln>
        </p:spPr>
      </p:pic>
      <p:sp>
        <p:nvSpPr>
          <p:cNvPr id="9" name="TextBox 8">
            <a:extLst>
              <a:ext uri="{FF2B5EF4-FFF2-40B4-BE49-F238E27FC236}">
                <a16:creationId xmlns:a16="http://schemas.microsoft.com/office/drawing/2014/main" id="{7FEEE791-5F31-D274-BD2D-ECE6EFF8EA2F}"/>
              </a:ext>
            </a:extLst>
          </p:cNvPr>
          <p:cNvSpPr txBox="1"/>
          <p:nvPr/>
        </p:nvSpPr>
        <p:spPr>
          <a:xfrm>
            <a:off x="471011" y="4880602"/>
            <a:ext cx="2612345" cy="369332"/>
          </a:xfrm>
          <a:prstGeom prst="rect">
            <a:avLst/>
          </a:prstGeom>
          <a:noFill/>
        </p:spPr>
        <p:txBody>
          <a:bodyPr wrap="square">
            <a:spAutoFit/>
          </a:bodyPr>
          <a:lstStyle/>
          <a:p>
            <a:r>
              <a:rPr lang="nl-NL" dirty="0" err="1"/>
              <a:t>Mirzagar</a:t>
            </a:r>
            <a:r>
              <a:rPr lang="nl-NL" dirty="0"/>
              <a:t> et al. 2014 </a:t>
            </a:r>
            <a:endParaRPr lang="en-NL" dirty="0"/>
          </a:p>
        </p:txBody>
      </p:sp>
      <p:sp>
        <p:nvSpPr>
          <p:cNvPr id="12" name="TextBox 11">
            <a:extLst>
              <a:ext uri="{FF2B5EF4-FFF2-40B4-BE49-F238E27FC236}">
                <a16:creationId xmlns:a16="http://schemas.microsoft.com/office/drawing/2014/main" id="{EA40DC01-2629-835B-D600-A5BF8D20C8E4}"/>
              </a:ext>
            </a:extLst>
          </p:cNvPr>
          <p:cNvSpPr txBox="1"/>
          <p:nvPr/>
        </p:nvSpPr>
        <p:spPr>
          <a:xfrm>
            <a:off x="3410593" y="4880602"/>
            <a:ext cx="2612345" cy="369332"/>
          </a:xfrm>
          <a:prstGeom prst="rect">
            <a:avLst/>
          </a:prstGeom>
          <a:noFill/>
        </p:spPr>
        <p:txBody>
          <a:bodyPr wrap="square">
            <a:spAutoFit/>
          </a:bodyPr>
          <a:lstStyle/>
          <a:p>
            <a:r>
              <a:rPr lang="nl-NL" dirty="0" err="1"/>
              <a:t>Enders</a:t>
            </a:r>
            <a:r>
              <a:rPr lang="nl-NL" dirty="0"/>
              <a:t> et al. 2005</a:t>
            </a:r>
            <a:endParaRPr lang="en-NL" dirty="0"/>
          </a:p>
        </p:txBody>
      </p:sp>
      <p:sp>
        <p:nvSpPr>
          <p:cNvPr id="15" name="TextBox 14">
            <a:extLst>
              <a:ext uri="{FF2B5EF4-FFF2-40B4-BE49-F238E27FC236}">
                <a16:creationId xmlns:a16="http://schemas.microsoft.com/office/drawing/2014/main" id="{054BBDED-C1C2-D996-E0B7-53AB8E0028C4}"/>
              </a:ext>
            </a:extLst>
          </p:cNvPr>
          <p:cNvSpPr txBox="1"/>
          <p:nvPr/>
        </p:nvSpPr>
        <p:spPr>
          <a:xfrm>
            <a:off x="6350176" y="4880602"/>
            <a:ext cx="2879907" cy="369332"/>
          </a:xfrm>
          <a:prstGeom prst="rect">
            <a:avLst/>
          </a:prstGeom>
          <a:noFill/>
        </p:spPr>
        <p:txBody>
          <a:bodyPr wrap="square">
            <a:spAutoFit/>
          </a:bodyPr>
          <a:lstStyle/>
          <a:p>
            <a:r>
              <a:rPr lang="nl-NL" dirty="0" err="1"/>
              <a:t>Brecheisen</a:t>
            </a:r>
            <a:r>
              <a:rPr lang="nl-NL" dirty="0"/>
              <a:t> et al. 2013</a:t>
            </a:r>
            <a:endParaRPr lang="en-NL" dirty="0"/>
          </a:p>
        </p:txBody>
      </p:sp>
    </p:spTree>
    <p:extLst>
      <p:ext uri="{BB962C8B-B14F-4D97-AF65-F5344CB8AC3E}">
        <p14:creationId xmlns:p14="http://schemas.microsoft.com/office/powerpoint/2010/main" val="13961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E7FEA2-8823-0CE9-FAB2-5667DE6B0DA8}"/>
              </a:ext>
            </a:extLst>
          </p:cNvPr>
          <p:cNvSpPr>
            <a:spLocks noGrp="1"/>
          </p:cNvSpPr>
          <p:nvPr>
            <p:ph type="title"/>
          </p:nvPr>
        </p:nvSpPr>
        <p:spPr/>
        <p:txBody>
          <a:bodyPr/>
          <a:lstStyle/>
          <a:p>
            <a:r>
              <a:rPr lang="en-US" dirty="0"/>
              <a:t>Goal</a:t>
            </a:r>
            <a:endParaRPr lang="en-NL" dirty="0"/>
          </a:p>
        </p:txBody>
      </p:sp>
      <p:sp>
        <p:nvSpPr>
          <p:cNvPr id="7" name="Content Placeholder 6">
            <a:extLst>
              <a:ext uri="{FF2B5EF4-FFF2-40B4-BE49-F238E27FC236}">
                <a16:creationId xmlns:a16="http://schemas.microsoft.com/office/drawing/2014/main" id="{BFFCC714-8E63-30EF-EC2C-69F7AC6299B2}"/>
              </a:ext>
            </a:extLst>
          </p:cNvPr>
          <p:cNvSpPr>
            <a:spLocks noGrp="1"/>
          </p:cNvSpPr>
          <p:nvPr>
            <p:ph idx="1"/>
          </p:nvPr>
        </p:nvSpPr>
        <p:spPr>
          <a:xfrm>
            <a:off x="838200" y="1547446"/>
            <a:ext cx="10515600" cy="5111262"/>
          </a:xfrm>
        </p:spPr>
        <p:txBody>
          <a:bodyPr>
            <a:noAutofit/>
          </a:bodyPr>
          <a:lstStyle/>
          <a:p>
            <a:pPr marL="0" indent="0">
              <a:buNone/>
            </a:pPr>
            <a:r>
              <a:rPr lang="en-US" sz="3200" dirty="0"/>
              <a:t>Evaluate if uncertainty visualization in fiber tracking influences neurosurgeon’s decisions and confidence in their decisions</a:t>
            </a:r>
          </a:p>
          <a:p>
            <a:pPr marL="0" indent="0">
              <a:buNone/>
            </a:pPr>
            <a:endParaRPr lang="en-US" sz="3200" dirty="0"/>
          </a:p>
          <a:p>
            <a:pPr marL="0" indent="0">
              <a:buNone/>
            </a:pPr>
            <a:r>
              <a:rPr lang="en-US" sz="3200" dirty="0"/>
              <a:t>Studies in other contexts</a:t>
            </a:r>
          </a:p>
          <a:p>
            <a:pPr marL="0" indent="0" algn="l">
              <a:lnSpc>
                <a:spcPct val="100000"/>
              </a:lnSpc>
              <a:buNone/>
            </a:pPr>
            <a:r>
              <a:rPr lang="en-US" sz="1800" b="0" i="0" u="none" strike="noStrike" baseline="0" dirty="0"/>
              <a:t>Padilla et al. “Uncertain about uncertainty: How qualitative expressions of forecaster confidence impact </a:t>
            </a:r>
            <a:r>
              <a:rPr lang="en-US" sz="1800" b="0" i="0" u="none" strike="noStrike" baseline="0" dirty="0" err="1"/>
              <a:t>decisionmaking</a:t>
            </a:r>
            <a:r>
              <a:rPr lang="en-US" sz="1800" dirty="0"/>
              <a:t> </a:t>
            </a:r>
            <a:r>
              <a:rPr lang="ca-ES" sz="1800" b="0" i="0" u="none" strike="noStrike" baseline="0" dirty="0" err="1"/>
              <a:t>with</a:t>
            </a:r>
            <a:r>
              <a:rPr lang="ca-ES" sz="1800" b="0" i="0" u="none" strike="noStrike" baseline="0" dirty="0"/>
              <a:t> </a:t>
            </a:r>
            <a:r>
              <a:rPr lang="ca-ES" sz="1800" b="0" i="0" u="none" strike="noStrike" baseline="0" dirty="0" err="1"/>
              <a:t>uncertainty</a:t>
            </a:r>
            <a:r>
              <a:rPr lang="ca-ES" sz="1800" b="0" i="0" u="none" strike="noStrike" baseline="0" dirty="0"/>
              <a:t> </a:t>
            </a:r>
            <a:r>
              <a:rPr lang="ca-ES" sz="1800" b="0" i="0" u="none" strike="noStrike" baseline="0" dirty="0" err="1"/>
              <a:t>visualizations</a:t>
            </a:r>
            <a:r>
              <a:rPr lang="ca-ES" sz="1800" b="0" i="0" u="none" strike="noStrike" baseline="0" dirty="0"/>
              <a:t>” Front. </a:t>
            </a:r>
            <a:r>
              <a:rPr lang="ca-ES" sz="1800" b="0" i="0" u="none" strike="noStrike" baseline="0" dirty="0" err="1"/>
              <a:t>Psychol</a:t>
            </a:r>
            <a:r>
              <a:rPr lang="ca-ES" sz="1800" b="0" i="0" u="none" strike="noStrike" baseline="0" dirty="0"/>
              <a:t>.</a:t>
            </a:r>
            <a:r>
              <a:rPr lang="ca-ES" sz="1800" dirty="0"/>
              <a:t> </a:t>
            </a:r>
            <a:r>
              <a:rPr lang="ca-ES" sz="1800" b="0" i="0" u="none" strike="noStrike" baseline="0" dirty="0"/>
              <a:t>2021</a:t>
            </a:r>
          </a:p>
          <a:p>
            <a:pPr marL="0" indent="0" algn="l">
              <a:lnSpc>
                <a:spcPct val="100000"/>
              </a:lnSpc>
              <a:buNone/>
            </a:pPr>
            <a:r>
              <a:rPr lang="en-US" sz="1800" b="0" i="0" u="none" strike="noStrike" baseline="0" dirty="0"/>
              <a:t>Deitrick et al. “The influence of uncertainty visualization on decision making: An empirical </a:t>
            </a:r>
            <a:r>
              <a:rPr lang="ca-ES" sz="1800" b="0" i="0" u="none" strike="noStrike" baseline="0" dirty="0" err="1"/>
              <a:t>evaluation</a:t>
            </a:r>
            <a:r>
              <a:rPr lang="ca-ES" sz="1800" b="0" i="0" u="none" strike="noStrike" baseline="0" dirty="0"/>
              <a:t>,” in </a:t>
            </a:r>
            <a:r>
              <a:rPr lang="ca-ES" sz="1800" b="0" i="0" u="none" strike="noStrike" baseline="0" dirty="0" err="1"/>
              <a:t>Proc</a:t>
            </a:r>
            <a:r>
              <a:rPr lang="ca-ES" sz="1800" b="0" i="0" u="none" strike="noStrike" baseline="0" dirty="0"/>
              <a:t>. Int. </a:t>
            </a:r>
            <a:r>
              <a:rPr lang="ca-ES" sz="1800" b="0" i="0" u="none" strike="noStrike" baseline="0" dirty="0" err="1"/>
              <a:t>Symp</a:t>
            </a:r>
            <a:r>
              <a:rPr lang="ca-ES" sz="1800" b="0" i="0" u="none" strike="noStrike" baseline="0" dirty="0"/>
              <a:t>. </a:t>
            </a:r>
            <a:r>
              <a:rPr lang="ca-ES" sz="1800" b="0" i="0" u="none" strike="noStrike" baseline="0" dirty="0" err="1"/>
              <a:t>Spatial</a:t>
            </a:r>
            <a:r>
              <a:rPr lang="ca-ES" sz="1800" b="0" i="0" u="none" strike="noStrike" baseline="0" dirty="0"/>
              <a:t> Data </a:t>
            </a:r>
            <a:r>
              <a:rPr lang="ca-ES" sz="1800" b="0" i="0" u="none" strike="noStrike" baseline="0" dirty="0" err="1"/>
              <a:t>Handling</a:t>
            </a:r>
            <a:r>
              <a:rPr lang="ca-ES" sz="1800" b="0" i="0" u="none" strike="noStrike" baseline="0" dirty="0"/>
              <a:t>, 2</a:t>
            </a:r>
            <a:r>
              <a:rPr lang="en-NL" sz="1800" b="0" i="0" u="none" strike="noStrike" baseline="0" dirty="0"/>
              <a:t>006</a:t>
            </a:r>
            <a:endParaRPr lang="en-US" sz="1800" b="0" i="0" u="none" strike="noStrike" baseline="0" dirty="0"/>
          </a:p>
          <a:p>
            <a:pPr marL="0" indent="0" algn="l">
              <a:lnSpc>
                <a:spcPct val="100000"/>
              </a:lnSpc>
              <a:buNone/>
            </a:pPr>
            <a:r>
              <a:rPr lang="en-US" sz="1800" b="0" i="0" u="none" strike="noStrike" baseline="0" dirty="0"/>
              <a:t>Roulston et al. “A laboratory study of the benefits of including uncertainty information in weather forecasts,” Weather Forecasting, 2006.</a:t>
            </a:r>
          </a:p>
          <a:p>
            <a:pPr marL="0" indent="0" algn="l">
              <a:lnSpc>
                <a:spcPct val="100000"/>
              </a:lnSpc>
              <a:buNone/>
            </a:pPr>
            <a:r>
              <a:rPr lang="en-US" sz="1800" b="0" i="0" u="none" strike="noStrike" baseline="0" dirty="0"/>
              <a:t>Joslyn and LeClerc, “Uncertainty forecasts improve weather-related decisions and attenuate the effects of forecast error,” J. Exp. Psychol.: Appl., 2012</a:t>
            </a:r>
          </a:p>
          <a:p>
            <a:pPr marL="0" indent="0" algn="l">
              <a:lnSpc>
                <a:spcPct val="100000"/>
              </a:lnSpc>
              <a:buNone/>
            </a:pPr>
            <a:r>
              <a:rPr lang="en-US" sz="1800" b="0" i="0" u="none" strike="noStrike" baseline="0" dirty="0"/>
              <a:t>….</a:t>
            </a:r>
            <a:endParaRPr lang="ca-ES" sz="1800" dirty="0"/>
          </a:p>
          <a:p>
            <a:pPr marL="0" indent="0" algn="l">
              <a:buNone/>
            </a:pPr>
            <a:endParaRPr lang="en-NL" sz="1800" dirty="0"/>
          </a:p>
        </p:txBody>
      </p:sp>
    </p:spTree>
    <p:extLst>
      <p:ext uri="{BB962C8B-B14F-4D97-AF65-F5344CB8AC3E}">
        <p14:creationId xmlns:p14="http://schemas.microsoft.com/office/powerpoint/2010/main" val="160971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5BF4-E206-6434-A2FE-F84AE99A16A3}"/>
              </a:ext>
            </a:extLst>
          </p:cNvPr>
          <p:cNvSpPr>
            <a:spLocks noGrp="1"/>
          </p:cNvSpPr>
          <p:nvPr>
            <p:ph type="title"/>
          </p:nvPr>
        </p:nvSpPr>
        <p:spPr/>
        <p:txBody>
          <a:bodyPr/>
          <a:lstStyle/>
          <a:p>
            <a:r>
              <a:rPr lang="en-US" dirty="0"/>
              <a:t>Hypotheses</a:t>
            </a:r>
            <a:endParaRPr lang="en-NL" dirty="0"/>
          </a:p>
        </p:txBody>
      </p:sp>
      <p:sp>
        <p:nvSpPr>
          <p:cNvPr id="3" name="Content Placeholder 2">
            <a:extLst>
              <a:ext uri="{FF2B5EF4-FFF2-40B4-BE49-F238E27FC236}">
                <a16:creationId xmlns:a16="http://schemas.microsoft.com/office/drawing/2014/main" id="{6BB1C8B3-388C-4A92-B70F-978F4078D7C5}"/>
              </a:ext>
            </a:extLst>
          </p:cNvPr>
          <p:cNvSpPr>
            <a:spLocks noGrp="1"/>
          </p:cNvSpPr>
          <p:nvPr>
            <p:ph idx="1"/>
          </p:nvPr>
        </p:nvSpPr>
        <p:spPr/>
        <p:txBody>
          <a:bodyPr/>
          <a:lstStyle/>
          <a:p>
            <a:pPr marL="0" indent="0">
              <a:buNone/>
            </a:pPr>
            <a:r>
              <a:rPr lang="en-US" dirty="0"/>
              <a:t>Based on </a:t>
            </a:r>
            <a:r>
              <a:rPr lang="en-US" i="1" dirty="0"/>
              <a:t>Padilla et al. 2021</a:t>
            </a:r>
          </a:p>
          <a:p>
            <a:pPr marL="0" indent="0">
              <a:buNone/>
            </a:pPr>
            <a:r>
              <a:rPr lang="en-US" b="1" dirty="0"/>
              <a:t>H1:</a:t>
            </a:r>
            <a:r>
              <a:rPr lang="en-US" dirty="0"/>
              <a:t> Visualization of uncertainty will influence the participants’ decision.</a:t>
            </a:r>
          </a:p>
          <a:p>
            <a:pPr marL="0" indent="0">
              <a:buNone/>
            </a:pPr>
            <a:endParaRPr lang="en-US" dirty="0"/>
          </a:p>
          <a:p>
            <a:pPr marL="0" indent="0">
              <a:buNone/>
            </a:pPr>
            <a:r>
              <a:rPr lang="en-US" b="1" dirty="0"/>
              <a:t>H2:</a:t>
            </a:r>
            <a:r>
              <a:rPr lang="en-US" dirty="0"/>
              <a:t> Participants will make a more cautious decision when a larger uncertainty interval is visualized</a:t>
            </a:r>
            <a:br>
              <a:rPr lang="en-US" dirty="0"/>
            </a:br>
            <a:endParaRPr lang="en-US" dirty="0"/>
          </a:p>
          <a:p>
            <a:pPr marL="0" indent="0">
              <a:buNone/>
            </a:pPr>
            <a:r>
              <a:rPr lang="en-US" b="1" dirty="0"/>
              <a:t>H3:</a:t>
            </a:r>
            <a:r>
              <a:rPr lang="en-US" dirty="0"/>
              <a:t> Confidence of the participants in decision-making will be affected by the uncertainty visualization</a:t>
            </a:r>
            <a:endParaRPr lang="en-NL" dirty="0"/>
          </a:p>
        </p:txBody>
      </p:sp>
      <p:sp>
        <p:nvSpPr>
          <p:cNvPr id="5" name="Slide Number Placeholder 4">
            <a:extLst>
              <a:ext uri="{FF2B5EF4-FFF2-40B4-BE49-F238E27FC236}">
                <a16:creationId xmlns:a16="http://schemas.microsoft.com/office/drawing/2014/main" id="{B57F8F77-9DB0-FC7D-6DC1-21FC6CD89EA6}"/>
              </a:ext>
            </a:extLst>
          </p:cNvPr>
          <p:cNvSpPr>
            <a:spLocks noGrp="1"/>
          </p:cNvSpPr>
          <p:nvPr>
            <p:ph type="sldNum" sz="quarter" idx="12"/>
          </p:nvPr>
        </p:nvSpPr>
        <p:spPr/>
        <p:txBody>
          <a:bodyPr/>
          <a:lstStyle/>
          <a:p>
            <a:fld id="{B2C3C63D-9CCB-4F0A-B372-F491D50C3F4A}" type="slidenum">
              <a:rPr lang="en-US" smtClean="0"/>
              <a:t>9</a:t>
            </a:fld>
            <a:endParaRPr lang="en-US"/>
          </a:p>
        </p:txBody>
      </p:sp>
    </p:spTree>
    <p:extLst>
      <p:ext uri="{BB962C8B-B14F-4D97-AF65-F5344CB8AC3E}">
        <p14:creationId xmlns:p14="http://schemas.microsoft.com/office/powerpoint/2010/main" val="1389777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7"/>
</p:tagLst>
</file>

<file path=ppt/tags/tag2.xml><?xml version="1.0" encoding="utf-8"?>
<p:tagLst xmlns:a="http://schemas.openxmlformats.org/drawingml/2006/main" xmlns:r="http://schemas.openxmlformats.org/officeDocument/2006/relationships" xmlns:p="http://schemas.openxmlformats.org/presentationml/2006/main">
  <p:tag name="TIMING" val="|4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Ue JBI100">
  <a:themeElements>
    <a:clrScheme name="TUe_PPT_V2">
      <a:dk1>
        <a:sysClr val="windowText" lastClr="000000"/>
      </a:dk1>
      <a:lt1>
        <a:sysClr val="window" lastClr="FFFFFF"/>
      </a:lt1>
      <a:dk2>
        <a:srgbClr val="C81919"/>
      </a:dk2>
      <a:lt2>
        <a:srgbClr val="101073"/>
      </a:lt2>
      <a:accent1>
        <a:srgbClr val="C81919"/>
      </a:accent1>
      <a:accent2>
        <a:srgbClr val="9E9EB1"/>
      </a:accent2>
      <a:accent3>
        <a:srgbClr val="0092B5"/>
      </a:accent3>
      <a:accent4>
        <a:srgbClr val="FF9A00"/>
      </a:accent4>
      <a:accent5>
        <a:srgbClr val="101073"/>
      </a:accent5>
      <a:accent6>
        <a:srgbClr val="CEDF00"/>
      </a:accent6>
      <a:hlink>
        <a:srgbClr val="0563C1"/>
      </a:hlink>
      <a:folHlink>
        <a:srgbClr val="954F72"/>
      </a:folHlink>
    </a:clrScheme>
    <a:fontScheme name="TUe_Calibri">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2AC1B677-C354-42F7-98CE-22039E0631B1}" vid="{F3FBE6F5-9FAF-4A5A-9091-C1ADDF45AA6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00000"/>
      </a:dk2>
      <a:lt2>
        <a:srgbClr val="E7E6E6"/>
      </a:lt2>
      <a:accent1>
        <a:srgbClr val="654F95"/>
      </a:accent1>
      <a:accent2>
        <a:srgbClr val="8C71AC"/>
      </a:accent2>
      <a:accent3>
        <a:srgbClr val="CCBEDB"/>
      </a:accent3>
      <a:accent4>
        <a:srgbClr val="A6579C"/>
      </a:accent4>
      <a:accent5>
        <a:srgbClr val="EC8376"/>
      </a:accent5>
      <a:accent6>
        <a:srgbClr val="A9A9A9"/>
      </a:accent6>
      <a:hlink>
        <a:srgbClr val="A9A9A9"/>
      </a:hlink>
      <a:folHlink>
        <a:srgbClr val="A9A9A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e118e09-08be-4360-a815-3fc29828016d}" enabled="1" method="Standard" siteId="{15b734ef-4a07-47e7-90f4-22cc84a7af23}" removed="0"/>
</clbl:labelList>
</file>

<file path=docProps/app.xml><?xml version="1.0" encoding="utf-8"?>
<Properties xmlns="http://schemas.openxmlformats.org/officeDocument/2006/extended-properties" xmlns:vt="http://schemas.openxmlformats.org/officeDocument/2006/docPropsVTypes">
  <TotalTime>1598</TotalTime>
  <Words>2178</Words>
  <Application>Microsoft Office PowerPoint</Application>
  <PresentationFormat>Widescreen</PresentationFormat>
  <Paragraphs>271</Paragraphs>
  <Slides>31</Slides>
  <Notes>16</Notes>
  <HiddenSlides>2</HiddenSlides>
  <MMClips>3</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Custom Design</vt:lpstr>
      <vt:lpstr>TUe JBI100</vt:lpstr>
      <vt:lpstr>1_Office Theme</vt:lpstr>
      <vt:lpstr>Effect of White Matter Uncertainty Visualization in Neurosurgical Decision Making</vt:lpstr>
      <vt:lpstr>White Matter</vt:lpstr>
      <vt:lpstr>Fiber Tracking</vt:lpstr>
      <vt:lpstr>PowerPoint Presentation</vt:lpstr>
      <vt:lpstr>Visualization Pipeline</vt:lpstr>
      <vt:lpstr>PowerPoint Presentation</vt:lpstr>
      <vt:lpstr>White Matter Uncertainty Visualization</vt:lpstr>
      <vt:lpstr>Goal</vt:lpstr>
      <vt:lpstr>Hypotheses</vt:lpstr>
      <vt:lpstr>User Study Design</vt:lpstr>
      <vt:lpstr>Intraoperative Neuromonitoring</vt:lpstr>
      <vt:lpstr>Decision/Questions</vt:lpstr>
      <vt:lpstr>Cases and Uncertainty Visualization</vt:lpstr>
      <vt:lpstr>Cases presentation to the participants</vt:lpstr>
      <vt:lpstr>Web-based Questionnaire </vt:lpstr>
      <vt:lpstr>Results: Impact in decisions (H1 and H2)-Overview</vt:lpstr>
      <vt:lpstr>Results: Impact in decisions (H1 and H2)    Individual Analysis</vt:lpstr>
      <vt:lpstr>PowerPoint Presentation</vt:lpstr>
      <vt:lpstr>Results: Impact on confidence(H3)</vt:lpstr>
      <vt:lpstr>Conclusions</vt:lpstr>
      <vt:lpstr>Discussion</vt:lpstr>
      <vt:lpstr>Future work</vt:lpstr>
      <vt:lpstr>Effect of white matter uncertainty visualization in neurosurgical decision making</vt:lpstr>
      <vt:lpstr>PowerPoint Presentation</vt:lpstr>
      <vt:lpstr>PowerPoint Presentation</vt:lpstr>
      <vt:lpstr>Uncertainty Effect</vt:lpstr>
      <vt:lpstr>Uncertainty Visualization</vt:lpstr>
      <vt:lpstr>Magnetic Resonance  Diffusion Weighted Imaging (MR-DWI)</vt:lpstr>
      <vt:lpstr>PowerPoint Presentation</vt:lpstr>
      <vt:lpstr>PowerPoint Presentation</vt:lpstr>
      <vt:lpstr>Effect of White Matter Uncertainty Visualization in Neurosurgical Decision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visual exploration of region-based sensitivities in fiber tracking</dc:title>
  <dc:creator>Siddiqui, Faizan</dc:creator>
  <cp:lastModifiedBy>Vilanova Bartroli, Anna</cp:lastModifiedBy>
  <cp:revision>125</cp:revision>
  <dcterms:created xsi:type="dcterms:W3CDTF">2023-09-11T07:05:34Z</dcterms:created>
  <dcterms:modified xsi:type="dcterms:W3CDTF">2025-06-09T06:41:25Z</dcterms:modified>
</cp:coreProperties>
</file>