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32"/>
  </p:notesMasterIdLst>
  <p:sldIdLst>
    <p:sldId id="256" r:id="rId3"/>
    <p:sldId id="275" r:id="rId4"/>
    <p:sldId id="287" r:id="rId5"/>
    <p:sldId id="291" r:id="rId6"/>
    <p:sldId id="292" r:id="rId7"/>
    <p:sldId id="289" r:id="rId8"/>
    <p:sldId id="301" r:id="rId9"/>
    <p:sldId id="303" r:id="rId10"/>
    <p:sldId id="293" r:id="rId11"/>
    <p:sldId id="294" r:id="rId12"/>
    <p:sldId id="295" r:id="rId13"/>
    <p:sldId id="296" r:id="rId14"/>
    <p:sldId id="297" r:id="rId15"/>
    <p:sldId id="308" r:id="rId16"/>
    <p:sldId id="310" r:id="rId17"/>
    <p:sldId id="311" r:id="rId18"/>
    <p:sldId id="283" r:id="rId19"/>
    <p:sldId id="284" r:id="rId20"/>
    <p:sldId id="285" r:id="rId21"/>
    <p:sldId id="286" r:id="rId22"/>
    <p:sldId id="312" r:id="rId23"/>
    <p:sldId id="315" r:id="rId24"/>
    <p:sldId id="280" r:id="rId25"/>
    <p:sldId id="279" r:id="rId26"/>
    <p:sldId id="281" r:id="rId27"/>
    <p:sldId id="277" r:id="rId28"/>
    <p:sldId id="276" r:id="rId29"/>
    <p:sldId id="306" r:id="rId30"/>
    <p:sldId id="278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9700DA"/>
    <a:srgbClr val="AB00DA"/>
    <a:srgbClr val="BB00DA"/>
    <a:srgbClr val="C800AB"/>
    <a:srgbClr val="B000DA"/>
    <a:srgbClr val="BB01BB"/>
    <a:srgbClr val="CC00FF"/>
    <a:srgbClr val="6E00B8"/>
    <a:srgbClr val="6400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8343" autoAdjust="0"/>
  </p:normalViewPr>
  <p:slideViewPr>
    <p:cSldViewPr snapToObjects="1">
      <p:cViewPr varScale="1">
        <p:scale>
          <a:sx n="86" d="100"/>
          <a:sy n="86" d="100"/>
        </p:scale>
        <p:origin x="-225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1CEB83-C3F8-4CEF-9805-2BA92A287987}" type="datetimeFigureOut">
              <a:rPr lang="en-US" smtClean="0"/>
              <a:t>21/3/2014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4B499C-57B8-4617-B37B-5C3292442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81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This paper is about a fast single-scattering approach that relies on shadow maps.</a:t>
            </a:r>
          </a:p>
          <a:p>
            <a:r>
              <a:rPr lang="en-US" baseline="0" dirty="0" smtClean="0"/>
              <a:t>By turning ray-dependent shadow map queries into a ray-independent filter operation, we achieve very high performance as we will see.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B499C-57B8-4617-B37B-5C32924420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5713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Now, </a:t>
            </a:r>
            <a:r>
              <a:rPr lang="en-US" dirty="0" err="1" smtClean="0"/>
              <a:t>Annen</a:t>
            </a:r>
            <a:r>
              <a:rPr lang="en-US" dirty="0" smtClean="0"/>
              <a:t> and </a:t>
            </a:r>
            <a:r>
              <a:rPr lang="en-US" dirty="0" smtClean="0"/>
              <a:t>colleagues </a:t>
            </a:r>
            <a:r>
              <a:rPr lang="en-US" dirty="0" smtClean="0"/>
              <a:t>replaced this step function with a linear combination of basis functions.</a:t>
            </a:r>
          </a:p>
          <a:p>
            <a:r>
              <a:rPr lang="en-US" dirty="0" smtClean="0"/>
              <a:t>&lt;CLICK&gt;</a:t>
            </a:r>
          </a:p>
          <a:p>
            <a:r>
              <a:rPr lang="en-US" dirty="0" smtClean="0"/>
              <a:t>More precise, they used a </a:t>
            </a:r>
            <a:r>
              <a:rPr lang="en-US" dirty="0" err="1" smtClean="0"/>
              <a:t>fourier</a:t>
            </a:r>
            <a:r>
              <a:rPr lang="en-US" dirty="0" smtClean="0"/>
              <a:t> series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With an increasing number of coefficients and basis functions, the step function is better and better approximated.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B499C-57B8-4617-B37B-5C32924420B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9286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</a:t>
            </a:r>
            <a:r>
              <a:rPr lang="en-US" baseline="0" dirty="0" smtClean="0"/>
              <a:t> we want the visibility for that point,</a:t>
            </a:r>
          </a:p>
          <a:p>
            <a:r>
              <a:rPr lang="en-US" baseline="0" dirty="0" smtClean="0"/>
              <a:t>&lt;CLICK&gt;</a:t>
            </a:r>
          </a:p>
          <a:p>
            <a:r>
              <a:rPr lang="en-US" baseline="0" dirty="0" smtClean="0"/>
              <a:t>we can evaluate this complex equation instead of comparing depth.</a:t>
            </a:r>
          </a:p>
          <a:p>
            <a:r>
              <a:rPr lang="en-US" baseline="0" dirty="0" smtClean="0"/>
              <a:t>Cool, we just replaced a simple distance comparison by a complex equation.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&lt;PAUSE&gt;</a:t>
            </a:r>
            <a:endParaRPr lang="en-US" baseline="0" dirty="0" smtClean="0"/>
          </a:p>
          <a:p>
            <a:r>
              <a:rPr lang="en-US" baseline="0" dirty="0" smtClean="0"/>
              <a:t>&lt;CLICK&gt;</a:t>
            </a:r>
          </a:p>
          <a:p>
            <a:r>
              <a:rPr lang="en-US" baseline="0" dirty="0" smtClean="0"/>
              <a:t>The result is zero is still zero.</a:t>
            </a:r>
          </a:p>
          <a:p>
            <a:r>
              <a:rPr lang="en-US" baseline="0" dirty="0" smtClean="0"/>
              <a:t>&lt;CLICK&gt;</a:t>
            </a:r>
          </a:p>
          <a:p>
            <a:r>
              <a:rPr lang="en-US" baseline="0" dirty="0" smtClean="0"/>
              <a:t>Ok, there must be some good in this complex equation.</a:t>
            </a:r>
          </a:p>
          <a:p>
            <a:r>
              <a:rPr lang="en-US" baseline="0" dirty="0" smtClean="0"/>
              <a:t>What if we want a filtered lookup?</a:t>
            </a:r>
          </a:p>
          <a:p>
            <a:r>
              <a:rPr lang="en-US" baseline="0" dirty="0" smtClean="0"/>
              <a:t>Say, average visibility of those 5 </a:t>
            </a:r>
            <a:r>
              <a:rPr lang="en-US" baseline="0" dirty="0" err="1" smtClean="0"/>
              <a:t>texels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&lt;CLICK&gt;</a:t>
            </a:r>
          </a:p>
          <a:p>
            <a:r>
              <a:rPr lang="en-US" baseline="0" dirty="0" smtClean="0"/>
              <a:t>As with traditional shadow mapping, we simply put an outer loop.</a:t>
            </a:r>
          </a:p>
          <a:p>
            <a:r>
              <a:rPr lang="en-US" baseline="0" dirty="0" smtClean="0"/>
              <a:t>&lt;CLICK&gt;</a:t>
            </a:r>
          </a:p>
          <a:p>
            <a:r>
              <a:rPr lang="en-US" baseline="0" dirty="0" smtClean="0"/>
              <a:t>But now we see, &lt;CLICK&gt;</a:t>
            </a:r>
          </a:p>
          <a:p>
            <a:r>
              <a:rPr lang="en-US" baseline="0" dirty="0" smtClean="0"/>
              <a:t>why we did the linear combination of basis functions</a:t>
            </a:r>
          </a:p>
          <a:p>
            <a:r>
              <a:rPr lang="en-US" baseline="0" dirty="0" smtClean="0"/>
              <a:t>&lt;CLICK&gt;</a:t>
            </a:r>
          </a:p>
          <a:p>
            <a:r>
              <a:rPr lang="en-US" baseline="0" dirty="0" smtClean="0"/>
              <a:t>We can simply swap the order of the sums.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B499C-57B8-4617-B37B-5C32924420B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808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Now, the inner sum only depends on value that are stored in the shadow map.</a:t>
            </a:r>
          </a:p>
          <a:p>
            <a:r>
              <a:rPr lang="en-US" dirty="0" smtClean="0"/>
              <a:t>&lt;CLICK&gt;</a:t>
            </a:r>
          </a:p>
          <a:p>
            <a:r>
              <a:rPr lang="en-US" dirty="0" smtClean="0"/>
              <a:t>Thus, we can filter those values!</a:t>
            </a:r>
          </a:p>
          <a:p>
            <a:r>
              <a:rPr lang="en-US" dirty="0" smtClean="0"/>
              <a:t>&lt;CLICK&gt;</a:t>
            </a:r>
          </a:p>
          <a:p>
            <a:r>
              <a:rPr lang="en-US" dirty="0" smtClean="0"/>
              <a:t>Later, when we want the visibility for a point, </a:t>
            </a:r>
          </a:p>
          <a:p>
            <a:r>
              <a:rPr lang="en-US" dirty="0" smtClean="0"/>
              <a:t>&lt;CLICK&gt;</a:t>
            </a:r>
          </a:p>
          <a:p>
            <a:r>
              <a:rPr lang="en-US" dirty="0" smtClean="0"/>
              <a:t>We compute the coefficient, and fetch the filtered basis functions.</a:t>
            </a:r>
          </a:p>
          <a:p>
            <a:r>
              <a:rPr lang="en-US" dirty="0" smtClean="0"/>
              <a:t>&lt;CLICK&gt;</a:t>
            </a:r>
          </a:p>
          <a:p>
            <a:endParaRPr lang="en-US" dirty="0" smtClean="0"/>
          </a:p>
          <a:p>
            <a:r>
              <a:rPr lang="en-US" dirty="0" smtClean="0"/>
              <a:t>Ok, so filtering works for points, can we directly</a:t>
            </a:r>
            <a:r>
              <a:rPr lang="en-US" baseline="0" dirty="0" smtClean="0"/>
              <a:t> apply it to entire rays?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B499C-57B8-4617-B37B-5C32924420B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8227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Let’s assume we have an orthogonal ray</a:t>
            </a:r>
            <a:r>
              <a:rPr lang="en-US" baseline="0" dirty="0" smtClean="0"/>
              <a:t> and we sample along it.</a:t>
            </a:r>
          </a:p>
          <a:p>
            <a:r>
              <a:rPr lang="en-US" dirty="0" smtClean="0"/>
              <a:t>&lt;CLICK&gt;</a:t>
            </a:r>
          </a:p>
          <a:p>
            <a:r>
              <a:rPr lang="en-US" baseline="0" dirty="0" smtClean="0"/>
              <a:t>All samples have the same depth in the shadow map.</a:t>
            </a:r>
          </a:p>
          <a:p>
            <a:r>
              <a:rPr lang="en-US" baseline="0" dirty="0" smtClean="0"/>
              <a:t>&lt;CLICK&gt;</a:t>
            </a:r>
          </a:p>
          <a:p>
            <a:r>
              <a:rPr lang="en-US" baseline="0" dirty="0" smtClean="0"/>
              <a:t>Therefore, we can simply apply the machinery that we have just developed.</a:t>
            </a:r>
          </a:p>
          <a:p>
            <a:r>
              <a:rPr lang="en-US" baseline="0" dirty="0" smtClean="0"/>
              <a:t>&lt;CLICK&gt;</a:t>
            </a:r>
          </a:p>
          <a:p>
            <a:r>
              <a:rPr lang="en-US" baseline="0" dirty="0" smtClean="0"/>
              <a:t>We first compute the basis function values from the shadow map</a:t>
            </a:r>
          </a:p>
          <a:p>
            <a:r>
              <a:rPr lang="en-US" baseline="0" dirty="0" smtClean="0"/>
              <a:t>&lt;CLICK&gt;</a:t>
            </a:r>
          </a:p>
          <a:p>
            <a:r>
              <a:rPr lang="en-US" baseline="0" dirty="0" smtClean="0"/>
              <a:t>And since we want the average visibility for the entire ray range, we need to filter the entire basis maps.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B499C-57B8-4617-B37B-5C32924420B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2182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But what for a different camera ray?</a:t>
            </a:r>
          </a:p>
          <a:p>
            <a:r>
              <a:rPr lang="en-US" dirty="0" smtClean="0"/>
              <a:t>This</a:t>
            </a:r>
            <a:r>
              <a:rPr lang="en-US" baseline="0" dirty="0" smtClean="0"/>
              <a:t> one hits the sphere and we only want average visibility up to the sphere.</a:t>
            </a:r>
          </a:p>
          <a:p>
            <a:r>
              <a:rPr lang="en-US" baseline="0" dirty="0" smtClean="0"/>
              <a:t>&lt;CLICK&gt;</a:t>
            </a:r>
          </a:p>
          <a:p>
            <a:r>
              <a:rPr lang="en-US" baseline="0" dirty="0" smtClean="0"/>
              <a:t>Therefore, the filtering for that ray should use a smaller kernel</a:t>
            </a:r>
          </a:p>
          <a:p>
            <a:r>
              <a:rPr lang="en-US" baseline="0" dirty="0" smtClean="0"/>
              <a:t>&lt;CLICK&gt;</a:t>
            </a:r>
          </a:p>
          <a:p>
            <a:r>
              <a:rPr lang="en-US" baseline="0" dirty="0" smtClean="0"/>
              <a:t>So question is, how can we filter for all different ray lengths?</a:t>
            </a:r>
          </a:p>
          <a:p>
            <a:r>
              <a:rPr lang="en-US" baseline="0" dirty="0" smtClean="0"/>
              <a:t>You may already see it, the filter kernel always begins on the left, it just has different sizes.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B499C-57B8-4617-B37B-5C32924420B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2182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The solution is therefore a prefix sum-like filtering.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&lt;CLICK&gt;</a:t>
            </a:r>
          </a:p>
          <a:p>
            <a:r>
              <a:rPr lang="en-US" dirty="0" smtClean="0"/>
              <a:t>We do the prefix-sum</a:t>
            </a:r>
            <a:r>
              <a:rPr lang="en-US" baseline="0" dirty="0" smtClean="0"/>
              <a:t> like filtering from left to right and store the result in a new map</a:t>
            </a:r>
          </a:p>
          <a:p>
            <a:r>
              <a:rPr lang="en-US" baseline="0" dirty="0" smtClean="0"/>
              <a:t>&lt;CLICK&gt;</a:t>
            </a:r>
            <a:endParaRPr lang="en-US" dirty="0" smtClean="0"/>
          </a:p>
          <a:p>
            <a:r>
              <a:rPr lang="en-US" dirty="0" smtClean="0"/>
              <a:t>Now, when we do a lookup,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&lt;CLICK&gt;</a:t>
            </a:r>
          </a:p>
          <a:p>
            <a:r>
              <a:rPr lang="en-US" dirty="0" smtClean="0"/>
              <a:t>we get the filter</a:t>
            </a:r>
            <a:r>
              <a:rPr lang="en-US" baseline="0" dirty="0" smtClean="0"/>
              <a:t> result for a kernel that goes up to this </a:t>
            </a:r>
            <a:r>
              <a:rPr lang="en-US" baseline="0" dirty="0" err="1" smtClean="0"/>
              <a:t>texel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smtClean="0"/>
              <a:t>Ok, so we know how to quickly compute average visibility for rays orthogonal to the light direction.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B499C-57B8-4617-B37B-5C32924420B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0257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But what for a perspective camera with rays that are not orthogonal</a:t>
            </a:r>
            <a:r>
              <a:rPr lang="en-US" baseline="0" dirty="0" smtClean="0"/>
              <a:t> to the light direction.</a:t>
            </a:r>
            <a:endParaRPr lang="en-US" dirty="0" smtClean="0"/>
          </a:p>
          <a:p>
            <a:r>
              <a:rPr lang="en-US" dirty="0" smtClean="0"/>
              <a:t>This ray doesn’t have constant depth.</a:t>
            </a:r>
          </a:p>
          <a:p>
            <a:r>
              <a:rPr lang="en-US" baseline="0" dirty="0" smtClean="0"/>
              <a:t>&lt;CLICK&gt;</a:t>
            </a:r>
          </a:p>
          <a:p>
            <a:r>
              <a:rPr lang="en-US" baseline="0" dirty="0" smtClean="0"/>
              <a:t>As a result, we cannot apply the trick as before, we cannot exchange the sums.</a:t>
            </a:r>
          </a:p>
          <a:p>
            <a:r>
              <a:rPr lang="en-US" baseline="0" dirty="0" smtClean="0"/>
              <a:t>&lt;CLICK&gt;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We need to compute a transformation, such that all camera rays have a constant depth in the shadow map.</a:t>
            </a:r>
          </a:p>
          <a:p>
            <a:r>
              <a:rPr lang="en-US" baseline="0" dirty="0" smtClean="0"/>
              <a:t>The solution to this is a so-called rectified shadow map.</a:t>
            </a:r>
          </a:p>
          <a:p>
            <a:r>
              <a:rPr lang="en-US" baseline="0" dirty="0" smtClean="0"/>
              <a:t>This is a new light space, where all camera rays are orthogonal to the light direction and therefore also parallel to each other.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B499C-57B8-4617-B37B-5C32924420B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2182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Assume,</a:t>
            </a:r>
            <a:r>
              <a:rPr lang="en-US" baseline="0" dirty="0" smtClean="0"/>
              <a:t> we have rotated the world such that the light is coming from the top.</a:t>
            </a:r>
          </a:p>
          <a:p>
            <a:endParaRPr lang="en-US" baseline="0" dirty="0" smtClean="0"/>
          </a:p>
          <a:p>
            <a:r>
              <a:rPr lang="en-US" baseline="0" dirty="0" smtClean="0"/>
              <a:t>We have the camera with its frustum.</a:t>
            </a:r>
          </a:p>
          <a:p>
            <a:r>
              <a:rPr lang="en-US" baseline="0" dirty="0" smtClean="0"/>
              <a:t>We wrap a new frustum around the old camera frustum</a:t>
            </a:r>
          </a:p>
          <a:p>
            <a:r>
              <a:rPr lang="en-US" baseline="0" dirty="0" smtClean="0"/>
              <a:t>&lt;CLICK&gt;</a:t>
            </a:r>
          </a:p>
          <a:p>
            <a:r>
              <a:rPr lang="en-US" baseline="0" dirty="0" smtClean="0"/>
              <a:t>and perform a perspective transformation.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B499C-57B8-4617-B37B-5C32924420B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9133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The camera serves as a the center of projection and so its rays will go parallel to each other after the projection.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 smtClean="0"/>
              <a:t>Conceptionally</a:t>
            </a:r>
            <a:r>
              <a:rPr lang="en-US" baseline="0" dirty="0" smtClean="0"/>
              <a:t>, we shoot the camera to infinity.</a:t>
            </a:r>
          </a:p>
          <a:p>
            <a:r>
              <a:rPr lang="en-US" dirty="0" smtClean="0"/>
              <a:t>I will try to illustrate this.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B499C-57B8-4617-B37B-5C32924420B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9133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camera</a:t>
            </a:r>
            <a:r>
              <a:rPr lang="en-US" baseline="0" dirty="0" smtClean="0"/>
              <a:t> moves to the left and the camera rays are thus more and more parallel to each other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B499C-57B8-4617-B37B-5C32924420B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913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dirty="0" smtClean="0"/>
              <a:t>This photo wouldn’t be nearly as interesting</a:t>
            </a:r>
            <a:r>
              <a:rPr lang="en-US" baseline="0" dirty="0" smtClean="0"/>
              <a:t> if there were no clouds that cause these light beams.</a:t>
            </a:r>
          </a:p>
          <a:p>
            <a:pPr>
              <a:buFontTx/>
              <a:buNone/>
            </a:pPr>
            <a:r>
              <a:rPr lang="en-US" baseline="0" dirty="0" smtClean="0"/>
              <a:t>It would just look like a hazy day.</a:t>
            </a:r>
          </a:p>
          <a:p>
            <a:pPr>
              <a:buFontTx/>
              <a:buNone/>
            </a:pPr>
            <a:endParaRPr lang="en-US" baseline="0" dirty="0" smtClean="0"/>
          </a:p>
          <a:p>
            <a:pPr>
              <a:buFontTx/>
              <a:buNone/>
            </a:pPr>
            <a:r>
              <a:rPr lang="en-US" baseline="0" dirty="0" smtClean="0"/>
              <a:t>This visual effect of volumetric scattering is heavily used in todays games, but also movies.</a:t>
            </a:r>
          </a:p>
          <a:p>
            <a:pPr>
              <a:buFontTx/>
              <a:buNone/>
            </a:pPr>
            <a:r>
              <a:rPr lang="en-US" baseline="0" dirty="0" smtClean="0"/>
              <a:t>How do we compute it?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B499C-57B8-4617-B37B-5C32924420B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9064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 a</a:t>
            </a:r>
            <a:r>
              <a:rPr lang="en-US" baseline="0" dirty="0" smtClean="0"/>
              <a:t> final result, all camera rays have a constant depth in the shadow map.</a:t>
            </a:r>
          </a:p>
          <a:p>
            <a:r>
              <a:rPr lang="en-US" baseline="0" dirty="0" smtClean="0"/>
              <a:t>The camera rays are not just parallel to each other, they also nicely go from left to right.</a:t>
            </a:r>
          </a:p>
          <a:p>
            <a:r>
              <a:rPr lang="en-US" baseline="0" dirty="0" smtClean="0"/>
              <a:t>&lt;PAUSE&gt;</a:t>
            </a:r>
          </a:p>
          <a:p>
            <a:r>
              <a:rPr lang="en-US" baseline="0" dirty="0" smtClean="0"/>
              <a:t>This new transformation is just a 4x4 matrix.</a:t>
            </a:r>
          </a:p>
          <a:p>
            <a:r>
              <a:rPr lang="en-US" baseline="0" dirty="0" smtClean="0"/>
              <a:t>And it simply replaces the usual light matrix to render the shadow map.</a:t>
            </a:r>
          </a:p>
          <a:p>
            <a:endParaRPr lang="en-US" baseline="0" dirty="0" smtClean="0"/>
          </a:p>
          <a:p>
            <a:r>
              <a:rPr lang="en-US" baseline="0" dirty="0" smtClean="0"/>
              <a:t>Let me also show you a real shadow map.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B499C-57B8-4617-B37B-5C32924420B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9133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have this scene</a:t>
            </a:r>
            <a:r>
              <a:rPr lang="en-US" baseline="0" dirty="0" smtClean="0"/>
              <a:t> again and the </a:t>
            </a:r>
            <a:r>
              <a:rPr lang="en-US" dirty="0" smtClean="0"/>
              <a:t>usual shadow map looks like this.</a:t>
            </a:r>
            <a:endParaRPr lang="en-US" baseline="0" dirty="0" smtClean="0"/>
          </a:p>
          <a:p>
            <a:r>
              <a:rPr lang="en-US" baseline="0" dirty="0" smtClean="0"/>
              <a:t>&lt;CLICK&gt;</a:t>
            </a:r>
          </a:p>
          <a:p>
            <a:r>
              <a:rPr lang="en-US" baseline="0" dirty="0" smtClean="0"/>
              <a:t>We also see the camera frustum here.</a:t>
            </a:r>
            <a:endParaRPr lang="en-US" dirty="0" smtClean="0"/>
          </a:p>
          <a:p>
            <a:r>
              <a:rPr lang="en-US" dirty="0" smtClean="0"/>
              <a:t>Please look at the</a:t>
            </a:r>
            <a:r>
              <a:rPr lang="en-US" baseline="0" dirty="0" smtClean="0"/>
              <a:t> floor, it has a uniform gray as it has a constant depth.</a:t>
            </a:r>
          </a:p>
          <a:p>
            <a:r>
              <a:rPr lang="en-US" baseline="0" dirty="0" smtClean="0"/>
              <a:t>Now, with the new perspective transformation</a:t>
            </a:r>
          </a:p>
          <a:p>
            <a:r>
              <a:rPr lang="en-US" baseline="0" dirty="0" smtClean="0"/>
              <a:t>&lt;CLICK&gt;</a:t>
            </a:r>
          </a:p>
          <a:p>
            <a:r>
              <a:rPr lang="en-US" baseline="0" dirty="0" smtClean="0"/>
              <a:t>The floor has non-constant depth, but all camera rays have.</a:t>
            </a:r>
          </a:p>
          <a:p>
            <a:r>
              <a:rPr lang="en-US" dirty="0" smtClean="0"/>
              <a:t>The camera</a:t>
            </a:r>
            <a:r>
              <a:rPr lang="en-US" baseline="0" dirty="0" smtClean="0"/>
              <a:t> frustum also becomes rectangular as all rays are parallel to each other and go from left to right.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To wrap up,</a:t>
            </a:r>
          </a:p>
          <a:p>
            <a:r>
              <a:rPr lang="en-US" baseline="0" dirty="0" smtClean="0"/>
              <a:t>We have a perspective transformation that causes all camera rays to have a constant depth in the shadow map.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B499C-57B8-4617-B37B-5C32924420B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9245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This allows us to compute basis functions from the shadow map</a:t>
            </a:r>
          </a:p>
          <a:p>
            <a:r>
              <a:rPr lang="en-US" baseline="0" dirty="0" smtClean="0"/>
              <a:t>&lt;CLICK&gt;</a:t>
            </a:r>
          </a:p>
          <a:p>
            <a:r>
              <a:rPr lang="en-US" baseline="0" dirty="0" smtClean="0"/>
              <a:t>and filter those in a prefix-sum like fashion.</a:t>
            </a:r>
          </a:p>
          <a:p>
            <a:r>
              <a:rPr lang="en-US" baseline="0" dirty="0" smtClean="0"/>
              <a:t>&lt;CLICK&gt;</a:t>
            </a:r>
          </a:p>
          <a:p>
            <a:r>
              <a:rPr lang="en-US" baseline="0" dirty="0" smtClean="0"/>
              <a:t>Finally, the coefficients are easily computed on the fly per screen pixel</a:t>
            </a:r>
          </a:p>
          <a:p>
            <a:r>
              <a:rPr lang="en-US" baseline="0" dirty="0" smtClean="0"/>
              <a:t>&lt;CLICK&gt;</a:t>
            </a:r>
          </a:p>
          <a:p>
            <a:r>
              <a:rPr lang="en-US" baseline="0" dirty="0" smtClean="0"/>
              <a:t>And here also light intensity and scattering amount are multiplied 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B499C-57B8-4617-B37B-5C32924420B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381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Everything is computed on the fly, it’s </a:t>
            </a:r>
            <a:r>
              <a:rPr lang="en-US" smtClean="0"/>
              <a:t>fully </a:t>
            </a:r>
            <a:r>
              <a:rPr lang="en-US" smtClean="0"/>
              <a:t>dynamic.</a:t>
            </a:r>
            <a:endParaRPr lang="en-US" dirty="0" smtClean="0"/>
          </a:p>
          <a:p>
            <a:pPr marL="0" indent="0">
              <a:buFontTx/>
              <a:buNone/>
            </a:pPr>
            <a:r>
              <a:rPr lang="en-US" dirty="0" smtClean="0"/>
              <a:t>Camera, light,</a:t>
            </a:r>
            <a:r>
              <a:rPr lang="en-US" baseline="0" dirty="0" smtClean="0"/>
              <a:t> but also the geometry </a:t>
            </a:r>
            <a:r>
              <a:rPr lang="en-US" dirty="0" smtClean="0"/>
              <a:t>could be</a:t>
            </a:r>
            <a:r>
              <a:rPr lang="en-US" baseline="0" dirty="0" smtClean="0"/>
              <a:t> animated.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We achieve constant high quality with only 2ms for the scattering.</a:t>
            </a:r>
            <a:endParaRPr lang="en-US" dirty="0" smtClean="0"/>
          </a:p>
          <a:p>
            <a:pPr marL="171450" indent="-171450">
              <a:buFontTx/>
              <a:buChar char="-"/>
            </a:pPr>
            <a:r>
              <a:rPr lang="en-US" dirty="0" smtClean="0"/>
              <a:t>Those large outdoor and</a:t>
            </a:r>
            <a:r>
              <a:rPr lang="en-US" baseline="0" dirty="0" smtClean="0"/>
              <a:t> </a:t>
            </a:r>
            <a:r>
              <a:rPr lang="en-US" dirty="0" smtClean="0"/>
              <a:t>terrain models are usually difficult for voxel-based</a:t>
            </a:r>
            <a:r>
              <a:rPr lang="en-US" baseline="0" dirty="0" smtClean="0"/>
              <a:t> models, but fit nicely for shadow mapping based techniques as ours.</a:t>
            </a:r>
            <a:endParaRPr lang="en-US" dirty="0" smtClean="0"/>
          </a:p>
          <a:p>
            <a:r>
              <a:rPr lang="en-US" dirty="0" smtClean="0"/>
              <a:t>- Temporal stable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This is a relatively large scene, but as</a:t>
            </a:r>
            <a:r>
              <a:rPr lang="en-US" baseline="0" dirty="0" smtClean="0"/>
              <a:t> our method is purely image-based, </a:t>
            </a:r>
            <a:r>
              <a:rPr lang="en-US" dirty="0" smtClean="0"/>
              <a:t>it does not impact performance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 smtClean="0"/>
              <a:t>alpha masking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B499C-57B8-4617-B37B-5C32924420B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8696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quick comparison to the state of the art.</a:t>
            </a:r>
          </a:p>
          <a:p>
            <a:r>
              <a:rPr lang="en-US" dirty="0" smtClean="0"/>
              <a:t>Ray-marching is the naïve way to do it.</a:t>
            </a:r>
          </a:p>
          <a:p>
            <a:r>
              <a:rPr lang="en-US" dirty="0" smtClean="0"/>
              <a:t>&lt;CLICK&gt;</a:t>
            </a:r>
          </a:p>
          <a:p>
            <a:r>
              <a:rPr lang="en-US" dirty="0" smtClean="0"/>
              <a:t>Previous work also uses a rectified shadow map and builds</a:t>
            </a:r>
            <a:r>
              <a:rPr lang="en-US" baseline="0" dirty="0" smtClean="0"/>
              <a:t> a tree from it, which speeds up the final evaluation.</a:t>
            </a:r>
          </a:p>
          <a:p>
            <a:r>
              <a:rPr lang="en-US" baseline="0" dirty="0" smtClean="0"/>
              <a:t>Unfortunately, the effectiveness of the tree depends on it’s content.</a:t>
            </a:r>
          </a:p>
          <a:p>
            <a:r>
              <a:rPr lang="en-US" baseline="0" dirty="0" smtClean="0"/>
              <a:t>&lt;CLICK&gt;</a:t>
            </a:r>
          </a:p>
          <a:p>
            <a:r>
              <a:rPr lang="en-US" baseline="0" dirty="0" smtClean="0"/>
              <a:t>With our method, this is not the case.</a:t>
            </a:r>
          </a:p>
          <a:p>
            <a:r>
              <a:rPr lang="en-US" baseline="0" dirty="0" smtClean="0"/>
              <a:t>&lt;CLICK&gt;</a:t>
            </a:r>
          </a:p>
          <a:p>
            <a:r>
              <a:rPr lang="en-US" baseline="0" dirty="0" smtClean="0"/>
              <a:t>We have the additional factor of the number of basis functions here, which is however very small.</a:t>
            </a:r>
          </a:p>
          <a:p>
            <a:r>
              <a:rPr lang="en-US" baseline="0" dirty="0" smtClean="0"/>
              <a:t>In all the shown examples it was 16.</a:t>
            </a:r>
          </a:p>
          <a:p>
            <a:r>
              <a:rPr lang="en-US" baseline="0" dirty="0" smtClean="0"/>
              <a:t>Thus, it is a constant factor and can be removed in O notation.</a:t>
            </a:r>
          </a:p>
          <a:p>
            <a:r>
              <a:rPr lang="en-US" baseline="0" dirty="0" smtClean="0"/>
              <a:t>&lt;CLICK&gt;</a:t>
            </a:r>
          </a:p>
          <a:p>
            <a:r>
              <a:rPr lang="en-US" baseline="0" dirty="0" smtClean="0"/>
              <a:t>I will now show you some real performance comparison.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B499C-57B8-4617-B37B-5C32924420B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8254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In the left column is our method, which is always faster</a:t>
            </a:r>
            <a:r>
              <a:rPr lang="en-US" baseline="0" dirty="0" smtClean="0"/>
              <a:t> than the min-max tree method and of course, the naïve ray-marching.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For a complex scene like on the top, the min-max tree acceleration structure is by far out-performed.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But even for easier scene like the terrain, our method is fastest.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The reason is that our method has the additional benefit of hardware texture filtering, which is not possible with tree-based methods.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This allows to use relative small texture resolution while keeping high quality.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B499C-57B8-4617-B37B-5C32924420B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637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Finally</a:t>
            </a:r>
            <a:r>
              <a:rPr lang="en-US" baseline="0" dirty="0" smtClean="0"/>
              <a:t> a word about limitations and future work.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As many other fast scattering methods, we also have the problem of integrating medium based attenuation along light rays.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&lt;CLICK&gt;</a:t>
            </a:r>
          </a:p>
          <a:p>
            <a:r>
              <a:rPr lang="en-US" baseline="0" dirty="0" smtClean="0"/>
              <a:t>The projection method that I presented has degenerated cases, so we need to resort to resampling a usual shadow map as has been done for previous work</a:t>
            </a:r>
          </a:p>
          <a:p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Finally, the truncated </a:t>
            </a:r>
            <a:r>
              <a:rPr lang="en-US" baseline="0" dirty="0" err="1" smtClean="0"/>
              <a:t>fourier</a:t>
            </a:r>
            <a:r>
              <a:rPr lang="en-US" baseline="0" dirty="0" smtClean="0"/>
              <a:t> series causes ringing artifacts.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Let me show an example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B499C-57B8-4617-B37B-5C32924420B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6845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Fortunately, those artifacts tend to be unproblematic in practice, I guess, you didn’t see them in the video.</a:t>
            </a:r>
          </a:p>
          <a:p>
            <a:r>
              <a:rPr lang="en-US" baseline="0" dirty="0" smtClean="0"/>
              <a:t>In the paper we also explain a small heuristic to reduce it even further.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B499C-57B8-4617-B37B-5C32924420B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2761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Further we show to extend average visibility of</a:t>
            </a:r>
            <a:r>
              <a:rPr lang="en-US" baseline="0" dirty="0" smtClean="0"/>
              <a:t> a camera ray to</a:t>
            </a:r>
            <a:r>
              <a:rPr lang="en-US" dirty="0" smtClean="0"/>
              <a:t> integrate medium attenuation.</a:t>
            </a: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&lt;CLICK&gt;</a:t>
            </a:r>
            <a:endParaRPr lang="en-US" dirty="0" smtClean="0"/>
          </a:p>
          <a:p>
            <a:r>
              <a:rPr lang="en-US" baseline="0" dirty="0" smtClean="0"/>
              <a:t>We compare the </a:t>
            </a:r>
            <a:r>
              <a:rPr lang="en-US" baseline="0" dirty="0" err="1" smtClean="0"/>
              <a:t>fourier</a:t>
            </a:r>
            <a:r>
              <a:rPr lang="en-US" baseline="0" dirty="0" smtClean="0"/>
              <a:t> series against other linearization methods such as variance shadow maps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&lt;CLICK&gt;</a:t>
            </a:r>
            <a:endParaRPr lang="en-US" dirty="0" smtClean="0"/>
          </a:p>
          <a:p>
            <a:r>
              <a:rPr lang="en-US" baseline="0" dirty="0" smtClean="0"/>
              <a:t>And finally, there are a couple of implementation details in the paper, to increase performance of the method.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B499C-57B8-4617-B37B-5C32924420B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515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have a achieved a new single scattering algorithm with</a:t>
            </a:r>
            <a:r>
              <a:rPr lang="en-US" baseline="0" dirty="0" smtClean="0"/>
              <a:t> reduced complexity.</a:t>
            </a:r>
          </a:p>
          <a:p>
            <a:r>
              <a:rPr lang="en-US" baseline="0" dirty="0" smtClean="0"/>
              <a:t>We did this by turning the scattering computation in a filtering operation.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method is based on a rectified shadow map and</a:t>
            </a:r>
            <a:br>
              <a:rPr lang="en-US" baseline="0" dirty="0" smtClean="0"/>
            </a:br>
            <a:r>
              <a:rPr lang="en-US" baseline="0" dirty="0" smtClean="0"/>
              <a:t>I have shown a new perspective projection that replaces the standard shadow map projection matrices.</a:t>
            </a:r>
          </a:p>
          <a:p>
            <a:r>
              <a:rPr lang="en-US" baseline="0" dirty="0" smtClean="0"/>
              <a:t>This new rectification may also be useful for other methods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Thank you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B499C-57B8-4617-B37B-5C32924420B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079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Consider</a:t>
            </a:r>
            <a:r>
              <a:rPr lang="en-US" baseline="0" dirty="0" smtClean="0"/>
              <a:t> this simple scene with a directional light source.</a:t>
            </a:r>
          </a:p>
          <a:p>
            <a:r>
              <a:rPr lang="en-US" baseline="0" dirty="0" smtClean="0"/>
              <a:t>For surface shadows, we compute a shadow map of the scene.</a:t>
            </a:r>
          </a:p>
          <a:p>
            <a:r>
              <a:rPr lang="en-US" baseline="0" dirty="0" smtClean="0"/>
              <a:t>&lt;CLICK&gt;</a:t>
            </a:r>
          </a:p>
          <a:p>
            <a:r>
              <a:rPr lang="en-US" baseline="0" dirty="0" smtClean="0"/>
              <a:t>We compare the distances</a:t>
            </a:r>
          </a:p>
          <a:p>
            <a:r>
              <a:rPr lang="en-US" baseline="0" dirty="0" smtClean="0"/>
              <a:t>&lt;CLICK&gt;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and if the surface point is visible, we shade it.</a:t>
            </a:r>
          </a:p>
          <a:p>
            <a:r>
              <a:rPr lang="en-US" baseline="0" dirty="0" smtClean="0"/>
              <a:t>&lt;CLICK&gt;</a:t>
            </a:r>
          </a:p>
          <a:p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With a participating medium, such as fog particles in the air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B499C-57B8-4617-B37B-5C3292442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325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In addition to the direct lighting,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We also get light scattered from the particles into the eye.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 common model used for </a:t>
            </a:r>
            <a:r>
              <a:rPr lang="en-US" b="1" baseline="0" dirty="0" smtClean="0"/>
              <a:t>real-time</a:t>
            </a:r>
            <a:r>
              <a:rPr lang="en-US" baseline="0" dirty="0" smtClean="0"/>
              <a:t> applications is the single-scattering approximation,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Which assumes that the light is scattered only once by the medium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&lt;animate&gt;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Fortunately, this model is sufficient to capture effect like we saw in the photograph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B499C-57B8-4617-B37B-5C3292442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325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Another</a:t>
            </a:r>
            <a:r>
              <a:rPr lang="en-US" baseline="0" dirty="0" smtClean="0"/>
              <a:t> assumption is that the medium is homogeneous.</a:t>
            </a:r>
          </a:p>
          <a:p>
            <a:r>
              <a:rPr lang="en-US" baseline="0" dirty="0" smtClean="0"/>
              <a:t>This allows us to compute attenuation factors and the scattering amount analytically.</a:t>
            </a:r>
          </a:p>
          <a:p>
            <a:r>
              <a:rPr lang="en-US" baseline="0" dirty="0" smtClean="0"/>
              <a:t>Thus, for shadows from hard surfaces, we only need to know, if a point is visible from the light or not.</a:t>
            </a:r>
          </a:p>
          <a:p>
            <a:r>
              <a:rPr lang="en-US" baseline="0" dirty="0" smtClean="0"/>
              <a:t>&lt;CLICK&gt;</a:t>
            </a:r>
          </a:p>
          <a:p>
            <a:r>
              <a:rPr lang="en-US" baseline="0" dirty="0" smtClean="0"/>
              <a:t>And for that, we can reuse the shadow map.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B499C-57B8-4617-B37B-5C3292442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325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The traditional algorithm for rendering single scattering is ray marching</a:t>
            </a:r>
          </a:p>
          <a:p>
            <a:r>
              <a:rPr lang="en-US" baseline="0" dirty="0" smtClean="0"/>
              <a:t>&lt;CLICK&gt;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We walk along the ray from the camera and take a number of samples until we hit the first surface</a:t>
            </a:r>
          </a:p>
          <a:p>
            <a:r>
              <a:rPr lang="en-US" baseline="0" dirty="0" smtClean="0"/>
              <a:t>&lt;CLICK&gt;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for each sample, we perform a shadow map lookup,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&lt;CLICK&gt;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and if it’s visible, we accumulate its contribution, attenuated by its distance to the camera.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 more simpler version computes the average visibility along a camera ray and multiplies this with the scattering amount and light intensity.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In the following, I will only focus on this slightly simpler problem of average visibility.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B499C-57B8-4617-B37B-5C3292442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3252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But even then, the ray marching is quite inefficient as the marching is performed for every pixel independently.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The idea is to shift work to the shadow map.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B499C-57B8-4617-B37B-5C3292442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3252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Consider</a:t>
            </a:r>
            <a:r>
              <a:rPr lang="en-US" baseline="0" dirty="0" smtClean="0"/>
              <a:t> this scene with the </a:t>
            </a:r>
            <a:r>
              <a:rPr lang="en-US" baseline="0" dirty="0" err="1" smtClean="0"/>
              <a:t>dinosaurus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A directional light source is illumination the scene from the top.</a:t>
            </a:r>
          </a:p>
          <a:p>
            <a:r>
              <a:rPr lang="en-US" baseline="0" dirty="0" smtClean="0"/>
              <a:t>We want to compute the average visibility for the ray corresponding to the marked pixel</a:t>
            </a:r>
          </a:p>
          <a:p>
            <a:r>
              <a:rPr lang="en-US" baseline="0" dirty="0" smtClean="0"/>
              <a:t>&lt;CLICK&gt;</a:t>
            </a:r>
          </a:p>
          <a:p>
            <a:r>
              <a:rPr lang="en-US" baseline="0" dirty="0" smtClean="0"/>
              <a:t>And this is the result that we expect</a:t>
            </a:r>
          </a:p>
          <a:p>
            <a:r>
              <a:rPr lang="en-US" baseline="0" dirty="0" smtClean="0"/>
              <a:t>&lt;CLICK&gt;</a:t>
            </a:r>
          </a:p>
          <a:p>
            <a:r>
              <a:rPr lang="en-US" baseline="0" dirty="0" smtClean="0"/>
              <a:t>and if we combine it with surface lighting, it should look like this</a:t>
            </a:r>
          </a:p>
          <a:p>
            <a:r>
              <a:rPr lang="en-US" baseline="0" dirty="0" smtClean="0"/>
              <a:t>&lt;CLICK&gt;</a:t>
            </a:r>
          </a:p>
          <a:p>
            <a:r>
              <a:rPr lang="en-US" baseline="0" dirty="0" smtClean="0"/>
              <a:t>The ray under the pixel is a line in the shadow map</a:t>
            </a:r>
          </a:p>
          <a:p>
            <a:r>
              <a:rPr lang="en-US" baseline="0" dirty="0" smtClean="0"/>
              <a:t>&lt;CLICK&gt;</a:t>
            </a:r>
          </a:p>
          <a:p>
            <a:r>
              <a:rPr lang="en-US" baseline="0" dirty="0" smtClean="0"/>
              <a:t>To get the average visibility, we need to loop over the </a:t>
            </a:r>
            <a:r>
              <a:rPr lang="en-US" baseline="0" dirty="0" err="1" smtClean="0"/>
              <a:t>texels</a:t>
            </a:r>
            <a:r>
              <a:rPr lang="en-US" baseline="0" dirty="0" smtClean="0"/>
              <a:t> and check visibility for each of them.</a:t>
            </a:r>
          </a:p>
          <a:p>
            <a:r>
              <a:rPr lang="en-US" baseline="0" dirty="0" smtClean="0"/>
              <a:t>&lt;CLICK&gt;</a:t>
            </a:r>
          </a:p>
          <a:p>
            <a:r>
              <a:rPr lang="en-US" baseline="0" dirty="0" smtClean="0"/>
              <a:t>It’s like a filter kernel with those </a:t>
            </a:r>
            <a:r>
              <a:rPr lang="en-US" baseline="0" dirty="0" err="1" smtClean="0"/>
              <a:t>texels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A crucial observation is that this is like percentage closer filtering for soft shadows.</a:t>
            </a:r>
          </a:p>
          <a:p>
            <a:r>
              <a:rPr lang="en-US" baseline="0" dirty="0" smtClean="0"/>
              <a:t>&lt;CLICK&gt;</a:t>
            </a:r>
          </a:p>
          <a:p>
            <a:r>
              <a:rPr lang="en-US" baseline="0" dirty="0" smtClean="0"/>
              <a:t>Except that this filter kernel there is centered around the surface point which is to be shaded</a:t>
            </a:r>
          </a:p>
          <a:p>
            <a:r>
              <a:rPr lang="en-US" baseline="0" dirty="0" smtClean="0"/>
              <a:t>&lt;CLICK&gt;</a:t>
            </a:r>
          </a:p>
          <a:p>
            <a:r>
              <a:rPr lang="en-US" baseline="0" dirty="0" smtClean="0"/>
              <a:t>So, let us take a look what has been done in shadow mapping for filtering.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B499C-57B8-4617-B37B-5C3292442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3650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With shadow mapping we compare distances.</a:t>
            </a:r>
          </a:p>
          <a:p>
            <a:r>
              <a:rPr lang="en-US" baseline="0" dirty="0" smtClean="0"/>
              <a:t>&lt;CLICK&gt;</a:t>
            </a:r>
          </a:p>
          <a:p>
            <a:r>
              <a:rPr lang="en-US" baseline="0" dirty="0" smtClean="0"/>
              <a:t>As long as the point to shade is closer to the light that the first visible surface point, the visibility is one.</a:t>
            </a:r>
          </a:p>
          <a:p>
            <a:r>
              <a:rPr lang="en-US" baseline="0" dirty="0" smtClean="0"/>
              <a:t>But once we are behind it &lt;CLICK&gt;</a:t>
            </a:r>
          </a:p>
          <a:p>
            <a:r>
              <a:rPr lang="en-US" baseline="0" dirty="0" smtClean="0"/>
              <a:t>It immediately drops to zero.</a:t>
            </a:r>
          </a:p>
          <a:p>
            <a:r>
              <a:rPr lang="en-US" baseline="0" dirty="0" smtClean="0"/>
              <a:t>&lt;CLICK&gt;</a:t>
            </a:r>
          </a:p>
          <a:p>
            <a:r>
              <a:rPr lang="en-US" baseline="0" dirty="0" smtClean="0"/>
              <a:t>As a result, the visibility function is a step function, depending only the difference between the point to shade and what is stored in the shadow map.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B499C-57B8-4617-B37B-5C32924420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856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1D884-C1B8-406A-A413-FBFB5629C62B}" type="datetime1">
              <a:rPr lang="en-US" smtClean="0"/>
              <a:t>21/3/2014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>
            <a:scene3d>
              <a:camera prst="orthographicFront">
                <a:rot lat="0" lon="0" rev="0"/>
              </a:camera>
              <a:lightRig rig="threePt" dir="t">
                <a:rot lat="0" lon="0" rev="2700000"/>
              </a:lightRig>
            </a:scene3d>
            <a:sp3d contourW="19050" prstMaterial="metal">
              <a:bevelT w="25400" h="12700"/>
              <a:extrusionClr>
                <a:schemeClr val="tx1"/>
              </a:extrusionClr>
              <a:contourClr>
                <a:schemeClr val="bg1"/>
              </a:contourClr>
            </a:sp3d>
          </a:bodyPr>
          <a:lstStyle>
            <a:lvl1pPr algn="ctr">
              <a:defRPr sz="3200" b="1" cap="none" spc="0">
                <a:ln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4D4C4-1117-4A06-9917-B400968A5CE7}" type="datetime1">
              <a:rPr lang="en-US" smtClean="0"/>
              <a:t>21/3/2014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EEFED-CA5A-4DD5-88B3-EDE7B9645946}" type="datetime1">
              <a:rPr lang="en-US" smtClean="0"/>
              <a:t>21/3/2014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 userDrawn="1"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-2907704"/>
            <a:ext cx="9144000" cy="4572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0"/>
            <a:ext cx="8712968" cy="692696"/>
          </a:xfrm>
        </p:spPr>
        <p:txBody>
          <a:bodyPr>
            <a:scene3d>
              <a:camera prst="orthographicFront"/>
              <a:lightRig rig="threePt" dir="t">
                <a:rot lat="0" lon="0" rev="0"/>
              </a:lightRig>
            </a:scene3d>
            <a:sp3d contourW="19050" prstMaterial="dkEdge">
              <a:bevelT w="25400" h="12700"/>
            </a:sp3d>
          </a:bodyPr>
          <a:lstStyle>
            <a:lvl1pPr>
              <a:defRPr b="1" cap="none" baseline="0">
                <a:solidFill>
                  <a:srgbClr val="FFC000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251520" y="1052736"/>
            <a:ext cx="8640960" cy="518457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A320975-B826-4786-BF20-C8194FA09B62}" type="datetime1">
              <a:rPr lang="en-US" smtClean="0"/>
              <a:t>21/3/2014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AD5A0-2A69-4576-92CE-CD9AE5E7AC50}" type="datetime1">
              <a:rPr lang="en-US" smtClean="0"/>
              <a:t>21/3/2014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8068A-549E-4DAE-B877-E1BEBE512AA5}" type="datetime1">
              <a:rPr lang="en-US" smtClean="0"/>
              <a:t>21/3/2014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AABD7-DC98-4469-A924-08F6992C3191}" type="datetime1">
              <a:rPr lang="en-US" smtClean="0"/>
              <a:t>21/3/2014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CFF8B-80ED-4D70-97E4-65135DD8BAC1}" type="datetime1">
              <a:rPr lang="en-US" smtClean="0"/>
              <a:t>21/3/2014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604A2-8A62-4973-8EC0-BD3DC389CF18}" type="datetime1">
              <a:rPr lang="en-US" smtClean="0"/>
              <a:t>21/3/2014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98895-9FB9-47DD-91E6-CC19F10C1A64}" type="datetime1">
              <a:rPr lang="en-US" smtClean="0"/>
              <a:t>21/3/2014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E1019-ECA6-467B-ADE2-9C851289A0C4}" type="datetime1">
              <a:rPr lang="en-US" smtClean="0"/>
              <a:t>21/3/2014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96000"/>
                <a:shade val="100000"/>
                <a:alpha val="100000"/>
                <a:satMod val="140000"/>
              </a:schemeClr>
            </a:gs>
            <a:gs pos="85000">
              <a:schemeClr val="bg1">
                <a:tint val="100000"/>
                <a:shade val="90000"/>
                <a:alpha val="100000"/>
              </a:schemeClr>
            </a:gs>
            <a:gs pos="100000">
              <a:schemeClr val="bg1">
                <a:tint val="100000"/>
                <a:shade val="80000"/>
                <a:alpha val="10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3FF22B5E-E2F7-4077-B611-8927DB004D5A}" type="datetime1">
              <a:rPr lang="en-US" smtClean="0"/>
              <a:t>21/3/2014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EDFD2E5B-8AA6-43EB-AC63-2DB1ED43AABA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7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20" Type="http://schemas.openxmlformats.org/officeDocument/2006/relationships/image" Target="../media/image28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wmf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4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25.wmf"/><Relationship Id="rId10" Type="http://schemas.openxmlformats.org/officeDocument/2006/relationships/oleObject" Target="../embeddings/oleObject6.bin"/><Relationship Id="rId4" Type="http://schemas.openxmlformats.org/officeDocument/2006/relationships/oleObject" Target="../embeddings/oleObject3.bin"/><Relationship Id="rId9" Type="http://schemas.openxmlformats.org/officeDocument/2006/relationships/image" Target="../media/image27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25.wmf"/><Relationship Id="rId4" Type="http://schemas.openxmlformats.org/officeDocument/2006/relationships/oleObject" Target="../embeddings/oleObject7.bin"/><Relationship Id="rId9" Type="http://schemas.openxmlformats.org/officeDocument/2006/relationships/image" Target="../media/image27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25.w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27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25.wmf"/><Relationship Id="rId4" Type="http://schemas.openxmlformats.org/officeDocument/2006/relationships/oleObject" Target="../embeddings/oleObject13.bin"/><Relationship Id="rId9" Type="http://schemas.openxmlformats.org/officeDocument/2006/relationships/image" Target="../media/image27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25.wmf"/><Relationship Id="rId4" Type="http://schemas.openxmlformats.org/officeDocument/2006/relationships/oleObject" Target="../embeddings/oleObject16.bin"/><Relationship Id="rId9" Type="http://schemas.openxmlformats.org/officeDocument/2006/relationships/image" Target="../media/image27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notesSlide" Target="../notesSlides/notesSlide8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openxmlformats.org/officeDocument/2006/relationships/image" Target="../media/image8.png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Oliver </a:t>
            </a:r>
            <a:r>
              <a:rPr lang="en-US" dirty="0" err="1" smtClean="0"/>
              <a:t>Klehm</a:t>
            </a:r>
            <a:r>
              <a:rPr lang="en-US" dirty="0" smtClean="0"/>
              <a:t>, MPI </a:t>
            </a:r>
            <a:r>
              <a:rPr lang="en-US" dirty="0" err="1" smtClean="0"/>
              <a:t>Informatik</a:t>
            </a:r>
            <a:endParaRPr lang="en-US" dirty="0" smtClean="0"/>
          </a:p>
          <a:p>
            <a:r>
              <a:rPr lang="en-US" dirty="0" smtClean="0"/>
              <a:t>Hans-Peter Seidel, MPI </a:t>
            </a:r>
            <a:r>
              <a:rPr lang="en-US" dirty="0" err="1" smtClean="0"/>
              <a:t>Informatik</a:t>
            </a:r>
            <a:endParaRPr lang="en-US" dirty="0" smtClean="0"/>
          </a:p>
          <a:p>
            <a:r>
              <a:rPr lang="en-US" dirty="0" err="1" smtClean="0"/>
              <a:t>Elmar</a:t>
            </a:r>
            <a:r>
              <a:rPr lang="en-US" dirty="0" smtClean="0"/>
              <a:t> </a:t>
            </a:r>
            <a:r>
              <a:rPr lang="en-US" dirty="0" err="1" smtClean="0"/>
              <a:t>Eisemann</a:t>
            </a:r>
            <a:r>
              <a:rPr lang="en-US" dirty="0" smtClean="0"/>
              <a:t>, </a:t>
            </a:r>
            <a:r>
              <a:rPr lang="en-US" smtClean="0"/>
              <a:t>TU Delft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 err="1" smtClean="0"/>
              <a:t>Prefiltered</a:t>
            </a:r>
            <a:r>
              <a:rPr lang="en-US" sz="4400" dirty="0" smtClean="0"/>
              <a:t> Single Scattering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47994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Convolution Shadow Maps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51520" y="1052736"/>
            <a:ext cx="8640960" cy="518457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Approximate visibility function with truncated Fourier series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10</a:t>
            </a:fld>
            <a:endParaRPr lang="en-US"/>
          </a:p>
        </p:txBody>
      </p:sp>
      <p:graphicFrame>
        <p:nvGraphicFramePr>
          <p:cNvPr id="5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8833299"/>
              </p:ext>
            </p:extLst>
          </p:nvPr>
        </p:nvGraphicFramePr>
        <p:xfrm>
          <a:off x="5574854" y="3722688"/>
          <a:ext cx="3937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2" name="Formel" r:id="rId4" imgW="393480" imgH="203040" progId="Equation.3">
                  <p:embed/>
                </p:oleObj>
              </mc:Choice>
              <mc:Fallback>
                <p:oleObj name="Formel" r:id="rId4" imgW="3934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4854" y="3722688"/>
                        <a:ext cx="393700" cy="203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3" descr="reconst0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16016" y="1828800"/>
            <a:ext cx="3990975" cy="3000375"/>
          </a:xfrm>
          <a:prstGeom prst="rect">
            <a:avLst/>
          </a:prstGeom>
          <a:noFill/>
        </p:spPr>
      </p:pic>
      <p:pic>
        <p:nvPicPr>
          <p:cNvPr id="7" name="Picture 54" descr="reconst0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16016" y="1828800"/>
            <a:ext cx="3990975" cy="3000375"/>
          </a:xfrm>
          <a:prstGeom prst="rect">
            <a:avLst/>
          </a:prstGeom>
          <a:noFill/>
        </p:spPr>
      </p:pic>
      <p:pic>
        <p:nvPicPr>
          <p:cNvPr id="8" name="Picture 55" descr="reconst0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716016" y="1828800"/>
            <a:ext cx="3990975" cy="3000375"/>
          </a:xfrm>
          <a:prstGeom prst="rect">
            <a:avLst/>
          </a:prstGeom>
          <a:noFill/>
        </p:spPr>
      </p:pic>
      <p:pic>
        <p:nvPicPr>
          <p:cNvPr id="9" name="Picture 56" descr="reconst0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716016" y="1828800"/>
            <a:ext cx="3990975" cy="3000375"/>
          </a:xfrm>
          <a:prstGeom prst="rect">
            <a:avLst/>
          </a:prstGeom>
          <a:noFill/>
        </p:spPr>
      </p:pic>
      <p:pic>
        <p:nvPicPr>
          <p:cNvPr id="10" name="Picture 51" descr="reconst16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716016" y="1828800"/>
            <a:ext cx="3990975" cy="3000375"/>
          </a:xfrm>
          <a:prstGeom prst="rect">
            <a:avLst/>
          </a:prstGeom>
          <a:noFill/>
        </p:spPr>
      </p:pic>
      <p:pic>
        <p:nvPicPr>
          <p:cNvPr id="11" name="Picture 58" descr="plot_sin16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943850" y="5525541"/>
            <a:ext cx="850900" cy="639763"/>
          </a:xfrm>
          <a:prstGeom prst="rect">
            <a:avLst/>
          </a:prstGeom>
          <a:noFill/>
        </p:spPr>
      </p:pic>
      <p:pic>
        <p:nvPicPr>
          <p:cNvPr id="12" name="Picture 59" descr="plot_sin0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704876" y="5525541"/>
            <a:ext cx="8509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60" descr="plot_sin0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004989" y="5525541"/>
            <a:ext cx="850900" cy="639763"/>
          </a:xfrm>
          <a:prstGeom prst="rect">
            <a:avLst/>
          </a:prstGeom>
          <a:noFill/>
        </p:spPr>
      </p:pic>
      <p:pic>
        <p:nvPicPr>
          <p:cNvPr id="14" name="Picture 61" descr="plot_sin04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620618" y="5525541"/>
            <a:ext cx="850900" cy="639763"/>
          </a:xfrm>
          <a:prstGeom prst="rect">
            <a:avLst/>
          </a:prstGeom>
          <a:noFill/>
        </p:spPr>
      </p:pic>
      <p:pic>
        <p:nvPicPr>
          <p:cNvPr id="15" name="Picture 62" descr="plot_sin08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242596" y="5525541"/>
            <a:ext cx="850900" cy="639763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64"/>
              <p:cNvSpPr txBox="1">
                <a:spLocks noChangeArrowheads="1"/>
              </p:cNvSpPr>
              <p:nvPr/>
            </p:nvSpPr>
            <p:spPr bwMode="auto">
              <a:xfrm>
                <a:off x="395536" y="5646191"/>
                <a:ext cx="1584176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000" i="1" dirty="0" smtClean="0">
                    <a:solidFill>
                      <a:schemeClr val="tx1"/>
                    </a:solidFill>
                  </a:rPr>
                  <a:t>V(</a:t>
                </a:r>
                <a:r>
                  <a:rPr lang="en-US" sz="2000" i="1" dirty="0" err="1" smtClean="0">
                    <a:solidFill>
                      <a:schemeClr val="tx1"/>
                    </a:solidFill>
                  </a:rPr>
                  <a:t>d,z</a:t>
                </a:r>
                <a:r>
                  <a:rPr lang="en-US" sz="2000" i="1" dirty="0" smtClean="0">
                    <a:solidFill>
                      <a:schemeClr val="tx1"/>
                    </a:solidFill>
                  </a:rPr>
                  <a:t>)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≈</m:t>
                    </m:r>
                  </m:oMath>
                </a14:m>
                <a:r>
                  <a:rPr lang="en-US" sz="2000" i="1" dirty="0" smtClean="0">
                    <a:solidFill>
                      <a:schemeClr val="tx1"/>
                    </a:solidFill>
                  </a:rPr>
                  <a:t> a</a:t>
                </a:r>
                <a:r>
                  <a:rPr lang="en-US" sz="2000" i="1" baseline="-25000" dirty="0" smtClean="0">
                    <a:solidFill>
                      <a:schemeClr val="tx1"/>
                    </a:solidFill>
                  </a:rPr>
                  <a:t>1</a:t>
                </a:r>
                <a:endParaRPr lang="en-US" sz="2000" i="1" baseline="-25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 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5536" y="5646191"/>
                <a:ext cx="1584176" cy="400110"/>
              </a:xfrm>
              <a:prstGeom prst="rect">
                <a:avLst/>
              </a:prstGeom>
              <a:blipFill rotWithShape="1">
                <a:blip r:embed="rId18"/>
                <a:stretch>
                  <a:fillRect l="-4231" t="-7576" b="-2575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 Box 65"/>
          <p:cNvSpPr txBox="1">
            <a:spLocks noChangeArrowheads="1"/>
          </p:cNvSpPr>
          <p:nvPr/>
        </p:nvSpPr>
        <p:spPr bwMode="auto">
          <a:xfrm>
            <a:off x="2531889" y="5646191"/>
            <a:ext cx="815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000" i="1" dirty="0" smtClean="0">
                <a:solidFill>
                  <a:schemeClr val="tx1"/>
                </a:solidFill>
              </a:rPr>
              <a:t>+a</a:t>
            </a:r>
            <a:r>
              <a:rPr lang="en-US" sz="2000" i="1" baseline="-25000" dirty="0" smtClean="0">
                <a:solidFill>
                  <a:schemeClr val="tx1"/>
                </a:solidFill>
              </a:rPr>
              <a:t>2</a:t>
            </a:r>
            <a:endParaRPr lang="en-US" sz="2000" i="1" baseline="-25000" dirty="0">
              <a:solidFill>
                <a:schemeClr val="tx1"/>
              </a:solidFill>
            </a:endParaRPr>
          </a:p>
        </p:txBody>
      </p:sp>
      <p:sp>
        <p:nvSpPr>
          <p:cNvPr id="18" name="Text Box 66"/>
          <p:cNvSpPr txBox="1">
            <a:spLocks noChangeArrowheads="1"/>
          </p:cNvSpPr>
          <p:nvPr/>
        </p:nvSpPr>
        <p:spPr bwMode="auto">
          <a:xfrm>
            <a:off x="3841155" y="5646191"/>
            <a:ext cx="968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000" i="1" dirty="0" smtClean="0">
                <a:solidFill>
                  <a:schemeClr val="tx1"/>
                </a:solidFill>
              </a:rPr>
              <a:t>+..+a</a:t>
            </a:r>
            <a:r>
              <a:rPr lang="en-US" sz="2000" i="1" baseline="-25000" dirty="0" smtClean="0">
                <a:solidFill>
                  <a:schemeClr val="tx1"/>
                </a:solidFill>
              </a:rPr>
              <a:t>4</a:t>
            </a:r>
            <a:endParaRPr lang="en-US" sz="2000" i="1" baseline="-25000" dirty="0">
              <a:solidFill>
                <a:schemeClr val="tx1"/>
              </a:solidFill>
            </a:endParaRPr>
          </a:p>
        </p:txBody>
      </p:sp>
      <p:sp>
        <p:nvSpPr>
          <p:cNvPr id="19" name="Text Box 67"/>
          <p:cNvSpPr txBox="1">
            <a:spLocks noChangeArrowheads="1"/>
          </p:cNvSpPr>
          <p:nvPr/>
        </p:nvSpPr>
        <p:spPr bwMode="auto">
          <a:xfrm>
            <a:off x="5456784" y="5646191"/>
            <a:ext cx="990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000" i="1" dirty="0" smtClean="0">
                <a:solidFill>
                  <a:schemeClr val="tx1"/>
                </a:solidFill>
              </a:rPr>
              <a:t>+..+a</a:t>
            </a:r>
            <a:r>
              <a:rPr lang="en-US" sz="2000" i="1" baseline="-25000" dirty="0" smtClean="0">
                <a:solidFill>
                  <a:schemeClr val="tx1"/>
                </a:solidFill>
              </a:rPr>
              <a:t>8</a:t>
            </a:r>
            <a:endParaRPr lang="en-US" sz="2000" i="1" baseline="-25000" dirty="0">
              <a:solidFill>
                <a:schemeClr val="tx1"/>
              </a:solidFill>
            </a:endParaRPr>
          </a:p>
        </p:txBody>
      </p:sp>
      <p:sp>
        <p:nvSpPr>
          <p:cNvPr id="20" name="Text Box 68"/>
          <p:cNvSpPr txBox="1">
            <a:spLocks noChangeArrowheads="1"/>
          </p:cNvSpPr>
          <p:nvPr/>
        </p:nvSpPr>
        <p:spPr bwMode="auto">
          <a:xfrm>
            <a:off x="7085013" y="5646191"/>
            <a:ext cx="1044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000" i="1" dirty="0" smtClean="0">
                <a:solidFill>
                  <a:schemeClr val="tx1"/>
                </a:solidFill>
              </a:rPr>
              <a:t>+..+a</a:t>
            </a:r>
            <a:r>
              <a:rPr lang="en-US" sz="2000" i="1" baseline="-25000" dirty="0" smtClean="0">
                <a:solidFill>
                  <a:schemeClr val="tx1"/>
                </a:solidFill>
              </a:rPr>
              <a:t>16</a:t>
            </a:r>
            <a:endParaRPr lang="en-US" sz="2000" i="1" baseline="-25000" dirty="0">
              <a:solidFill>
                <a:schemeClr val="tx1"/>
              </a:solidFill>
            </a:endParaRPr>
          </a:p>
        </p:txBody>
      </p:sp>
      <p:pic>
        <p:nvPicPr>
          <p:cNvPr id="21" name="Picture 69" descr="heaviside2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539552" y="1828800"/>
            <a:ext cx="3648075" cy="3000375"/>
          </a:xfrm>
          <a:prstGeom prst="rect">
            <a:avLst/>
          </a:prstGeom>
          <a:noFill/>
        </p:spPr>
      </p:pic>
      <p:sp>
        <p:nvSpPr>
          <p:cNvPr id="26" name="Content Placeholder 2"/>
          <p:cNvSpPr>
            <a:spLocks noGrp="1"/>
          </p:cNvSpPr>
          <p:nvPr/>
        </p:nvSpPr>
        <p:spPr bwMode="auto">
          <a:xfrm>
            <a:off x="251520" y="6336704"/>
            <a:ext cx="8229600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smtClean="0"/>
              <a:t>[</a:t>
            </a:r>
            <a:r>
              <a:rPr lang="en-US" sz="2000" dirty="0" err="1" smtClean="0"/>
              <a:t>Annen</a:t>
            </a:r>
            <a:r>
              <a:rPr lang="en-US" sz="2000" dirty="0" smtClean="0"/>
              <a:t> et al. 2007]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 Box 64"/>
              <p:cNvSpPr txBox="1">
                <a:spLocks noChangeArrowheads="1"/>
              </p:cNvSpPr>
              <p:nvPr/>
            </p:nvSpPr>
            <p:spPr bwMode="auto">
              <a:xfrm>
                <a:off x="395536" y="5013176"/>
                <a:ext cx="7548314" cy="4003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000" i="1" dirty="0" smtClean="0">
                    <a:solidFill>
                      <a:schemeClr val="tx1"/>
                    </a:solidFill>
                  </a:rPr>
                  <a:t>V(</a:t>
                </a:r>
                <a:r>
                  <a:rPr lang="en-US" sz="2000" i="1" dirty="0" err="1" smtClean="0">
                    <a:solidFill>
                      <a:schemeClr val="tx1"/>
                    </a:solidFill>
                  </a:rPr>
                  <a:t>d,z</a:t>
                </a:r>
                <a:r>
                  <a:rPr lang="en-US" sz="2000" i="1" dirty="0" smtClean="0">
                    <a:solidFill>
                      <a:schemeClr val="tx1"/>
                    </a:solidFill>
                  </a:rPr>
                  <a:t>)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 </m:t>
                    </m:r>
                    <m:nary>
                      <m:naryPr>
                        <m:chr m:val="∑"/>
                        <m:limLoc m:val="subSup"/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𝑖</m:t>
                        </m:r>
                      </m:sub>
                      <m:sup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∞</m:t>
                        </m:r>
                      </m:sup>
                      <m:e>
                        <m:sSub>
                          <m:sSubPr>
                            <m:ctrlPr>
                              <a:rPr lang="en-US" sz="20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sz="20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d>
                              <m:dPr>
                                <m:ctrlPr>
                                  <a:rPr lang="en-US" sz="20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000" b="0" i="1" smtClean="0">
                                    <a:latin typeface="Cambria Math"/>
                                    <a:ea typeface="Cambria Math"/>
                                  </a:rPr>
                                  <m:t>𝑑</m:t>
                                </m:r>
                              </m:e>
                            </m:d>
                            <m:r>
                              <a:rPr lang="en-US" sz="2000" b="0" i="1" smtClean="0">
                                <a:latin typeface="Cambria Math"/>
                                <a:ea typeface="Cambria Math"/>
                              </a:rPr>
                              <m:t> 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𝑧</m:t>
                        </m:r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nary>
                  </m:oMath>
                </a14:m>
                <a:endParaRPr lang="en-US" sz="2000" i="1" baseline="-25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 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5536" y="5013176"/>
                <a:ext cx="7548314" cy="400302"/>
              </a:xfrm>
              <a:prstGeom prst="rect">
                <a:avLst/>
              </a:prstGeom>
              <a:blipFill rotWithShape="1">
                <a:blip r:embed="rId20"/>
                <a:stretch>
                  <a:fillRect l="-889" t="-122727" b="-18181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9785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 Shadow </a:t>
            </a:r>
            <a:r>
              <a:rPr lang="en-US" dirty="0" smtClean="0"/>
              <a:t>Maps Filtering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11</a:t>
            </a:fld>
            <a:endParaRPr lang="en-US"/>
          </a:p>
        </p:txBody>
      </p:sp>
      <p:sp>
        <p:nvSpPr>
          <p:cNvPr id="90" name="Text Box 21"/>
          <p:cNvSpPr txBox="1">
            <a:spLocks noChangeArrowheads="1"/>
          </p:cNvSpPr>
          <p:nvPr/>
        </p:nvSpPr>
        <p:spPr bwMode="auto">
          <a:xfrm>
            <a:off x="759677" y="3737103"/>
            <a:ext cx="5105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dirty="0" smtClean="0">
                <a:solidFill>
                  <a:schemeClr val="tx1"/>
                </a:solidFill>
              </a:rPr>
              <a:t>V(</a:t>
            </a:r>
            <a:r>
              <a:rPr lang="en-US" sz="3600" i="1" dirty="0" err="1" smtClean="0">
                <a:solidFill>
                  <a:srgbClr val="92D050"/>
                </a:solidFill>
              </a:rPr>
              <a:t>d</a:t>
            </a:r>
            <a:r>
              <a:rPr lang="en-US" sz="3600" i="1" dirty="0" err="1" smtClean="0">
                <a:solidFill>
                  <a:schemeClr val="tx1"/>
                </a:solidFill>
              </a:rPr>
              <a:t>,z</a:t>
            </a:r>
            <a:r>
              <a:rPr lang="en-US" sz="2000" i="1" dirty="0" smtClean="0">
                <a:solidFill>
                  <a:schemeClr val="tx1"/>
                </a:solidFill>
              </a:rPr>
              <a:t> </a:t>
            </a:r>
            <a:r>
              <a:rPr lang="en-US" sz="3600" dirty="0" smtClean="0">
                <a:solidFill>
                  <a:schemeClr val="tx1"/>
                </a:solidFill>
              </a:rPr>
              <a:t>) </a:t>
            </a:r>
            <a:r>
              <a:rPr lang="en-US" sz="3600" i="1" dirty="0" smtClean="0">
                <a:solidFill>
                  <a:schemeClr val="tx1"/>
                </a:solidFill>
              </a:rPr>
              <a:t>=</a:t>
            </a:r>
            <a:r>
              <a:rPr lang="en-US" sz="2800" i="1" dirty="0" smtClean="0">
                <a:solidFill>
                  <a:schemeClr val="tx1"/>
                </a:solidFill>
              </a:rPr>
              <a:t> </a:t>
            </a:r>
            <a:endParaRPr lang="en-US" sz="3600" dirty="0">
              <a:solidFill>
                <a:schemeClr val="tx1"/>
              </a:solidFill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759677" y="1124744"/>
            <a:ext cx="6914622" cy="1136650"/>
            <a:chOff x="759677" y="1696105"/>
            <a:chExt cx="6914622" cy="1136650"/>
          </a:xfrm>
        </p:grpSpPr>
        <p:graphicFrame>
          <p:nvGraphicFramePr>
            <p:cNvPr id="6" name="Object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19190736"/>
                </p:ext>
              </p:extLst>
            </p:nvPr>
          </p:nvGraphicFramePr>
          <p:xfrm>
            <a:off x="2877716" y="1696105"/>
            <a:ext cx="768350" cy="11366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85" name="Formel" r:id="rId4" imgW="291960" imgH="431640" progId="Equation.3">
                    <p:embed/>
                  </p:oleObj>
                </mc:Choice>
                <mc:Fallback>
                  <p:oleObj name="Formel" r:id="rId4" imgW="291960" imgH="431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lum bright="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7716" y="1696105"/>
                          <a:ext cx="768350" cy="11366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Text Box 21"/>
            <p:cNvSpPr txBox="1">
              <a:spLocks noChangeArrowheads="1"/>
            </p:cNvSpPr>
            <p:nvPr/>
          </p:nvSpPr>
          <p:spPr bwMode="auto">
            <a:xfrm>
              <a:off x="759677" y="1943755"/>
              <a:ext cx="6914622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3600" dirty="0" smtClean="0">
                  <a:solidFill>
                    <a:schemeClr val="tx1"/>
                  </a:solidFill>
                </a:rPr>
                <a:t>V(</a:t>
              </a:r>
              <a:r>
                <a:rPr lang="en-US" sz="3600" i="1" dirty="0" err="1" smtClean="0">
                  <a:solidFill>
                    <a:srgbClr val="92D050"/>
                  </a:solidFill>
                </a:rPr>
                <a:t>d</a:t>
              </a:r>
              <a:r>
                <a:rPr lang="en-US" sz="3600" i="1" dirty="0" err="1" smtClean="0">
                  <a:solidFill>
                    <a:schemeClr val="tx1"/>
                  </a:solidFill>
                </a:rPr>
                <a:t>,z</a:t>
              </a:r>
              <a:r>
                <a:rPr lang="en-US" sz="2000" i="1" dirty="0" smtClean="0">
                  <a:solidFill>
                    <a:schemeClr val="tx1"/>
                  </a:solidFill>
                </a:rPr>
                <a:t> </a:t>
              </a:r>
              <a:r>
                <a:rPr lang="en-US" sz="3600" dirty="0" smtClean="0">
                  <a:solidFill>
                    <a:schemeClr val="tx1"/>
                  </a:solidFill>
                </a:rPr>
                <a:t>) </a:t>
              </a:r>
              <a:r>
                <a:rPr lang="en-US" sz="3600" i="1" dirty="0" smtClean="0">
                  <a:solidFill>
                    <a:schemeClr val="tx1"/>
                  </a:solidFill>
                </a:rPr>
                <a:t>=       </a:t>
              </a:r>
              <a:r>
                <a:rPr lang="en-US" sz="2800" i="1" dirty="0" smtClean="0">
                  <a:solidFill>
                    <a:schemeClr val="tx1"/>
                  </a:solidFill>
                </a:rPr>
                <a:t>  </a:t>
              </a:r>
              <a:r>
                <a:rPr lang="en-US" sz="900" i="1" dirty="0" smtClean="0">
                  <a:solidFill>
                    <a:schemeClr val="tx1"/>
                  </a:solidFill>
                </a:rPr>
                <a:t> </a:t>
              </a:r>
              <a:r>
                <a:rPr lang="en-US" sz="3600" i="1" dirty="0" smtClean="0">
                  <a:solidFill>
                    <a:schemeClr val="tx1"/>
                  </a:solidFill>
                </a:rPr>
                <a:t>  </a:t>
              </a:r>
              <a:r>
                <a:rPr lang="en-US" sz="3600" i="1" dirty="0" err="1" smtClean="0">
                  <a:solidFill>
                    <a:schemeClr val="tx1"/>
                  </a:solidFill>
                </a:rPr>
                <a:t>a</a:t>
              </a:r>
              <a:r>
                <a:rPr lang="en-US" sz="3600" i="1" baseline="-20000" dirty="0" err="1" smtClean="0">
                  <a:solidFill>
                    <a:schemeClr val="tx1"/>
                  </a:solidFill>
                </a:rPr>
                <a:t>i</a:t>
              </a:r>
              <a:r>
                <a:rPr lang="en-US" sz="3600" dirty="0" smtClean="0">
                  <a:solidFill>
                    <a:schemeClr val="tx1"/>
                  </a:solidFill>
                </a:rPr>
                <a:t>(</a:t>
              </a:r>
              <a:r>
                <a:rPr lang="en-US" sz="3600" i="1" dirty="0" smtClean="0">
                  <a:solidFill>
                    <a:srgbClr val="92D050"/>
                  </a:solidFill>
                </a:rPr>
                <a:t>d</a:t>
              </a:r>
              <a:r>
                <a:rPr lang="en-US" sz="3600" dirty="0" smtClean="0">
                  <a:solidFill>
                    <a:schemeClr val="tx1"/>
                  </a:solidFill>
                </a:rPr>
                <a:t>)    </a:t>
              </a:r>
              <a:r>
                <a:rPr lang="en-US" sz="3600" i="1" dirty="0" smtClean="0">
                  <a:solidFill>
                    <a:schemeClr val="tx1"/>
                  </a:solidFill>
                </a:rPr>
                <a:t> B</a:t>
              </a:r>
              <a:r>
                <a:rPr lang="en-US" sz="3600" i="1" baseline="-20000" dirty="0" smtClean="0">
                  <a:solidFill>
                    <a:schemeClr val="tx1"/>
                  </a:solidFill>
                </a:rPr>
                <a:t>i</a:t>
              </a:r>
              <a:r>
                <a:rPr lang="en-US" sz="3600" dirty="0" smtClean="0">
                  <a:solidFill>
                    <a:schemeClr val="tx1"/>
                  </a:solidFill>
                </a:rPr>
                <a:t>(</a:t>
              </a:r>
              <a:r>
                <a:rPr lang="en-US" sz="3600" i="1" dirty="0" smtClean="0">
                  <a:solidFill>
                    <a:schemeClr val="tx1"/>
                  </a:solidFill>
                </a:rPr>
                <a:t>z</a:t>
              </a:r>
              <a:r>
                <a:rPr lang="en-US" sz="2400" i="1" dirty="0" smtClean="0">
                  <a:solidFill>
                    <a:schemeClr val="tx1"/>
                  </a:solidFill>
                </a:rPr>
                <a:t> </a:t>
              </a:r>
              <a:r>
                <a:rPr lang="en-US" sz="3600" dirty="0" smtClean="0">
                  <a:solidFill>
                    <a:schemeClr val="tx1"/>
                  </a:solidFill>
                </a:rPr>
                <a:t>)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6478560"/>
              </p:ext>
            </p:extLst>
          </p:nvPr>
        </p:nvGraphicFramePr>
        <p:xfrm>
          <a:off x="2379504" y="1126932"/>
          <a:ext cx="768350" cy="113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6" name="Formel" r:id="rId6" imgW="291960" imgH="431640" progId="Equation.3">
                  <p:embed/>
                </p:oleObj>
              </mc:Choice>
              <mc:Fallback>
                <p:oleObj name="Formel" r:id="rId6" imgW="2919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9504" y="1126932"/>
                        <a:ext cx="768350" cy="1136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4948019"/>
              </p:ext>
            </p:extLst>
          </p:nvPr>
        </p:nvGraphicFramePr>
        <p:xfrm>
          <a:off x="323073" y="1126932"/>
          <a:ext cx="768350" cy="113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7" name="Formel" r:id="rId8" imgW="291960" imgH="431640" progId="Equation.3">
                  <p:embed/>
                </p:oleObj>
              </mc:Choice>
              <mc:Fallback>
                <p:oleObj name="Formel" r:id="rId8" imgW="2919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100000"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073" y="1126932"/>
                        <a:ext cx="768350" cy="1136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feld 22"/>
          <p:cNvSpPr txBox="1"/>
          <p:nvPr/>
        </p:nvSpPr>
        <p:spPr>
          <a:xfrm>
            <a:off x="1637561" y="1689890"/>
            <a:ext cx="328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feld 23"/>
          <p:cNvSpPr txBox="1"/>
          <p:nvPr/>
        </p:nvSpPr>
        <p:spPr>
          <a:xfrm>
            <a:off x="5259824" y="1689890"/>
            <a:ext cx="328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Gerade Verbindung 76"/>
          <p:cNvCxnSpPr/>
          <p:nvPr/>
        </p:nvCxnSpPr>
        <p:spPr>
          <a:xfrm>
            <a:off x="323073" y="2261394"/>
            <a:ext cx="538202" cy="1588"/>
          </a:xfrm>
          <a:prstGeom prst="line">
            <a:avLst/>
          </a:prstGeom>
          <a:ln w="76200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77"/>
          <p:cNvCxnSpPr/>
          <p:nvPr/>
        </p:nvCxnSpPr>
        <p:spPr>
          <a:xfrm>
            <a:off x="2379504" y="2263582"/>
            <a:ext cx="538202" cy="1588"/>
          </a:xfrm>
          <a:prstGeom prst="line">
            <a:avLst/>
          </a:prstGeom>
          <a:ln w="76200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78"/>
          <p:cNvCxnSpPr/>
          <p:nvPr/>
        </p:nvCxnSpPr>
        <p:spPr>
          <a:xfrm>
            <a:off x="1537519" y="2012156"/>
            <a:ext cx="357190" cy="1054"/>
          </a:xfrm>
          <a:prstGeom prst="line">
            <a:avLst/>
          </a:prstGeom>
          <a:ln w="76200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80"/>
          <p:cNvCxnSpPr/>
          <p:nvPr/>
        </p:nvCxnSpPr>
        <p:spPr>
          <a:xfrm>
            <a:off x="5173389" y="2011102"/>
            <a:ext cx="357190" cy="1054"/>
          </a:xfrm>
          <a:prstGeom prst="line">
            <a:avLst/>
          </a:prstGeom>
          <a:ln w="76200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hteck 81"/>
          <p:cNvSpPr/>
          <p:nvPr/>
        </p:nvSpPr>
        <p:spPr>
          <a:xfrm>
            <a:off x="2817680" y="1135848"/>
            <a:ext cx="2875212" cy="1357322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9" name="Group 58"/>
          <p:cNvGrpSpPr/>
          <p:nvPr/>
        </p:nvGrpSpPr>
        <p:grpSpPr>
          <a:xfrm>
            <a:off x="5340489" y="3089602"/>
            <a:ext cx="3382124" cy="498889"/>
            <a:chOff x="3338578" y="1984194"/>
            <a:chExt cx="1464507" cy="216026"/>
          </a:xfrm>
        </p:grpSpPr>
        <p:sp>
          <p:nvSpPr>
            <p:cNvPr id="60" name="Rectangle 59"/>
            <p:cNvSpPr/>
            <p:nvPr/>
          </p:nvSpPr>
          <p:spPr>
            <a:xfrm>
              <a:off x="3338578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3524124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3709670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3895216" y="1984196"/>
              <a:ext cx="165685" cy="216024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i="1" dirty="0"/>
            </a:p>
          </p:txBody>
        </p:sp>
        <p:sp>
          <p:nvSpPr>
            <p:cNvPr id="64" name="Rectangle 63"/>
            <p:cNvSpPr/>
            <p:nvPr/>
          </p:nvSpPr>
          <p:spPr>
            <a:xfrm>
              <a:off x="4080762" y="1984194"/>
              <a:ext cx="165685" cy="21602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4266308" y="1984194"/>
              <a:ext cx="165685" cy="21602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4451854" y="1984194"/>
              <a:ext cx="165685" cy="216024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4637400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hteck 83"/>
          <p:cNvSpPr/>
          <p:nvPr/>
        </p:nvSpPr>
        <p:spPr>
          <a:xfrm>
            <a:off x="2379504" y="1135848"/>
            <a:ext cx="3313388" cy="1357322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hteck 84"/>
          <p:cNvSpPr/>
          <p:nvPr/>
        </p:nvSpPr>
        <p:spPr>
          <a:xfrm>
            <a:off x="5749778" y="3027334"/>
            <a:ext cx="2161704" cy="623429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/>
          <p:cNvGrpSpPr/>
          <p:nvPr/>
        </p:nvGrpSpPr>
        <p:grpSpPr>
          <a:xfrm>
            <a:off x="1979069" y="4869160"/>
            <a:ext cx="1974627" cy="1587309"/>
            <a:chOff x="6738262" y="1599996"/>
            <a:chExt cx="2189617" cy="1760129"/>
          </a:xfrm>
        </p:grpSpPr>
        <p:cxnSp>
          <p:nvCxnSpPr>
            <p:cNvPr id="39" name="Straight Connector 38"/>
            <p:cNvCxnSpPr/>
            <p:nvPr/>
          </p:nvCxnSpPr>
          <p:spPr>
            <a:xfrm>
              <a:off x="6738262" y="1599996"/>
              <a:ext cx="0" cy="17601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>
              <a:off x="6738262" y="3360125"/>
              <a:ext cx="218961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H="1">
              <a:off x="6750351" y="2436938"/>
              <a:ext cx="6082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H="1">
              <a:off x="6738262" y="1638593"/>
              <a:ext cx="6082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H="1">
              <a:off x="6750351" y="3233654"/>
              <a:ext cx="6082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 flipH="1">
              <a:off x="6853393" y="3329714"/>
              <a:ext cx="6082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 flipH="1">
              <a:off x="8830131" y="3329714"/>
              <a:ext cx="6082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5400000" flipH="1">
              <a:off x="7841762" y="3329714"/>
              <a:ext cx="6082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6874584" y="2435370"/>
              <a:ext cx="1985958" cy="0"/>
            </a:xfrm>
            <a:prstGeom prst="line">
              <a:avLst/>
            </a:prstGeom>
            <a:ln w="12700">
              <a:solidFill>
                <a:schemeClr val="tx1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flipH="1">
              <a:off x="6811175" y="1638593"/>
              <a:ext cx="1074393" cy="0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flipH="1">
              <a:off x="7885568" y="2426232"/>
              <a:ext cx="986828" cy="0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H="1">
              <a:off x="7872174" y="1638593"/>
              <a:ext cx="13394" cy="787639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Oval 50"/>
          <p:cNvSpPr/>
          <p:nvPr/>
        </p:nvSpPr>
        <p:spPr>
          <a:xfrm>
            <a:off x="6732240" y="3887834"/>
            <a:ext cx="1439173" cy="1439174"/>
          </a:xfrm>
          <a:prstGeom prst="ellipse">
            <a:avLst/>
          </a:prstGeom>
          <a:scene3d>
            <a:camera prst="orthographicFront"/>
            <a:lightRig rig="threePt" dir="t"/>
          </a:scene3d>
          <a:sp3d prstMaterial="dkEdge">
            <a:bevelT w="889000" h="889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hteck 82"/>
          <p:cNvSpPr/>
          <p:nvPr/>
        </p:nvSpPr>
        <p:spPr>
          <a:xfrm>
            <a:off x="6598495" y="3044937"/>
            <a:ext cx="455989" cy="588224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5361693" y="5841268"/>
            <a:ext cx="3511209" cy="552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6696236" y="5733256"/>
            <a:ext cx="216024" cy="216024"/>
          </a:xfrm>
          <a:prstGeom prst="ellipse">
            <a:avLst/>
          </a:prstGeom>
          <a:noFill/>
          <a:ln w="38100">
            <a:solidFill>
              <a:schemeClr val="tx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extBox 80"/>
          <p:cNvSpPr txBox="1"/>
          <p:nvPr/>
        </p:nvSpPr>
        <p:spPr>
          <a:xfrm>
            <a:off x="7309341" y="2695199"/>
            <a:ext cx="1413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Shadow Map</a:t>
            </a:r>
            <a:endParaRPr lang="en-US" dirty="0"/>
          </a:p>
        </p:txBody>
      </p:sp>
      <p:cxnSp>
        <p:nvCxnSpPr>
          <p:cNvPr id="82" name="Straight Connector 81"/>
          <p:cNvCxnSpPr/>
          <p:nvPr/>
        </p:nvCxnSpPr>
        <p:spPr>
          <a:xfrm>
            <a:off x="6804248" y="3585172"/>
            <a:ext cx="0" cy="2283718"/>
          </a:xfrm>
          <a:prstGeom prst="line">
            <a:avLst/>
          </a:prstGeom>
          <a:ln w="28575">
            <a:solidFill>
              <a:srgbClr val="92D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>
            <a:off x="6912260" y="3585172"/>
            <a:ext cx="0" cy="635916"/>
          </a:xfrm>
          <a:prstGeom prst="line">
            <a:avLst/>
          </a:prstGeom>
          <a:ln w="28575">
            <a:solidFill>
              <a:srgbClr val="FF5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7245800" y="3585172"/>
            <a:ext cx="0" cy="317958"/>
          </a:xfrm>
          <a:prstGeom prst="line">
            <a:avLst/>
          </a:prstGeom>
          <a:ln w="28575">
            <a:solidFill>
              <a:srgbClr val="FF5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7674299" y="3588492"/>
            <a:ext cx="0" cy="317958"/>
          </a:xfrm>
          <a:prstGeom prst="line">
            <a:avLst/>
          </a:prstGeom>
          <a:ln w="28575">
            <a:solidFill>
              <a:srgbClr val="FF5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6388803" y="3588492"/>
            <a:ext cx="0" cy="2252776"/>
          </a:xfrm>
          <a:prstGeom prst="line">
            <a:avLst/>
          </a:prstGeom>
          <a:ln w="28575">
            <a:solidFill>
              <a:srgbClr val="FF5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5960304" y="3588492"/>
            <a:ext cx="0" cy="2252776"/>
          </a:xfrm>
          <a:prstGeom prst="line">
            <a:avLst/>
          </a:prstGeom>
          <a:ln w="28575">
            <a:solidFill>
              <a:srgbClr val="FF5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Oval 88"/>
          <p:cNvSpPr/>
          <p:nvPr/>
        </p:nvSpPr>
        <p:spPr>
          <a:xfrm>
            <a:off x="3546474" y="5506259"/>
            <a:ext cx="216024" cy="21602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3361208" y="373461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0</a:t>
            </a:r>
            <a:endParaRPr lang="en-US" sz="3600" dirty="0"/>
          </a:p>
        </p:txBody>
      </p:sp>
      <p:sp>
        <p:nvSpPr>
          <p:cNvPr id="95" name="Oval 94"/>
          <p:cNvSpPr/>
          <p:nvPr/>
        </p:nvSpPr>
        <p:spPr>
          <a:xfrm>
            <a:off x="6696236" y="5733256"/>
            <a:ext cx="216024" cy="21602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TextBox 95"/>
          <p:cNvSpPr txBox="1"/>
          <p:nvPr/>
        </p:nvSpPr>
        <p:spPr>
          <a:xfrm>
            <a:off x="6664055" y="3108211"/>
            <a:ext cx="3064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/>
              <a:t>z</a:t>
            </a:r>
            <a:endParaRPr lang="en-US" sz="2400" i="1" dirty="0"/>
          </a:p>
        </p:txBody>
      </p:sp>
      <p:sp>
        <p:nvSpPr>
          <p:cNvPr id="98" name="Textfeld 22"/>
          <p:cNvSpPr txBox="1"/>
          <p:nvPr/>
        </p:nvSpPr>
        <p:spPr>
          <a:xfrm>
            <a:off x="1637561" y="4011612"/>
            <a:ext cx="328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2284943" y="3734613"/>
            <a:ext cx="2550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/>
              <a:t>(1+1+0+0+0)</a:t>
            </a:r>
            <a:endParaRPr lang="en-US" sz="3600" dirty="0"/>
          </a:p>
        </p:txBody>
      </p:sp>
      <p:sp>
        <p:nvSpPr>
          <p:cNvPr id="68" name="Rectangle 67"/>
          <p:cNvSpPr/>
          <p:nvPr/>
        </p:nvSpPr>
        <p:spPr>
          <a:xfrm>
            <a:off x="6838664" y="5271591"/>
            <a:ext cx="3433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solidFill>
                  <a:srgbClr val="92D050"/>
                </a:solidFill>
              </a:rPr>
              <a:t>d</a:t>
            </a:r>
            <a:endParaRPr lang="en-US" sz="2400" baseline="-25000" dirty="0"/>
          </a:p>
        </p:txBody>
      </p:sp>
      <p:graphicFrame>
        <p:nvGraphicFramePr>
          <p:cNvPr id="69" name="Object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4948019"/>
              </p:ext>
            </p:extLst>
          </p:nvPr>
        </p:nvGraphicFramePr>
        <p:xfrm>
          <a:off x="308227" y="3470771"/>
          <a:ext cx="768350" cy="113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8" name="Formel" r:id="rId10" imgW="291960" imgH="431640" progId="Equation.3">
                  <p:embed/>
                </p:oleObj>
              </mc:Choice>
              <mc:Fallback>
                <p:oleObj name="Formel" r:id="rId10" imgW="2919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100000"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227" y="3470771"/>
                        <a:ext cx="768350" cy="1136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58383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68332E-7 L 0.2026 2.68332E-7 " pathEditMode="relative" rAng="0" ptsTypes="AA">
                                      <p:cBhvr>
                                        <p:cTn id="13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22" y="0"/>
                                    </p:animMotion>
                                  </p:childTnLst>
                                </p:cTn>
                              </p:par>
                              <p:par>
                                <p:cTn id="14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59311E-6 L 0.2033 -2.59311E-6 " pathEditMode="relative" rAng="0" ptsTypes="AA">
                                      <p:cBhvr>
                                        <p:cTn id="14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5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  <p:bldP spid="90" grpId="1"/>
      <p:bldP spid="90" grpId="2"/>
      <p:bldP spid="10" grpId="0"/>
      <p:bldP spid="11" grpId="0"/>
      <p:bldP spid="22" grpId="0" animBg="1"/>
      <p:bldP spid="22" grpId="1" animBg="1"/>
      <p:bldP spid="23" grpId="0" animBg="1"/>
      <p:bldP spid="23" grpId="1" animBg="1"/>
      <p:bldP spid="24" grpId="0" animBg="1"/>
      <p:bldP spid="29" grpId="0" animBg="1"/>
      <p:bldP spid="29" grpId="1" animBg="1"/>
      <p:bldP spid="89" grpId="0" animBg="1"/>
      <p:bldP spid="89" grpId="1" animBg="1"/>
      <p:bldP spid="38" grpId="0"/>
      <p:bldP spid="38" grpId="1"/>
      <p:bldP spid="95" grpId="0" animBg="1"/>
      <p:bldP spid="95" grpId="1" animBg="1"/>
      <p:bldP spid="96" grpId="0"/>
      <p:bldP spid="96" grpId="1"/>
      <p:bldP spid="98" grpId="0"/>
      <p:bldP spid="99" grpId="0"/>
      <p:bldP spid="6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 Shadow </a:t>
            </a:r>
            <a:r>
              <a:rPr lang="en-US" dirty="0" smtClean="0"/>
              <a:t>Maps Filtering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12</a:t>
            </a:fld>
            <a:endParaRPr lang="en-US"/>
          </a:p>
        </p:txBody>
      </p:sp>
      <p:sp>
        <p:nvSpPr>
          <p:cNvPr id="70" name="Content Placeholder 2"/>
          <p:cNvSpPr>
            <a:spLocks noGrp="1"/>
          </p:cNvSpPr>
          <p:nvPr>
            <p:ph sz="quarter" idx="13"/>
          </p:nvPr>
        </p:nvSpPr>
        <p:spPr>
          <a:xfrm>
            <a:off x="251520" y="1052736"/>
            <a:ext cx="8640960" cy="5184576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Compute </a:t>
            </a:r>
            <a:r>
              <a:rPr lang="en-US" i="1" dirty="0" smtClean="0"/>
              <a:t>B</a:t>
            </a:r>
            <a:r>
              <a:rPr lang="en-US" i="1" baseline="-20000" dirty="0" smtClean="0"/>
              <a:t>i</a:t>
            </a:r>
            <a:r>
              <a:rPr lang="en-US" dirty="0" smtClean="0"/>
              <a:t>(</a:t>
            </a:r>
            <a:r>
              <a:rPr lang="en-US" i="1" dirty="0" err="1" smtClean="0"/>
              <a:t>z</a:t>
            </a:r>
            <a:r>
              <a:rPr lang="en-US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dirty="0" smtClean="0"/>
              <a:t>)</a:t>
            </a:r>
          </a:p>
          <a:p>
            <a:r>
              <a:rPr lang="en-US" dirty="0" smtClean="0"/>
              <a:t>Filter </a:t>
            </a:r>
            <a:r>
              <a:rPr lang="en-US" i="1" dirty="0" smtClean="0"/>
              <a:t>B</a:t>
            </a:r>
            <a:r>
              <a:rPr lang="en-US" i="1" baseline="-20000" dirty="0" smtClean="0"/>
              <a:t>i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sz="1600" dirty="0" smtClean="0"/>
              <a:t> </a:t>
            </a:r>
            <a:endParaRPr lang="en-US" dirty="0" smtClean="0"/>
          </a:p>
          <a:p>
            <a:r>
              <a:rPr lang="en-US" dirty="0" smtClean="0"/>
              <a:t>Compute </a:t>
            </a:r>
            <a:r>
              <a:rPr lang="en-US" i="1" dirty="0" err="1"/>
              <a:t>a</a:t>
            </a:r>
            <a:r>
              <a:rPr lang="en-US" i="1" baseline="-20000" dirty="0" err="1"/>
              <a:t>i</a:t>
            </a:r>
            <a:r>
              <a:rPr lang="en-US" dirty="0"/>
              <a:t>(</a:t>
            </a:r>
            <a:r>
              <a:rPr lang="en-US" i="1" dirty="0">
                <a:solidFill>
                  <a:srgbClr val="92D050"/>
                </a:solidFill>
              </a:rPr>
              <a:t>d</a:t>
            </a:r>
            <a:r>
              <a:rPr lang="en-US" dirty="0" smtClean="0"/>
              <a:t>)</a:t>
            </a:r>
          </a:p>
          <a:p>
            <a:r>
              <a:rPr lang="en-US" dirty="0" smtClean="0"/>
              <a:t>Fetch filtered </a:t>
            </a:r>
            <a:r>
              <a:rPr lang="en-US" i="1" dirty="0" smtClean="0"/>
              <a:t>B</a:t>
            </a:r>
            <a:r>
              <a:rPr lang="en-US" i="1" baseline="-20000" dirty="0" smtClean="0"/>
              <a:t>i </a:t>
            </a:r>
            <a:r>
              <a:rPr lang="en-US" dirty="0" smtClean="0"/>
              <a:t>, compute </a:t>
            </a:r>
            <a:r>
              <a:rPr lang="en-US" i="1" dirty="0" err="1" smtClean="0"/>
              <a:t>a</a:t>
            </a:r>
            <a:r>
              <a:rPr lang="en-US" i="1" baseline="-20000" dirty="0" err="1" smtClean="0"/>
              <a:t>i</a:t>
            </a:r>
            <a:r>
              <a:rPr lang="en-US" dirty="0"/>
              <a:t> </a:t>
            </a:r>
            <a:r>
              <a:rPr lang="en-US" i="1" dirty="0"/>
              <a:t>B</a:t>
            </a:r>
            <a:r>
              <a:rPr lang="en-US" i="1" baseline="-20000" dirty="0"/>
              <a:t>i</a:t>
            </a:r>
            <a:endParaRPr lang="en-US" dirty="0"/>
          </a:p>
        </p:txBody>
      </p:sp>
      <p:grpSp>
        <p:nvGrpSpPr>
          <p:cNvPr id="37" name="Group 36"/>
          <p:cNvGrpSpPr/>
          <p:nvPr/>
        </p:nvGrpSpPr>
        <p:grpSpPr>
          <a:xfrm>
            <a:off x="759677" y="1118345"/>
            <a:ext cx="6914622" cy="1136650"/>
            <a:chOff x="759677" y="1696105"/>
            <a:chExt cx="6914622" cy="1136650"/>
          </a:xfrm>
        </p:grpSpPr>
        <p:graphicFrame>
          <p:nvGraphicFramePr>
            <p:cNvPr id="6" name="Object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74415722"/>
                </p:ext>
              </p:extLst>
            </p:nvPr>
          </p:nvGraphicFramePr>
          <p:xfrm>
            <a:off x="2363490" y="1696105"/>
            <a:ext cx="768350" cy="11366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81" name="Formel" r:id="rId4" imgW="291960" imgH="431640" progId="Equation.3">
                    <p:embed/>
                  </p:oleObj>
                </mc:Choice>
                <mc:Fallback>
                  <p:oleObj name="Formel" r:id="rId4" imgW="291960" imgH="431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lum bright="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63490" y="1696105"/>
                          <a:ext cx="768350" cy="11366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Text Box 21"/>
            <p:cNvSpPr txBox="1">
              <a:spLocks noChangeArrowheads="1"/>
            </p:cNvSpPr>
            <p:nvPr/>
          </p:nvSpPr>
          <p:spPr bwMode="auto">
            <a:xfrm>
              <a:off x="759677" y="1943755"/>
              <a:ext cx="6914622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3600" dirty="0" smtClean="0">
                  <a:solidFill>
                    <a:schemeClr val="tx1"/>
                  </a:solidFill>
                </a:rPr>
                <a:t>V(</a:t>
              </a:r>
              <a:r>
                <a:rPr lang="en-US" sz="3600" i="1" dirty="0" err="1" smtClean="0">
                  <a:solidFill>
                    <a:srgbClr val="92D050"/>
                  </a:solidFill>
                </a:rPr>
                <a:t>d</a:t>
              </a:r>
              <a:r>
                <a:rPr lang="en-US" sz="3600" i="1" dirty="0" err="1" smtClean="0">
                  <a:solidFill>
                    <a:schemeClr val="tx1"/>
                  </a:solidFill>
                </a:rPr>
                <a:t>,z</a:t>
              </a:r>
              <a:r>
                <a:rPr lang="en-US" sz="2000" i="1" dirty="0" smtClean="0">
                  <a:solidFill>
                    <a:schemeClr val="tx1"/>
                  </a:solidFill>
                </a:rPr>
                <a:t> </a:t>
              </a:r>
              <a:r>
                <a:rPr lang="en-US" sz="3600" dirty="0" smtClean="0">
                  <a:solidFill>
                    <a:schemeClr val="tx1"/>
                  </a:solidFill>
                </a:rPr>
                <a:t>) </a:t>
              </a:r>
              <a:r>
                <a:rPr lang="en-US" sz="3600" i="1" dirty="0" smtClean="0">
                  <a:solidFill>
                    <a:schemeClr val="tx1"/>
                  </a:solidFill>
                </a:rPr>
                <a:t>=      </a:t>
              </a:r>
              <a:r>
                <a:rPr lang="en-US" sz="3600" i="1" dirty="0" err="1" smtClean="0">
                  <a:solidFill>
                    <a:schemeClr val="tx1"/>
                  </a:solidFill>
                </a:rPr>
                <a:t>a</a:t>
              </a:r>
              <a:r>
                <a:rPr lang="en-US" sz="3600" i="1" baseline="-20000" dirty="0" err="1" smtClean="0">
                  <a:solidFill>
                    <a:schemeClr val="tx1"/>
                  </a:solidFill>
                </a:rPr>
                <a:t>i</a:t>
              </a:r>
              <a:r>
                <a:rPr lang="en-US" sz="3600" dirty="0" smtClean="0">
                  <a:solidFill>
                    <a:schemeClr val="tx1"/>
                  </a:solidFill>
                </a:rPr>
                <a:t>(</a:t>
              </a:r>
              <a:r>
                <a:rPr lang="en-US" sz="3600" i="1" dirty="0" smtClean="0">
                  <a:solidFill>
                    <a:srgbClr val="92D050"/>
                  </a:solidFill>
                </a:rPr>
                <a:t>d</a:t>
              </a:r>
              <a:r>
                <a:rPr lang="en-US" sz="3600" dirty="0" smtClean="0">
                  <a:solidFill>
                    <a:schemeClr val="tx1"/>
                  </a:solidFill>
                </a:rPr>
                <a:t>)      </a:t>
              </a:r>
              <a:r>
                <a:rPr lang="en-US" sz="3600" i="1" dirty="0" smtClean="0">
                  <a:solidFill>
                    <a:schemeClr val="tx1"/>
                  </a:solidFill>
                </a:rPr>
                <a:t> B</a:t>
              </a:r>
              <a:r>
                <a:rPr lang="en-US" sz="3600" i="1" baseline="-20000" dirty="0" smtClean="0">
                  <a:solidFill>
                    <a:schemeClr val="tx1"/>
                  </a:solidFill>
                </a:rPr>
                <a:t>i</a:t>
              </a:r>
              <a:r>
                <a:rPr lang="en-US" sz="3600" dirty="0" smtClean="0">
                  <a:solidFill>
                    <a:schemeClr val="tx1"/>
                  </a:solidFill>
                </a:rPr>
                <a:t>(</a:t>
              </a:r>
              <a:r>
                <a:rPr lang="en-US" sz="3600" i="1" dirty="0" smtClean="0">
                  <a:solidFill>
                    <a:schemeClr val="tx1"/>
                  </a:solidFill>
                </a:rPr>
                <a:t>z</a:t>
              </a:r>
              <a:r>
                <a:rPr lang="en-US" sz="2400" i="1" dirty="0" smtClean="0">
                  <a:solidFill>
                    <a:schemeClr val="tx1"/>
                  </a:solidFill>
                </a:rPr>
                <a:t> </a:t>
              </a:r>
              <a:r>
                <a:rPr lang="en-US" sz="3600" dirty="0" smtClean="0">
                  <a:solidFill>
                    <a:schemeClr val="tx1"/>
                  </a:solidFill>
                </a:rPr>
                <a:t>)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0416988"/>
              </p:ext>
            </p:extLst>
          </p:nvPr>
        </p:nvGraphicFramePr>
        <p:xfrm>
          <a:off x="3944679" y="1120533"/>
          <a:ext cx="768350" cy="113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2" name="Formel" r:id="rId6" imgW="291960" imgH="431640" progId="Equation.3">
                  <p:embed/>
                </p:oleObj>
              </mc:Choice>
              <mc:Fallback>
                <p:oleObj name="Formel" r:id="rId6" imgW="2919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4679" y="1120533"/>
                        <a:ext cx="768350" cy="1136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1319370"/>
              </p:ext>
            </p:extLst>
          </p:nvPr>
        </p:nvGraphicFramePr>
        <p:xfrm>
          <a:off x="323073" y="1120533"/>
          <a:ext cx="768350" cy="113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3" name="Formel" r:id="rId8" imgW="291960" imgH="431640" progId="Equation.3">
                  <p:embed/>
                </p:oleObj>
              </mc:Choice>
              <mc:Fallback>
                <p:oleObj name="Formel" r:id="rId8" imgW="2919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100000"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073" y="1120533"/>
                        <a:ext cx="768350" cy="1136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feld 22"/>
          <p:cNvSpPr txBox="1"/>
          <p:nvPr/>
        </p:nvSpPr>
        <p:spPr>
          <a:xfrm>
            <a:off x="1637561" y="1683491"/>
            <a:ext cx="328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feld 23"/>
          <p:cNvSpPr txBox="1"/>
          <p:nvPr/>
        </p:nvSpPr>
        <p:spPr>
          <a:xfrm>
            <a:off x="4967218" y="1683491"/>
            <a:ext cx="328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5340489" y="3089602"/>
            <a:ext cx="3382124" cy="498889"/>
            <a:chOff x="3338578" y="1984194"/>
            <a:chExt cx="1464507" cy="216026"/>
          </a:xfrm>
        </p:grpSpPr>
        <p:sp>
          <p:nvSpPr>
            <p:cNvPr id="60" name="Rectangle 59"/>
            <p:cNvSpPr/>
            <p:nvPr/>
          </p:nvSpPr>
          <p:spPr>
            <a:xfrm>
              <a:off x="3338578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3524124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3709670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3895216" y="1984196"/>
              <a:ext cx="165685" cy="216024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i="1" dirty="0"/>
            </a:p>
          </p:txBody>
        </p:sp>
        <p:sp>
          <p:nvSpPr>
            <p:cNvPr id="64" name="Rectangle 63"/>
            <p:cNvSpPr/>
            <p:nvPr/>
          </p:nvSpPr>
          <p:spPr>
            <a:xfrm>
              <a:off x="4080762" y="1984194"/>
              <a:ext cx="165685" cy="21602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4266308" y="1984194"/>
              <a:ext cx="165685" cy="21602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4451854" y="1984194"/>
              <a:ext cx="165685" cy="216024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4637400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hteck 84"/>
          <p:cNvSpPr/>
          <p:nvPr/>
        </p:nvSpPr>
        <p:spPr>
          <a:xfrm>
            <a:off x="5749778" y="3027334"/>
            <a:ext cx="2161704" cy="623429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6732240" y="3887834"/>
            <a:ext cx="1439173" cy="1439174"/>
          </a:xfrm>
          <a:prstGeom prst="ellipse">
            <a:avLst/>
          </a:prstGeom>
          <a:scene3d>
            <a:camera prst="orthographicFront"/>
            <a:lightRig rig="threePt" dir="t"/>
          </a:scene3d>
          <a:sp3d prstMaterial="dkEdge">
            <a:bevelT w="889000" h="889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5361693" y="5841268"/>
            <a:ext cx="3511209" cy="552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extBox 80"/>
          <p:cNvSpPr txBox="1"/>
          <p:nvPr/>
        </p:nvSpPr>
        <p:spPr>
          <a:xfrm>
            <a:off x="7309341" y="2695199"/>
            <a:ext cx="1413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Shadow Map</a:t>
            </a:r>
            <a:endParaRPr lang="en-US" dirty="0"/>
          </a:p>
        </p:txBody>
      </p:sp>
      <p:cxnSp>
        <p:nvCxnSpPr>
          <p:cNvPr id="82" name="Straight Connector 81"/>
          <p:cNvCxnSpPr/>
          <p:nvPr/>
        </p:nvCxnSpPr>
        <p:spPr>
          <a:xfrm>
            <a:off x="6804248" y="3585172"/>
            <a:ext cx="0" cy="2283718"/>
          </a:xfrm>
          <a:prstGeom prst="line">
            <a:avLst/>
          </a:prstGeom>
          <a:ln w="28575">
            <a:solidFill>
              <a:srgbClr val="92D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>
            <a:off x="6912260" y="3585172"/>
            <a:ext cx="0" cy="635916"/>
          </a:xfrm>
          <a:prstGeom prst="line">
            <a:avLst/>
          </a:prstGeom>
          <a:ln w="28575">
            <a:solidFill>
              <a:srgbClr val="FF5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7245800" y="3585172"/>
            <a:ext cx="0" cy="317958"/>
          </a:xfrm>
          <a:prstGeom prst="line">
            <a:avLst/>
          </a:prstGeom>
          <a:ln w="28575">
            <a:solidFill>
              <a:srgbClr val="FF5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7674299" y="3588492"/>
            <a:ext cx="0" cy="317958"/>
          </a:xfrm>
          <a:prstGeom prst="line">
            <a:avLst/>
          </a:prstGeom>
          <a:ln w="28575">
            <a:solidFill>
              <a:srgbClr val="FF5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6388803" y="3588492"/>
            <a:ext cx="0" cy="2252776"/>
          </a:xfrm>
          <a:prstGeom prst="line">
            <a:avLst/>
          </a:prstGeom>
          <a:ln w="28575">
            <a:solidFill>
              <a:srgbClr val="FF5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5960304" y="3588492"/>
            <a:ext cx="0" cy="2252776"/>
          </a:xfrm>
          <a:prstGeom prst="line">
            <a:avLst/>
          </a:prstGeom>
          <a:ln w="28575">
            <a:solidFill>
              <a:srgbClr val="FF5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Oval 57"/>
          <p:cNvSpPr/>
          <p:nvPr/>
        </p:nvSpPr>
        <p:spPr>
          <a:xfrm>
            <a:off x="6696236" y="5733256"/>
            <a:ext cx="216024" cy="216024"/>
          </a:xfrm>
          <a:prstGeom prst="ellipse">
            <a:avLst/>
          </a:prstGeom>
          <a:solidFill>
            <a:schemeClr val="tx1">
              <a:lumMod val="50000"/>
            </a:schemeClr>
          </a:solidFill>
          <a:ln w="38100">
            <a:solidFill>
              <a:schemeClr val="tx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hteck 84"/>
          <p:cNvSpPr/>
          <p:nvPr/>
        </p:nvSpPr>
        <p:spPr>
          <a:xfrm>
            <a:off x="3799931" y="1118345"/>
            <a:ext cx="1611214" cy="1282423"/>
          </a:xfrm>
          <a:prstGeom prst="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feld 41"/>
          <p:cNvSpPr txBox="1"/>
          <p:nvPr/>
        </p:nvSpPr>
        <p:spPr>
          <a:xfrm>
            <a:off x="5453473" y="1052736"/>
            <a:ext cx="22396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5050"/>
                </a:solidFill>
              </a:rPr>
              <a:t>Only depends on depths in SM</a:t>
            </a:r>
            <a:endParaRPr lang="en-US" sz="2400" dirty="0">
              <a:solidFill>
                <a:srgbClr val="FF5050"/>
              </a:solidFill>
            </a:endParaRPr>
          </a:p>
        </p:txBody>
      </p:sp>
      <p:sp>
        <p:nvSpPr>
          <p:cNvPr id="71" name="Rechteck 84"/>
          <p:cNvSpPr/>
          <p:nvPr/>
        </p:nvSpPr>
        <p:spPr>
          <a:xfrm>
            <a:off x="592174" y="2492896"/>
            <a:ext cx="2114024" cy="1129708"/>
          </a:xfrm>
          <a:prstGeom prst="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feld 41"/>
          <p:cNvSpPr txBox="1"/>
          <p:nvPr/>
        </p:nvSpPr>
        <p:spPr>
          <a:xfrm>
            <a:off x="700261" y="3622604"/>
            <a:ext cx="57647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5050"/>
                </a:solidFill>
              </a:rPr>
              <a:t>Filtering without knowledge of</a:t>
            </a:r>
          </a:p>
          <a:p>
            <a:r>
              <a:rPr lang="en-US" sz="2400" dirty="0" smtClean="0">
                <a:solidFill>
                  <a:srgbClr val="FF5050"/>
                </a:solidFill>
              </a:rPr>
              <a:t>shading point!</a:t>
            </a:r>
            <a:endParaRPr lang="en-US" sz="2400" dirty="0">
              <a:solidFill>
                <a:srgbClr val="FF5050"/>
              </a:solidFill>
            </a:endParaRPr>
          </a:p>
        </p:txBody>
      </p:sp>
      <p:sp>
        <p:nvSpPr>
          <p:cNvPr id="73" name="Rechteck 84"/>
          <p:cNvSpPr/>
          <p:nvPr/>
        </p:nvSpPr>
        <p:spPr>
          <a:xfrm>
            <a:off x="592354" y="4453601"/>
            <a:ext cx="4123662" cy="1129708"/>
          </a:xfrm>
          <a:prstGeom prst="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feld 41"/>
          <p:cNvSpPr txBox="1"/>
          <p:nvPr/>
        </p:nvSpPr>
        <p:spPr>
          <a:xfrm>
            <a:off x="700441" y="5583309"/>
            <a:ext cx="57647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5050"/>
                </a:solidFill>
              </a:rPr>
              <a:t>At shading time</a:t>
            </a:r>
            <a:endParaRPr lang="en-US" sz="2400" dirty="0">
              <a:solidFill>
                <a:srgbClr val="FF505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6838664" y="5271591"/>
            <a:ext cx="3433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solidFill>
                  <a:srgbClr val="92D050"/>
                </a:solidFill>
              </a:rPr>
              <a:t>d</a:t>
            </a:r>
            <a:endParaRPr lang="en-US" sz="2400" baseline="-25000" dirty="0"/>
          </a:p>
        </p:txBody>
      </p:sp>
    </p:spTree>
    <p:extLst>
      <p:ext uri="{BB962C8B-B14F-4D97-AF65-F5344CB8AC3E}">
        <p14:creationId xmlns:p14="http://schemas.microsoft.com/office/powerpoint/2010/main" val="708905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69" grpId="0"/>
      <p:bldP spid="71" grpId="0" animBg="1"/>
      <p:bldP spid="71" grpId="1" animBg="1"/>
      <p:bldP spid="72" grpId="0"/>
      <p:bldP spid="72" grpId="1"/>
      <p:bldP spid="73" grpId="0" animBg="1"/>
      <p:bldP spid="7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Filtering for camera rays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13</a:t>
            </a:fld>
            <a:endParaRPr lang="en-US"/>
          </a:p>
        </p:txBody>
      </p:sp>
      <p:sp>
        <p:nvSpPr>
          <p:cNvPr id="92" name="Content Placeholder 2"/>
          <p:cNvSpPr>
            <a:spLocks noGrp="1"/>
          </p:cNvSpPr>
          <p:nvPr>
            <p:ph sz="quarter" idx="13"/>
          </p:nvPr>
        </p:nvSpPr>
        <p:spPr>
          <a:xfrm>
            <a:off x="251520" y="1052736"/>
            <a:ext cx="8640960" cy="5184576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7626292" y="2987660"/>
            <a:ext cx="1413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Shadow Map</a:t>
            </a:r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 flipH="1">
            <a:off x="3671208" y="3064314"/>
            <a:ext cx="3877857" cy="216024"/>
            <a:chOff x="3524124" y="1984194"/>
            <a:chExt cx="3877857" cy="216024"/>
          </a:xfrm>
        </p:grpSpPr>
        <p:sp>
          <p:nvSpPr>
            <p:cNvPr id="22" name="Rectangle 21"/>
            <p:cNvSpPr/>
            <p:nvPr/>
          </p:nvSpPr>
          <p:spPr>
            <a:xfrm>
              <a:off x="3524124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3709670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895216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4080762" y="1984194"/>
              <a:ext cx="165685" cy="216024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266308" y="1984194"/>
              <a:ext cx="165685" cy="216024"/>
            </a:xfrm>
            <a:prstGeom prst="rect">
              <a:avLst/>
            </a:prstGeom>
            <a:solidFill>
              <a:schemeClr val="bg1">
                <a:lumMod val="65000"/>
                <a:lumOff val="3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451854" y="1984194"/>
              <a:ext cx="165685" cy="216024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4637400" y="1984194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4822946" y="1984194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008492" y="1984194"/>
              <a:ext cx="165685" cy="216024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194038" y="1984194"/>
              <a:ext cx="165685" cy="216024"/>
            </a:xfrm>
            <a:prstGeom prst="rect">
              <a:avLst/>
            </a:prstGeom>
            <a:solidFill>
              <a:schemeClr val="bg1">
                <a:lumMod val="65000"/>
                <a:lumOff val="3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5379584" y="1984194"/>
              <a:ext cx="165685" cy="216024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565130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5750676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5936222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6121768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6307314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492860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6678406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6863952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7049491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/>
            <p:cNvSpPr/>
            <p:nvPr/>
          </p:nvSpPr>
          <p:spPr>
            <a:xfrm>
              <a:off x="7236296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Oval 42"/>
          <p:cNvSpPr/>
          <p:nvPr/>
        </p:nvSpPr>
        <p:spPr>
          <a:xfrm>
            <a:off x="5508104" y="3645024"/>
            <a:ext cx="1630439" cy="1630439"/>
          </a:xfrm>
          <a:prstGeom prst="ellipse">
            <a:avLst/>
          </a:prstGeom>
          <a:scene3d>
            <a:camera prst="orthographicFront"/>
            <a:lightRig rig="threePt" dir="t"/>
          </a:scene3d>
          <a:sp3d prstMaterial="dkEdge">
            <a:bevelT w="889000" h="889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3668140" y="6182067"/>
            <a:ext cx="3955084" cy="552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Arrow Connector 46"/>
          <p:cNvCxnSpPr/>
          <p:nvPr/>
        </p:nvCxnSpPr>
        <p:spPr>
          <a:xfrm flipH="1">
            <a:off x="3668140" y="5769260"/>
            <a:ext cx="3955084" cy="0"/>
          </a:xfrm>
          <a:prstGeom prst="straightConnector1">
            <a:avLst/>
          </a:prstGeom>
          <a:ln w="28575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2411760" y="5410976"/>
            <a:ext cx="121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92D050"/>
                </a:solidFill>
              </a:rPr>
              <a:t>camera ray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49" name="Oval 48"/>
          <p:cNvSpPr/>
          <p:nvPr/>
        </p:nvSpPr>
        <p:spPr>
          <a:xfrm>
            <a:off x="3936528" y="5661248"/>
            <a:ext cx="216024" cy="216024"/>
          </a:xfrm>
          <a:prstGeom prst="ellipse">
            <a:avLst/>
          </a:prstGeom>
          <a:noFill/>
          <a:ln w="38100">
            <a:solidFill>
              <a:schemeClr val="tx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4343650" y="5661248"/>
            <a:ext cx="216024" cy="216024"/>
          </a:xfrm>
          <a:prstGeom prst="ellipse">
            <a:avLst/>
          </a:prstGeom>
          <a:noFill/>
          <a:ln w="38100">
            <a:solidFill>
              <a:schemeClr val="tx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4750772" y="5661248"/>
            <a:ext cx="216024" cy="216024"/>
          </a:xfrm>
          <a:prstGeom prst="ellipse">
            <a:avLst/>
          </a:prstGeom>
          <a:noFill/>
          <a:ln w="38100">
            <a:solidFill>
              <a:schemeClr val="tx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5157894" y="5661248"/>
            <a:ext cx="216024" cy="216024"/>
          </a:xfrm>
          <a:prstGeom prst="ellipse">
            <a:avLst/>
          </a:prstGeom>
          <a:noFill/>
          <a:ln w="38100">
            <a:solidFill>
              <a:schemeClr val="tx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5565016" y="5661248"/>
            <a:ext cx="216024" cy="216024"/>
          </a:xfrm>
          <a:prstGeom prst="ellipse">
            <a:avLst/>
          </a:prstGeom>
          <a:noFill/>
          <a:ln w="38100">
            <a:solidFill>
              <a:schemeClr val="tx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5972138" y="5661248"/>
            <a:ext cx="216024" cy="216024"/>
          </a:xfrm>
          <a:prstGeom prst="ellipse">
            <a:avLst/>
          </a:prstGeom>
          <a:noFill/>
          <a:ln w="38100">
            <a:solidFill>
              <a:schemeClr val="tx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6379260" y="5661248"/>
            <a:ext cx="216024" cy="216024"/>
          </a:xfrm>
          <a:prstGeom prst="ellipse">
            <a:avLst/>
          </a:prstGeom>
          <a:noFill/>
          <a:ln w="38100">
            <a:solidFill>
              <a:schemeClr val="tx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6786382" y="5661248"/>
            <a:ext cx="216024" cy="216024"/>
          </a:xfrm>
          <a:prstGeom prst="ellipse">
            <a:avLst/>
          </a:prstGeom>
          <a:noFill/>
          <a:ln w="38100">
            <a:solidFill>
              <a:schemeClr val="tx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193507" y="5661248"/>
            <a:ext cx="216024" cy="216024"/>
          </a:xfrm>
          <a:prstGeom prst="ellipse">
            <a:avLst/>
          </a:prstGeom>
          <a:noFill/>
          <a:ln w="38100">
            <a:solidFill>
              <a:schemeClr val="tx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roup 69"/>
          <p:cNvGrpSpPr/>
          <p:nvPr/>
        </p:nvGrpSpPr>
        <p:grpSpPr>
          <a:xfrm>
            <a:off x="4040946" y="3357493"/>
            <a:ext cx="3260573" cy="2375764"/>
            <a:chOff x="3896930" y="2132856"/>
            <a:chExt cx="3260573" cy="3265316"/>
          </a:xfrm>
        </p:grpSpPr>
        <p:cxnSp>
          <p:nvCxnSpPr>
            <p:cNvPr id="59" name="Straight Connector 58"/>
            <p:cNvCxnSpPr/>
            <p:nvPr/>
          </p:nvCxnSpPr>
          <p:spPr>
            <a:xfrm>
              <a:off x="3896930" y="2132856"/>
              <a:ext cx="0" cy="3265316"/>
            </a:xfrm>
            <a:prstGeom prst="line">
              <a:avLst/>
            </a:prstGeom>
            <a:ln w="28575">
              <a:solidFill>
                <a:srgbClr val="92D05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>
              <a:off x="4307646" y="2132856"/>
              <a:ext cx="0" cy="3265316"/>
            </a:xfrm>
            <a:prstGeom prst="line">
              <a:avLst/>
            </a:prstGeom>
            <a:ln w="28575">
              <a:solidFill>
                <a:srgbClr val="92D05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>
              <a:off x="4714768" y="2132856"/>
              <a:ext cx="0" cy="3265316"/>
            </a:xfrm>
            <a:prstGeom prst="line">
              <a:avLst/>
            </a:prstGeom>
            <a:ln w="28575">
              <a:solidFill>
                <a:srgbClr val="92D05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>
              <a:off x="5124958" y="2132856"/>
              <a:ext cx="0" cy="3265316"/>
            </a:xfrm>
            <a:prstGeom prst="line">
              <a:avLst/>
            </a:prstGeom>
            <a:ln w="28575">
              <a:solidFill>
                <a:srgbClr val="92D05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>
              <a:off x="5529012" y="2132856"/>
              <a:ext cx="0" cy="3265316"/>
            </a:xfrm>
            <a:prstGeom prst="line">
              <a:avLst/>
            </a:prstGeom>
            <a:ln w="28575">
              <a:solidFill>
                <a:srgbClr val="92D05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>
              <a:off x="5936134" y="2132856"/>
              <a:ext cx="0" cy="3265316"/>
            </a:xfrm>
            <a:prstGeom prst="line">
              <a:avLst/>
            </a:prstGeom>
            <a:ln w="28575">
              <a:solidFill>
                <a:srgbClr val="92D05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>
              <a:off x="6343256" y="2132856"/>
              <a:ext cx="0" cy="3265316"/>
            </a:xfrm>
            <a:prstGeom prst="line">
              <a:avLst/>
            </a:prstGeom>
            <a:ln w="28575">
              <a:solidFill>
                <a:srgbClr val="92D05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6750378" y="2132856"/>
              <a:ext cx="0" cy="3265316"/>
            </a:xfrm>
            <a:prstGeom prst="line">
              <a:avLst/>
            </a:prstGeom>
            <a:ln w="28575">
              <a:solidFill>
                <a:srgbClr val="92D05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>
              <a:off x="7157503" y="2132856"/>
              <a:ext cx="0" cy="3265316"/>
            </a:xfrm>
            <a:prstGeom prst="line">
              <a:avLst/>
            </a:prstGeom>
            <a:ln w="28575">
              <a:solidFill>
                <a:srgbClr val="92D05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3" name="Down Arrow 162"/>
          <p:cNvSpPr/>
          <p:nvPr/>
        </p:nvSpPr>
        <p:spPr>
          <a:xfrm>
            <a:off x="8236203" y="2780928"/>
            <a:ext cx="155289" cy="225062"/>
          </a:xfrm>
          <a:prstGeom prst="downArrow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7606474" y="4005064"/>
            <a:ext cx="138384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 smtClean="0">
                <a:solidFill>
                  <a:srgbClr val="92D050"/>
                </a:solidFill>
              </a:rPr>
              <a:t>d</a:t>
            </a:r>
            <a:br>
              <a:rPr lang="en-US" sz="3600" i="1" dirty="0" smtClean="0">
                <a:solidFill>
                  <a:srgbClr val="92D050"/>
                </a:solidFill>
              </a:rPr>
            </a:br>
            <a:r>
              <a:rPr lang="en-US" dirty="0" smtClean="0"/>
              <a:t>(constant for</a:t>
            </a:r>
          </a:p>
          <a:p>
            <a:r>
              <a:rPr lang="en-US" dirty="0" smtClean="0"/>
              <a:t>  entire ray)</a:t>
            </a:r>
            <a:endParaRPr lang="en-US" sz="3600" dirty="0"/>
          </a:p>
        </p:txBody>
      </p:sp>
      <p:sp>
        <p:nvSpPr>
          <p:cNvPr id="90" name="Rechteck 84"/>
          <p:cNvSpPr/>
          <p:nvPr/>
        </p:nvSpPr>
        <p:spPr>
          <a:xfrm>
            <a:off x="3848641" y="1086800"/>
            <a:ext cx="1525277" cy="1174594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TextBox 90"/>
          <p:cNvSpPr txBox="1"/>
          <p:nvPr/>
        </p:nvSpPr>
        <p:spPr>
          <a:xfrm>
            <a:off x="3275856" y="3491716"/>
            <a:ext cx="444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1				     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1" name="Group 170"/>
          <p:cNvGrpSpPr/>
          <p:nvPr/>
        </p:nvGrpSpPr>
        <p:grpSpPr>
          <a:xfrm rot="10800000">
            <a:off x="3836999" y="2843994"/>
            <a:ext cx="3885154" cy="224966"/>
            <a:chOff x="3689915" y="1403834"/>
            <a:chExt cx="3885154" cy="224966"/>
          </a:xfrm>
        </p:grpSpPr>
        <p:sp>
          <p:nvSpPr>
            <p:cNvPr id="170" name="Rectangle 169"/>
            <p:cNvSpPr/>
            <p:nvPr/>
          </p:nvSpPr>
          <p:spPr>
            <a:xfrm>
              <a:off x="3697212" y="1403834"/>
              <a:ext cx="3877857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3689915" y="1412776"/>
              <a:ext cx="165685" cy="216024"/>
            </a:xfrm>
            <a:prstGeom prst="rect">
              <a:avLst/>
            </a:prstGeom>
            <a:solidFill>
              <a:srgbClr val="6600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138"/>
            <p:cNvSpPr/>
            <p:nvPr/>
          </p:nvSpPr>
          <p:spPr>
            <a:xfrm>
              <a:off x="3875461" y="1412776"/>
              <a:ext cx="165685" cy="216024"/>
            </a:xfrm>
            <a:prstGeom prst="rect">
              <a:avLst/>
            </a:prstGeom>
            <a:solidFill>
              <a:srgbClr val="6600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139"/>
            <p:cNvSpPr/>
            <p:nvPr/>
          </p:nvSpPr>
          <p:spPr>
            <a:xfrm>
              <a:off x="4061007" y="1412776"/>
              <a:ext cx="165685" cy="216024"/>
            </a:xfrm>
            <a:prstGeom prst="rect">
              <a:avLst/>
            </a:prstGeom>
            <a:solidFill>
              <a:srgbClr val="6600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140"/>
            <p:cNvSpPr/>
            <p:nvPr/>
          </p:nvSpPr>
          <p:spPr>
            <a:xfrm>
              <a:off x="4246553" y="1412776"/>
              <a:ext cx="165685" cy="216024"/>
            </a:xfrm>
            <a:prstGeom prst="rect">
              <a:avLst/>
            </a:prstGeom>
            <a:solidFill>
              <a:srgbClr val="3333CC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141"/>
            <p:cNvSpPr/>
            <p:nvPr/>
          </p:nvSpPr>
          <p:spPr>
            <a:xfrm>
              <a:off x="4432099" y="1412776"/>
              <a:ext cx="165685" cy="216024"/>
            </a:xfrm>
            <a:prstGeom prst="rect">
              <a:avLst/>
            </a:prstGeom>
            <a:solidFill>
              <a:srgbClr val="0066CC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142"/>
            <p:cNvSpPr/>
            <p:nvPr/>
          </p:nvSpPr>
          <p:spPr>
            <a:xfrm>
              <a:off x="4617645" y="1412776"/>
              <a:ext cx="165685" cy="216024"/>
            </a:xfrm>
            <a:prstGeom prst="rect">
              <a:avLst/>
            </a:prstGeom>
            <a:solidFill>
              <a:srgbClr val="CC0000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143"/>
            <p:cNvSpPr/>
            <p:nvPr/>
          </p:nvSpPr>
          <p:spPr>
            <a:xfrm>
              <a:off x="4803191" y="1412776"/>
              <a:ext cx="165685" cy="216024"/>
            </a:xfrm>
            <a:prstGeom prst="rect">
              <a:avLst/>
            </a:prstGeom>
            <a:solidFill>
              <a:srgbClr val="FF66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144"/>
            <p:cNvSpPr/>
            <p:nvPr/>
          </p:nvSpPr>
          <p:spPr>
            <a:xfrm>
              <a:off x="4988737" y="1412776"/>
              <a:ext cx="165685" cy="216024"/>
            </a:xfrm>
            <a:prstGeom prst="rect">
              <a:avLst/>
            </a:prstGeom>
            <a:solidFill>
              <a:srgbClr val="FF66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145"/>
            <p:cNvSpPr/>
            <p:nvPr/>
          </p:nvSpPr>
          <p:spPr>
            <a:xfrm>
              <a:off x="5174283" y="1412776"/>
              <a:ext cx="165685" cy="216024"/>
            </a:xfrm>
            <a:prstGeom prst="rect">
              <a:avLst/>
            </a:prstGeom>
            <a:solidFill>
              <a:srgbClr val="CC0000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146"/>
            <p:cNvSpPr/>
            <p:nvPr/>
          </p:nvSpPr>
          <p:spPr>
            <a:xfrm>
              <a:off x="5359829" y="1412776"/>
              <a:ext cx="165685" cy="216024"/>
            </a:xfrm>
            <a:prstGeom prst="rect">
              <a:avLst/>
            </a:prstGeom>
            <a:solidFill>
              <a:srgbClr val="0066CC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147"/>
            <p:cNvSpPr/>
            <p:nvPr/>
          </p:nvSpPr>
          <p:spPr>
            <a:xfrm>
              <a:off x="5545375" y="1412776"/>
              <a:ext cx="165685" cy="216024"/>
            </a:xfrm>
            <a:prstGeom prst="rect">
              <a:avLst/>
            </a:prstGeom>
            <a:solidFill>
              <a:srgbClr val="3333CC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5730921" y="1412776"/>
              <a:ext cx="165685" cy="216024"/>
            </a:xfrm>
            <a:prstGeom prst="rect">
              <a:avLst/>
            </a:prstGeom>
            <a:solidFill>
              <a:srgbClr val="6600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149"/>
            <p:cNvSpPr/>
            <p:nvPr/>
          </p:nvSpPr>
          <p:spPr>
            <a:xfrm>
              <a:off x="5916467" y="1412776"/>
              <a:ext cx="165685" cy="216024"/>
            </a:xfrm>
            <a:prstGeom prst="rect">
              <a:avLst/>
            </a:prstGeom>
            <a:solidFill>
              <a:srgbClr val="6600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150"/>
            <p:cNvSpPr/>
            <p:nvPr/>
          </p:nvSpPr>
          <p:spPr>
            <a:xfrm>
              <a:off x="6102013" y="1412776"/>
              <a:ext cx="165685" cy="216024"/>
            </a:xfrm>
            <a:prstGeom prst="rect">
              <a:avLst/>
            </a:prstGeom>
            <a:solidFill>
              <a:srgbClr val="6600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151"/>
            <p:cNvSpPr/>
            <p:nvPr/>
          </p:nvSpPr>
          <p:spPr>
            <a:xfrm>
              <a:off x="6287559" y="1412776"/>
              <a:ext cx="165685" cy="216024"/>
            </a:xfrm>
            <a:prstGeom prst="rect">
              <a:avLst/>
            </a:prstGeom>
            <a:solidFill>
              <a:srgbClr val="6600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152"/>
            <p:cNvSpPr/>
            <p:nvPr/>
          </p:nvSpPr>
          <p:spPr>
            <a:xfrm>
              <a:off x="6473105" y="1412776"/>
              <a:ext cx="165685" cy="216024"/>
            </a:xfrm>
            <a:prstGeom prst="rect">
              <a:avLst/>
            </a:prstGeom>
            <a:solidFill>
              <a:srgbClr val="6600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153"/>
            <p:cNvSpPr/>
            <p:nvPr/>
          </p:nvSpPr>
          <p:spPr>
            <a:xfrm>
              <a:off x="6658651" y="1412776"/>
              <a:ext cx="165685" cy="216024"/>
            </a:xfrm>
            <a:prstGeom prst="rect">
              <a:avLst/>
            </a:prstGeom>
            <a:solidFill>
              <a:srgbClr val="6600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154"/>
            <p:cNvSpPr/>
            <p:nvPr/>
          </p:nvSpPr>
          <p:spPr>
            <a:xfrm>
              <a:off x="6844197" y="1412776"/>
              <a:ext cx="165685" cy="216024"/>
            </a:xfrm>
            <a:prstGeom prst="rect">
              <a:avLst/>
            </a:prstGeom>
            <a:solidFill>
              <a:srgbClr val="6600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155"/>
            <p:cNvSpPr/>
            <p:nvPr/>
          </p:nvSpPr>
          <p:spPr>
            <a:xfrm>
              <a:off x="7029743" y="1412776"/>
              <a:ext cx="165685" cy="216024"/>
            </a:xfrm>
            <a:prstGeom prst="rect">
              <a:avLst/>
            </a:prstGeom>
            <a:solidFill>
              <a:srgbClr val="6600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156"/>
            <p:cNvSpPr/>
            <p:nvPr/>
          </p:nvSpPr>
          <p:spPr>
            <a:xfrm>
              <a:off x="7215282" y="1412776"/>
              <a:ext cx="165685" cy="216024"/>
            </a:xfrm>
            <a:prstGeom prst="rect">
              <a:avLst/>
            </a:prstGeom>
            <a:solidFill>
              <a:srgbClr val="6600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Rectangle 157"/>
            <p:cNvSpPr/>
            <p:nvPr/>
          </p:nvSpPr>
          <p:spPr>
            <a:xfrm>
              <a:off x="7402087" y="1412776"/>
              <a:ext cx="165685" cy="216024"/>
            </a:xfrm>
            <a:prstGeom prst="rect">
              <a:avLst/>
            </a:prstGeom>
            <a:solidFill>
              <a:srgbClr val="6600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5" name="Rechteck 84"/>
          <p:cNvSpPr/>
          <p:nvPr/>
        </p:nvSpPr>
        <p:spPr>
          <a:xfrm>
            <a:off x="3790095" y="2799574"/>
            <a:ext cx="3978000" cy="304864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9" name="Group 168"/>
          <p:cNvGrpSpPr/>
          <p:nvPr/>
        </p:nvGrpSpPr>
        <p:grpSpPr>
          <a:xfrm flipH="1">
            <a:off x="3754156" y="3030370"/>
            <a:ext cx="3892486" cy="219757"/>
            <a:chOff x="3607072" y="1590210"/>
            <a:chExt cx="3892486" cy="219757"/>
          </a:xfrm>
        </p:grpSpPr>
        <p:sp>
          <p:nvSpPr>
            <p:cNvPr id="168" name="Rectangle 167"/>
            <p:cNvSpPr/>
            <p:nvPr/>
          </p:nvSpPr>
          <p:spPr>
            <a:xfrm>
              <a:off x="3621701" y="1590210"/>
              <a:ext cx="3877857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Rectangle 115"/>
            <p:cNvSpPr/>
            <p:nvPr/>
          </p:nvSpPr>
          <p:spPr>
            <a:xfrm>
              <a:off x="3607072" y="1593943"/>
              <a:ext cx="165685" cy="216024"/>
            </a:xfrm>
            <a:prstGeom prst="rect">
              <a:avLst/>
            </a:prstGeom>
            <a:solidFill>
              <a:srgbClr val="CC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116"/>
            <p:cNvSpPr/>
            <p:nvPr/>
          </p:nvSpPr>
          <p:spPr>
            <a:xfrm>
              <a:off x="3792618" y="1593943"/>
              <a:ext cx="165685" cy="216024"/>
            </a:xfrm>
            <a:prstGeom prst="rect">
              <a:avLst/>
            </a:prstGeom>
            <a:solidFill>
              <a:srgbClr val="CC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Rectangle 117"/>
            <p:cNvSpPr/>
            <p:nvPr/>
          </p:nvSpPr>
          <p:spPr>
            <a:xfrm>
              <a:off x="3978164" y="1593943"/>
              <a:ext cx="165685" cy="216024"/>
            </a:xfrm>
            <a:prstGeom prst="rect">
              <a:avLst/>
            </a:prstGeom>
            <a:solidFill>
              <a:srgbClr val="CC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4163710" y="1593943"/>
              <a:ext cx="165685" cy="216024"/>
            </a:xfrm>
            <a:prstGeom prst="rect">
              <a:avLst/>
            </a:prstGeom>
            <a:solidFill>
              <a:srgbClr val="0066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4349256" y="1593943"/>
              <a:ext cx="165685" cy="216024"/>
            </a:xfrm>
            <a:prstGeom prst="rect">
              <a:avLst/>
            </a:prstGeom>
            <a:solidFill>
              <a:srgbClr val="9933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4534802" y="1593943"/>
              <a:ext cx="165685" cy="216024"/>
            </a:xfrm>
            <a:prstGeom prst="rect">
              <a:avLst/>
            </a:prstGeom>
            <a:solidFill>
              <a:srgbClr val="CC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121"/>
            <p:cNvSpPr/>
            <p:nvPr/>
          </p:nvSpPr>
          <p:spPr>
            <a:xfrm>
              <a:off x="4720348" y="1593943"/>
              <a:ext cx="165685" cy="216024"/>
            </a:xfrm>
            <a:prstGeom prst="rect">
              <a:avLst/>
            </a:prstGeom>
            <a:solidFill>
              <a:srgbClr val="990033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122"/>
            <p:cNvSpPr/>
            <p:nvPr/>
          </p:nvSpPr>
          <p:spPr>
            <a:xfrm>
              <a:off x="4905894" y="1593943"/>
              <a:ext cx="165685" cy="216024"/>
            </a:xfrm>
            <a:prstGeom prst="rect">
              <a:avLst/>
            </a:prstGeom>
            <a:solidFill>
              <a:srgbClr val="990033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5091440" y="1593943"/>
              <a:ext cx="165685" cy="216024"/>
            </a:xfrm>
            <a:prstGeom prst="rect">
              <a:avLst/>
            </a:prstGeom>
            <a:solidFill>
              <a:srgbClr val="CC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124"/>
            <p:cNvSpPr/>
            <p:nvPr/>
          </p:nvSpPr>
          <p:spPr>
            <a:xfrm>
              <a:off x="5276986" y="1593943"/>
              <a:ext cx="165685" cy="216024"/>
            </a:xfrm>
            <a:prstGeom prst="rect">
              <a:avLst/>
            </a:prstGeom>
            <a:solidFill>
              <a:srgbClr val="9933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125"/>
            <p:cNvSpPr/>
            <p:nvPr/>
          </p:nvSpPr>
          <p:spPr>
            <a:xfrm>
              <a:off x="5462532" y="1593943"/>
              <a:ext cx="165685" cy="216024"/>
            </a:xfrm>
            <a:prstGeom prst="rect">
              <a:avLst/>
            </a:prstGeom>
            <a:solidFill>
              <a:srgbClr val="0066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126"/>
            <p:cNvSpPr/>
            <p:nvPr/>
          </p:nvSpPr>
          <p:spPr>
            <a:xfrm>
              <a:off x="5648078" y="1593943"/>
              <a:ext cx="165685" cy="216024"/>
            </a:xfrm>
            <a:prstGeom prst="rect">
              <a:avLst/>
            </a:prstGeom>
            <a:solidFill>
              <a:srgbClr val="CC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127"/>
            <p:cNvSpPr/>
            <p:nvPr/>
          </p:nvSpPr>
          <p:spPr>
            <a:xfrm>
              <a:off x="5833624" y="1593943"/>
              <a:ext cx="165685" cy="216024"/>
            </a:xfrm>
            <a:prstGeom prst="rect">
              <a:avLst/>
            </a:prstGeom>
            <a:solidFill>
              <a:srgbClr val="CC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6019170" y="1593943"/>
              <a:ext cx="165685" cy="216024"/>
            </a:xfrm>
            <a:prstGeom prst="rect">
              <a:avLst/>
            </a:prstGeom>
            <a:solidFill>
              <a:srgbClr val="CC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129"/>
            <p:cNvSpPr/>
            <p:nvPr/>
          </p:nvSpPr>
          <p:spPr>
            <a:xfrm>
              <a:off x="6204716" y="1593943"/>
              <a:ext cx="165685" cy="216024"/>
            </a:xfrm>
            <a:prstGeom prst="rect">
              <a:avLst/>
            </a:prstGeom>
            <a:solidFill>
              <a:srgbClr val="CC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Rectangle 130"/>
            <p:cNvSpPr/>
            <p:nvPr/>
          </p:nvSpPr>
          <p:spPr>
            <a:xfrm>
              <a:off x="6390262" y="1593943"/>
              <a:ext cx="165685" cy="216024"/>
            </a:xfrm>
            <a:prstGeom prst="rect">
              <a:avLst/>
            </a:prstGeom>
            <a:solidFill>
              <a:srgbClr val="CC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Rectangle 131"/>
            <p:cNvSpPr/>
            <p:nvPr/>
          </p:nvSpPr>
          <p:spPr>
            <a:xfrm>
              <a:off x="6575808" y="1593943"/>
              <a:ext cx="165685" cy="216024"/>
            </a:xfrm>
            <a:prstGeom prst="rect">
              <a:avLst/>
            </a:prstGeom>
            <a:solidFill>
              <a:srgbClr val="CC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Rectangle 132"/>
            <p:cNvSpPr/>
            <p:nvPr/>
          </p:nvSpPr>
          <p:spPr>
            <a:xfrm>
              <a:off x="6761354" y="1593943"/>
              <a:ext cx="165685" cy="216024"/>
            </a:xfrm>
            <a:prstGeom prst="rect">
              <a:avLst/>
            </a:prstGeom>
            <a:solidFill>
              <a:srgbClr val="CC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133"/>
            <p:cNvSpPr/>
            <p:nvPr/>
          </p:nvSpPr>
          <p:spPr>
            <a:xfrm>
              <a:off x="6946900" y="1593943"/>
              <a:ext cx="165685" cy="216024"/>
            </a:xfrm>
            <a:prstGeom prst="rect">
              <a:avLst/>
            </a:prstGeom>
            <a:solidFill>
              <a:srgbClr val="CC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134"/>
            <p:cNvSpPr/>
            <p:nvPr/>
          </p:nvSpPr>
          <p:spPr>
            <a:xfrm>
              <a:off x="7132439" y="1593943"/>
              <a:ext cx="165685" cy="216024"/>
            </a:xfrm>
            <a:prstGeom prst="rect">
              <a:avLst/>
            </a:prstGeom>
            <a:solidFill>
              <a:srgbClr val="CC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135"/>
            <p:cNvSpPr/>
            <p:nvPr/>
          </p:nvSpPr>
          <p:spPr>
            <a:xfrm>
              <a:off x="7319244" y="1593943"/>
              <a:ext cx="165685" cy="216024"/>
            </a:xfrm>
            <a:prstGeom prst="rect">
              <a:avLst/>
            </a:prstGeom>
            <a:solidFill>
              <a:srgbClr val="CC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4" name="Rechteck 84"/>
          <p:cNvSpPr/>
          <p:nvPr/>
        </p:nvSpPr>
        <p:spPr>
          <a:xfrm>
            <a:off x="3706249" y="2985950"/>
            <a:ext cx="3978000" cy="304864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7" name="Group 166"/>
          <p:cNvGrpSpPr/>
          <p:nvPr/>
        </p:nvGrpSpPr>
        <p:grpSpPr>
          <a:xfrm flipH="1">
            <a:off x="3671314" y="3215270"/>
            <a:ext cx="3877857" cy="216024"/>
            <a:chOff x="3524230" y="1775110"/>
            <a:chExt cx="3877857" cy="216024"/>
          </a:xfrm>
        </p:grpSpPr>
        <p:sp>
          <p:nvSpPr>
            <p:cNvPr id="166" name="Rectangle 165"/>
            <p:cNvSpPr/>
            <p:nvPr/>
          </p:nvSpPr>
          <p:spPr>
            <a:xfrm>
              <a:off x="3524230" y="1775110"/>
              <a:ext cx="3877857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3524230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94"/>
            <p:cNvSpPr/>
            <p:nvPr/>
          </p:nvSpPr>
          <p:spPr>
            <a:xfrm>
              <a:off x="3709776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/>
            <p:cNvSpPr/>
            <p:nvPr/>
          </p:nvSpPr>
          <p:spPr>
            <a:xfrm>
              <a:off x="3895322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/>
            <p:cNvSpPr/>
            <p:nvPr/>
          </p:nvSpPr>
          <p:spPr>
            <a:xfrm>
              <a:off x="4080868" y="1775110"/>
              <a:ext cx="165685" cy="216024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/>
            <p:cNvSpPr/>
            <p:nvPr/>
          </p:nvSpPr>
          <p:spPr>
            <a:xfrm>
              <a:off x="4266414" y="1775110"/>
              <a:ext cx="165685" cy="216024"/>
            </a:xfrm>
            <a:prstGeom prst="rect">
              <a:avLst/>
            </a:prstGeom>
            <a:solidFill>
              <a:srgbClr val="FF0066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/>
            <p:cNvSpPr/>
            <p:nvPr/>
          </p:nvSpPr>
          <p:spPr>
            <a:xfrm>
              <a:off x="4451960" y="1775110"/>
              <a:ext cx="165685" cy="216024"/>
            </a:xfrm>
            <a:prstGeom prst="rect">
              <a:avLst/>
            </a:prstGeom>
            <a:solidFill>
              <a:srgbClr val="FF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4637506" y="1775110"/>
              <a:ext cx="165685" cy="216024"/>
            </a:xfrm>
            <a:prstGeom prst="rect">
              <a:avLst/>
            </a:prstGeom>
            <a:solidFill>
              <a:srgbClr val="FF00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4823052" y="1775110"/>
              <a:ext cx="165685" cy="216024"/>
            </a:xfrm>
            <a:prstGeom prst="rect">
              <a:avLst/>
            </a:prstGeom>
            <a:solidFill>
              <a:srgbClr val="FF00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5008598" y="1775110"/>
              <a:ext cx="165685" cy="216024"/>
            </a:xfrm>
            <a:prstGeom prst="rect">
              <a:avLst/>
            </a:prstGeom>
            <a:solidFill>
              <a:srgbClr val="FF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5194144" y="1775110"/>
              <a:ext cx="165685" cy="216024"/>
            </a:xfrm>
            <a:prstGeom prst="rect">
              <a:avLst/>
            </a:prstGeom>
            <a:solidFill>
              <a:srgbClr val="FF0066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5379690" y="1775110"/>
              <a:ext cx="165685" cy="216024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Rectangle 104"/>
            <p:cNvSpPr/>
            <p:nvPr/>
          </p:nvSpPr>
          <p:spPr>
            <a:xfrm>
              <a:off x="5565236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Rectangle 105"/>
            <p:cNvSpPr/>
            <p:nvPr/>
          </p:nvSpPr>
          <p:spPr>
            <a:xfrm>
              <a:off x="5750782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Rectangle 106"/>
            <p:cNvSpPr/>
            <p:nvPr/>
          </p:nvSpPr>
          <p:spPr>
            <a:xfrm>
              <a:off x="5936328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07"/>
            <p:cNvSpPr/>
            <p:nvPr/>
          </p:nvSpPr>
          <p:spPr>
            <a:xfrm>
              <a:off x="6121874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08"/>
            <p:cNvSpPr/>
            <p:nvPr/>
          </p:nvSpPr>
          <p:spPr>
            <a:xfrm>
              <a:off x="6307420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Rectangle 109"/>
            <p:cNvSpPr/>
            <p:nvPr/>
          </p:nvSpPr>
          <p:spPr>
            <a:xfrm>
              <a:off x="6492966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Rectangle 110"/>
            <p:cNvSpPr/>
            <p:nvPr/>
          </p:nvSpPr>
          <p:spPr>
            <a:xfrm>
              <a:off x="6678512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Rectangle 111"/>
            <p:cNvSpPr/>
            <p:nvPr/>
          </p:nvSpPr>
          <p:spPr>
            <a:xfrm>
              <a:off x="6864058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7049597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7236402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2" name="Rechteck 84"/>
          <p:cNvSpPr/>
          <p:nvPr/>
        </p:nvSpPr>
        <p:spPr>
          <a:xfrm>
            <a:off x="3622403" y="3172326"/>
            <a:ext cx="3978000" cy="304864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TextBox 158"/>
          <p:cNvSpPr txBox="1"/>
          <p:nvPr/>
        </p:nvSpPr>
        <p:spPr>
          <a:xfrm>
            <a:off x="8028384" y="2924944"/>
            <a:ext cx="9866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cs typeface="Times New Roman" panose="02020603050405020304" pitchFamily="18" charset="0"/>
              </a:rPr>
              <a:t>B</a:t>
            </a:r>
            <a:r>
              <a:rPr lang="en-US" sz="2400" i="1" baseline="-25000" dirty="0">
                <a:cs typeface="Times New Roman" panose="02020603050405020304" pitchFamily="18" charset="0"/>
              </a:rPr>
              <a:t>i</a:t>
            </a:r>
            <a:r>
              <a:rPr lang="en-US" i="1" baseline="-25000" dirty="0">
                <a:cs typeface="Times New Roman" panose="02020603050405020304" pitchFamily="18" charset="0"/>
              </a:rPr>
              <a:t> </a:t>
            </a:r>
            <a:r>
              <a:rPr lang="en-US" i="1" baseline="-25000" dirty="0" smtClean="0">
                <a:cs typeface="Times New Roman" panose="02020603050405020304" pitchFamily="18" charset="0"/>
              </a:rPr>
              <a:t> </a:t>
            </a:r>
            <a:r>
              <a:rPr lang="en-US" dirty="0" smtClean="0"/>
              <a:t>Maps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323073" y="1124744"/>
            <a:ext cx="7351226" cy="1138838"/>
            <a:chOff x="323073" y="1412776"/>
            <a:chExt cx="7351226" cy="1138838"/>
          </a:xfrm>
        </p:grpSpPr>
        <p:graphicFrame>
          <p:nvGraphicFramePr>
            <p:cNvPr id="160" name="Object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76709584"/>
                </p:ext>
              </p:extLst>
            </p:nvPr>
          </p:nvGraphicFramePr>
          <p:xfrm>
            <a:off x="2363490" y="1412776"/>
            <a:ext cx="768350" cy="11366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99" name="Formel" r:id="rId4" imgW="291960" imgH="431640" progId="Equation.3">
                    <p:embed/>
                  </p:oleObj>
                </mc:Choice>
                <mc:Fallback>
                  <p:oleObj name="Formel" r:id="rId4" imgW="291960" imgH="431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lum bright="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63490" y="1412776"/>
                          <a:ext cx="768350" cy="11366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1" name="Text Box 21"/>
            <p:cNvSpPr txBox="1">
              <a:spLocks noChangeArrowheads="1"/>
            </p:cNvSpPr>
            <p:nvPr/>
          </p:nvSpPr>
          <p:spPr bwMode="auto">
            <a:xfrm>
              <a:off x="759677" y="1660426"/>
              <a:ext cx="6914622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3600" dirty="0" smtClean="0">
                  <a:solidFill>
                    <a:schemeClr val="tx1"/>
                  </a:solidFill>
                </a:rPr>
                <a:t>V(</a:t>
              </a:r>
              <a:r>
                <a:rPr lang="en-US" sz="3600" i="1" dirty="0" err="1" smtClean="0">
                  <a:solidFill>
                    <a:srgbClr val="92D050"/>
                  </a:solidFill>
                </a:rPr>
                <a:t>d</a:t>
              </a:r>
              <a:r>
                <a:rPr lang="en-US" sz="3600" i="1" dirty="0" err="1" smtClean="0">
                  <a:solidFill>
                    <a:schemeClr val="tx1"/>
                  </a:solidFill>
                </a:rPr>
                <a:t>,z</a:t>
              </a:r>
              <a:r>
                <a:rPr lang="en-US" sz="2000" i="1" dirty="0" smtClean="0">
                  <a:solidFill>
                    <a:schemeClr val="tx1"/>
                  </a:solidFill>
                </a:rPr>
                <a:t> </a:t>
              </a:r>
              <a:r>
                <a:rPr lang="en-US" sz="3600" dirty="0" smtClean="0">
                  <a:solidFill>
                    <a:schemeClr val="tx1"/>
                  </a:solidFill>
                </a:rPr>
                <a:t>) </a:t>
              </a:r>
              <a:r>
                <a:rPr lang="en-US" sz="3600" i="1" dirty="0" smtClean="0">
                  <a:solidFill>
                    <a:schemeClr val="tx1"/>
                  </a:solidFill>
                </a:rPr>
                <a:t>=      </a:t>
              </a:r>
              <a:r>
                <a:rPr lang="en-US" sz="3600" i="1" dirty="0" err="1" smtClean="0">
                  <a:solidFill>
                    <a:schemeClr val="tx1"/>
                  </a:solidFill>
                </a:rPr>
                <a:t>a</a:t>
              </a:r>
              <a:r>
                <a:rPr lang="en-US" sz="3600" i="1" baseline="-20000" dirty="0" err="1" smtClean="0">
                  <a:solidFill>
                    <a:schemeClr val="tx1"/>
                  </a:solidFill>
                </a:rPr>
                <a:t>i</a:t>
              </a:r>
              <a:r>
                <a:rPr lang="en-US" sz="3600" dirty="0" smtClean="0">
                  <a:solidFill>
                    <a:schemeClr val="tx1"/>
                  </a:solidFill>
                </a:rPr>
                <a:t>(</a:t>
              </a:r>
              <a:r>
                <a:rPr lang="en-US" sz="3600" i="1" dirty="0" smtClean="0">
                  <a:solidFill>
                    <a:srgbClr val="92D050"/>
                  </a:solidFill>
                </a:rPr>
                <a:t>d</a:t>
              </a:r>
              <a:r>
                <a:rPr lang="en-US" sz="3600" dirty="0" smtClean="0">
                  <a:solidFill>
                    <a:schemeClr val="tx1"/>
                  </a:solidFill>
                </a:rPr>
                <a:t>)      </a:t>
              </a:r>
              <a:r>
                <a:rPr lang="en-US" sz="3600" i="1" dirty="0" smtClean="0">
                  <a:solidFill>
                    <a:schemeClr val="tx1"/>
                  </a:solidFill>
                </a:rPr>
                <a:t> B</a:t>
              </a:r>
              <a:r>
                <a:rPr lang="en-US" sz="3600" i="1" baseline="-20000" dirty="0" smtClean="0">
                  <a:solidFill>
                    <a:schemeClr val="tx1"/>
                  </a:solidFill>
                </a:rPr>
                <a:t>i</a:t>
              </a:r>
              <a:r>
                <a:rPr lang="en-US" sz="3600" dirty="0" smtClean="0">
                  <a:solidFill>
                    <a:schemeClr val="tx1"/>
                  </a:solidFill>
                </a:rPr>
                <a:t>(</a:t>
              </a:r>
              <a:r>
                <a:rPr lang="en-US" sz="3600" i="1" dirty="0" smtClean="0">
                  <a:solidFill>
                    <a:schemeClr val="tx1"/>
                  </a:solidFill>
                </a:rPr>
                <a:t>z</a:t>
              </a:r>
              <a:r>
                <a:rPr lang="en-US" sz="2400" i="1" dirty="0" smtClean="0">
                  <a:solidFill>
                    <a:schemeClr val="tx1"/>
                  </a:solidFill>
                </a:rPr>
                <a:t> </a:t>
              </a:r>
              <a:r>
                <a:rPr lang="en-US" sz="3600" dirty="0" smtClean="0">
                  <a:solidFill>
                    <a:schemeClr val="tx1"/>
                  </a:solidFill>
                </a:rPr>
                <a:t>)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  <p:graphicFrame>
          <p:nvGraphicFramePr>
            <p:cNvPr id="172" name="Object 17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39320905"/>
                </p:ext>
              </p:extLst>
            </p:nvPr>
          </p:nvGraphicFramePr>
          <p:xfrm>
            <a:off x="3944679" y="1414964"/>
            <a:ext cx="768350" cy="11366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00" name="Formel" r:id="rId6" imgW="291960" imgH="431640" progId="Equation.3">
                    <p:embed/>
                  </p:oleObj>
                </mc:Choice>
                <mc:Fallback>
                  <p:oleObj name="Formel" r:id="rId6" imgW="291960" imgH="431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lum bright="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44679" y="1414964"/>
                          <a:ext cx="768350" cy="11366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3" name="Object 17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94042229"/>
                </p:ext>
              </p:extLst>
            </p:nvPr>
          </p:nvGraphicFramePr>
          <p:xfrm>
            <a:off x="323073" y="1414964"/>
            <a:ext cx="768350" cy="11366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01" name="Formel" r:id="rId8" imgW="291960" imgH="431640" progId="Equation.3">
                    <p:embed/>
                  </p:oleObj>
                </mc:Choice>
                <mc:Fallback>
                  <p:oleObj name="Formel" r:id="rId8" imgW="291960" imgH="431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lum bright="100000"/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3073" y="1414964"/>
                          <a:ext cx="768350" cy="11366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" name="Textfeld 22"/>
            <p:cNvSpPr txBox="1"/>
            <p:nvPr/>
          </p:nvSpPr>
          <p:spPr>
            <a:xfrm>
              <a:off x="1637561" y="1977922"/>
              <a:ext cx="3285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>
                  <a:latin typeface="Times New Roman" pitchFamily="18" charset="0"/>
                  <a:cs typeface="Times New Roman" pitchFamily="18" charset="0"/>
                </a:rPr>
                <a:t>s</a:t>
              </a:r>
              <a:endParaRPr lang="en-US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5" name="Textfeld 23"/>
            <p:cNvSpPr txBox="1"/>
            <p:nvPr/>
          </p:nvSpPr>
          <p:spPr>
            <a:xfrm>
              <a:off x="4967218" y="1977922"/>
              <a:ext cx="3285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>
                  <a:latin typeface="Times New Roman" pitchFamily="18" charset="0"/>
                  <a:cs typeface="Times New Roman" pitchFamily="18" charset="0"/>
                </a:rPr>
                <a:t>s</a:t>
              </a:r>
              <a:endParaRPr lang="en-US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051720" y="2955426"/>
            <a:ext cx="1320939" cy="369332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Filter Kernel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051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9.57668E-7 L -1.66667E-6 -0.08837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41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9.57668E-7 L -4.72222E-6 -0.08837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418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163" grpId="0" animBg="1"/>
      <p:bldP spid="73" grpId="0"/>
      <p:bldP spid="90" grpId="0" animBg="1"/>
      <p:bldP spid="91" grpId="0"/>
      <p:bldP spid="165" grpId="0" animBg="1"/>
      <p:bldP spid="164" grpId="0" animBg="1"/>
      <p:bldP spid="72" grpId="0" animBg="1"/>
      <p:bldP spid="159" grpId="0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Filtering for camera rays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14</a:t>
            </a:fld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7626292" y="2348880"/>
            <a:ext cx="1413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Shadow Map</a:t>
            </a:r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 flipH="1">
            <a:off x="3671208" y="2425534"/>
            <a:ext cx="3877857" cy="216024"/>
            <a:chOff x="3524124" y="1984194"/>
            <a:chExt cx="3877857" cy="216024"/>
          </a:xfrm>
        </p:grpSpPr>
        <p:sp>
          <p:nvSpPr>
            <p:cNvPr id="22" name="Rectangle 21"/>
            <p:cNvSpPr/>
            <p:nvPr/>
          </p:nvSpPr>
          <p:spPr>
            <a:xfrm>
              <a:off x="3524124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3709670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895216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4080762" y="1984194"/>
              <a:ext cx="165685" cy="216024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266308" y="1984194"/>
              <a:ext cx="165685" cy="216024"/>
            </a:xfrm>
            <a:prstGeom prst="rect">
              <a:avLst/>
            </a:prstGeom>
            <a:solidFill>
              <a:schemeClr val="bg1">
                <a:lumMod val="65000"/>
                <a:lumOff val="3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451854" y="1984194"/>
              <a:ext cx="165685" cy="216024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4637400" y="1984194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4822946" y="1984194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008492" y="1984194"/>
              <a:ext cx="165685" cy="216024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194038" y="1984194"/>
              <a:ext cx="165685" cy="216024"/>
            </a:xfrm>
            <a:prstGeom prst="rect">
              <a:avLst/>
            </a:prstGeom>
            <a:solidFill>
              <a:schemeClr val="bg1">
                <a:lumMod val="65000"/>
                <a:lumOff val="3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5379584" y="1984194"/>
              <a:ext cx="165685" cy="216024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565130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5750676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5936222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6121768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6307314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492860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6678406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6863952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7049491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/>
            <p:cNvSpPr/>
            <p:nvPr/>
          </p:nvSpPr>
          <p:spPr>
            <a:xfrm>
              <a:off x="7236296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Oval 42"/>
          <p:cNvSpPr/>
          <p:nvPr/>
        </p:nvSpPr>
        <p:spPr>
          <a:xfrm>
            <a:off x="5508104" y="3645024"/>
            <a:ext cx="1630439" cy="1630439"/>
          </a:xfrm>
          <a:prstGeom prst="ellipse">
            <a:avLst/>
          </a:prstGeom>
          <a:scene3d>
            <a:camera prst="orthographicFront"/>
            <a:lightRig rig="threePt" dir="t"/>
          </a:scene3d>
          <a:sp3d prstMaterial="dkEdge">
            <a:bevelT w="889000" h="889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3668140" y="6182067"/>
            <a:ext cx="3955084" cy="552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Arrow Connector 46"/>
          <p:cNvCxnSpPr/>
          <p:nvPr/>
        </p:nvCxnSpPr>
        <p:spPr>
          <a:xfrm flipH="1">
            <a:off x="3668140" y="5769260"/>
            <a:ext cx="3955084" cy="0"/>
          </a:xfrm>
          <a:prstGeom prst="straightConnector1">
            <a:avLst/>
          </a:prstGeom>
          <a:ln w="28575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2411760" y="5410976"/>
            <a:ext cx="121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92D050"/>
                </a:solidFill>
              </a:rPr>
              <a:t>camera ray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163" name="Down Arrow 162"/>
          <p:cNvSpPr/>
          <p:nvPr/>
        </p:nvSpPr>
        <p:spPr>
          <a:xfrm>
            <a:off x="8236203" y="2780928"/>
            <a:ext cx="155289" cy="225062"/>
          </a:xfrm>
          <a:prstGeom prst="downArrow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1" name="Group 170"/>
          <p:cNvGrpSpPr/>
          <p:nvPr/>
        </p:nvGrpSpPr>
        <p:grpSpPr>
          <a:xfrm rot="10800000">
            <a:off x="3836999" y="2843994"/>
            <a:ext cx="3885154" cy="224966"/>
            <a:chOff x="3689915" y="1403834"/>
            <a:chExt cx="3885154" cy="224966"/>
          </a:xfrm>
        </p:grpSpPr>
        <p:sp>
          <p:nvSpPr>
            <p:cNvPr id="170" name="Rectangle 169"/>
            <p:cNvSpPr/>
            <p:nvPr/>
          </p:nvSpPr>
          <p:spPr>
            <a:xfrm>
              <a:off x="3697212" y="1403834"/>
              <a:ext cx="3877857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3689915" y="1412776"/>
              <a:ext cx="165685" cy="216024"/>
            </a:xfrm>
            <a:prstGeom prst="rect">
              <a:avLst/>
            </a:prstGeom>
            <a:solidFill>
              <a:srgbClr val="6600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138"/>
            <p:cNvSpPr/>
            <p:nvPr/>
          </p:nvSpPr>
          <p:spPr>
            <a:xfrm>
              <a:off x="3875461" y="1412776"/>
              <a:ext cx="165685" cy="216024"/>
            </a:xfrm>
            <a:prstGeom prst="rect">
              <a:avLst/>
            </a:prstGeom>
            <a:solidFill>
              <a:srgbClr val="6600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139"/>
            <p:cNvSpPr/>
            <p:nvPr/>
          </p:nvSpPr>
          <p:spPr>
            <a:xfrm>
              <a:off x="4061007" y="1412776"/>
              <a:ext cx="165685" cy="216024"/>
            </a:xfrm>
            <a:prstGeom prst="rect">
              <a:avLst/>
            </a:prstGeom>
            <a:solidFill>
              <a:srgbClr val="6600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140"/>
            <p:cNvSpPr/>
            <p:nvPr/>
          </p:nvSpPr>
          <p:spPr>
            <a:xfrm>
              <a:off x="4246553" y="1412776"/>
              <a:ext cx="165685" cy="216024"/>
            </a:xfrm>
            <a:prstGeom prst="rect">
              <a:avLst/>
            </a:prstGeom>
            <a:solidFill>
              <a:srgbClr val="3333CC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141"/>
            <p:cNvSpPr/>
            <p:nvPr/>
          </p:nvSpPr>
          <p:spPr>
            <a:xfrm>
              <a:off x="4432099" y="1412776"/>
              <a:ext cx="165685" cy="216024"/>
            </a:xfrm>
            <a:prstGeom prst="rect">
              <a:avLst/>
            </a:prstGeom>
            <a:solidFill>
              <a:srgbClr val="0066CC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142"/>
            <p:cNvSpPr/>
            <p:nvPr/>
          </p:nvSpPr>
          <p:spPr>
            <a:xfrm>
              <a:off x="4617645" y="1412776"/>
              <a:ext cx="165685" cy="216024"/>
            </a:xfrm>
            <a:prstGeom prst="rect">
              <a:avLst/>
            </a:prstGeom>
            <a:solidFill>
              <a:srgbClr val="CC0000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143"/>
            <p:cNvSpPr/>
            <p:nvPr/>
          </p:nvSpPr>
          <p:spPr>
            <a:xfrm>
              <a:off x="4803191" y="1412776"/>
              <a:ext cx="165685" cy="216024"/>
            </a:xfrm>
            <a:prstGeom prst="rect">
              <a:avLst/>
            </a:prstGeom>
            <a:solidFill>
              <a:srgbClr val="FF66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144"/>
            <p:cNvSpPr/>
            <p:nvPr/>
          </p:nvSpPr>
          <p:spPr>
            <a:xfrm>
              <a:off x="4988737" y="1412776"/>
              <a:ext cx="165685" cy="216024"/>
            </a:xfrm>
            <a:prstGeom prst="rect">
              <a:avLst/>
            </a:prstGeom>
            <a:solidFill>
              <a:srgbClr val="FF66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145"/>
            <p:cNvSpPr/>
            <p:nvPr/>
          </p:nvSpPr>
          <p:spPr>
            <a:xfrm>
              <a:off x="5174283" y="1412776"/>
              <a:ext cx="165685" cy="216024"/>
            </a:xfrm>
            <a:prstGeom prst="rect">
              <a:avLst/>
            </a:prstGeom>
            <a:solidFill>
              <a:srgbClr val="CC0000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146"/>
            <p:cNvSpPr/>
            <p:nvPr/>
          </p:nvSpPr>
          <p:spPr>
            <a:xfrm>
              <a:off x="5359829" y="1412776"/>
              <a:ext cx="165685" cy="216024"/>
            </a:xfrm>
            <a:prstGeom prst="rect">
              <a:avLst/>
            </a:prstGeom>
            <a:solidFill>
              <a:srgbClr val="0066CC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147"/>
            <p:cNvSpPr/>
            <p:nvPr/>
          </p:nvSpPr>
          <p:spPr>
            <a:xfrm>
              <a:off x="5545375" y="1412776"/>
              <a:ext cx="165685" cy="216024"/>
            </a:xfrm>
            <a:prstGeom prst="rect">
              <a:avLst/>
            </a:prstGeom>
            <a:solidFill>
              <a:srgbClr val="3333CC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5730921" y="1412776"/>
              <a:ext cx="165685" cy="216024"/>
            </a:xfrm>
            <a:prstGeom prst="rect">
              <a:avLst/>
            </a:prstGeom>
            <a:solidFill>
              <a:srgbClr val="6600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149"/>
            <p:cNvSpPr/>
            <p:nvPr/>
          </p:nvSpPr>
          <p:spPr>
            <a:xfrm>
              <a:off x="5916467" y="1412776"/>
              <a:ext cx="165685" cy="216024"/>
            </a:xfrm>
            <a:prstGeom prst="rect">
              <a:avLst/>
            </a:prstGeom>
            <a:solidFill>
              <a:srgbClr val="6600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150"/>
            <p:cNvSpPr/>
            <p:nvPr/>
          </p:nvSpPr>
          <p:spPr>
            <a:xfrm>
              <a:off x="6102013" y="1412776"/>
              <a:ext cx="165685" cy="216024"/>
            </a:xfrm>
            <a:prstGeom prst="rect">
              <a:avLst/>
            </a:prstGeom>
            <a:solidFill>
              <a:srgbClr val="6600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151"/>
            <p:cNvSpPr/>
            <p:nvPr/>
          </p:nvSpPr>
          <p:spPr>
            <a:xfrm>
              <a:off x="6287559" y="1412776"/>
              <a:ext cx="165685" cy="216024"/>
            </a:xfrm>
            <a:prstGeom prst="rect">
              <a:avLst/>
            </a:prstGeom>
            <a:solidFill>
              <a:srgbClr val="6600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152"/>
            <p:cNvSpPr/>
            <p:nvPr/>
          </p:nvSpPr>
          <p:spPr>
            <a:xfrm>
              <a:off x="6473105" y="1412776"/>
              <a:ext cx="165685" cy="216024"/>
            </a:xfrm>
            <a:prstGeom prst="rect">
              <a:avLst/>
            </a:prstGeom>
            <a:solidFill>
              <a:srgbClr val="6600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153"/>
            <p:cNvSpPr/>
            <p:nvPr/>
          </p:nvSpPr>
          <p:spPr>
            <a:xfrm>
              <a:off x="6658651" y="1412776"/>
              <a:ext cx="165685" cy="216024"/>
            </a:xfrm>
            <a:prstGeom prst="rect">
              <a:avLst/>
            </a:prstGeom>
            <a:solidFill>
              <a:srgbClr val="6600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154"/>
            <p:cNvSpPr/>
            <p:nvPr/>
          </p:nvSpPr>
          <p:spPr>
            <a:xfrm>
              <a:off x="6844197" y="1412776"/>
              <a:ext cx="165685" cy="216024"/>
            </a:xfrm>
            <a:prstGeom prst="rect">
              <a:avLst/>
            </a:prstGeom>
            <a:solidFill>
              <a:srgbClr val="6600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155"/>
            <p:cNvSpPr/>
            <p:nvPr/>
          </p:nvSpPr>
          <p:spPr>
            <a:xfrm>
              <a:off x="7029743" y="1412776"/>
              <a:ext cx="165685" cy="216024"/>
            </a:xfrm>
            <a:prstGeom prst="rect">
              <a:avLst/>
            </a:prstGeom>
            <a:solidFill>
              <a:srgbClr val="6600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156"/>
            <p:cNvSpPr/>
            <p:nvPr/>
          </p:nvSpPr>
          <p:spPr>
            <a:xfrm>
              <a:off x="7215282" y="1412776"/>
              <a:ext cx="165685" cy="216024"/>
            </a:xfrm>
            <a:prstGeom prst="rect">
              <a:avLst/>
            </a:prstGeom>
            <a:solidFill>
              <a:srgbClr val="6600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Rectangle 157"/>
            <p:cNvSpPr/>
            <p:nvPr/>
          </p:nvSpPr>
          <p:spPr>
            <a:xfrm>
              <a:off x="7402087" y="1412776"/>
              <a:ext cx="165685" cy="216024"/>
            </a:xfrm>
            <a:prstGeom prst="rect">
              <a:avLst/>
            </a:prstGeom>
            <a:solidFill>
              <a:srgbClr val="6600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9" name="Rechteck 84"/>
          <p:cNvSpPr/>
          <p:nvPr/>
        </p:nvSpPr>
        <p:spPr>
          <a:xfrm>
            <a:off x="3790095" y="2799574"/>
            <a:ext cx="1923477" cy="304864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9" name="Group 168"/>
          <p:cNvGrpSpPr/>
          <p:nvPr/>
        </p:nvGrpSpPr>
        <p:grpSpPr>
          <a:xfrm flipH="1">
            <a:off x="3754156" y="3030370"/>
            <a:ext cx="3892486" cy="219757"/>
            <a:chOff x="3607072" y="1590210"/>
            <a:chExt cx="3892486" cy="219757"/>
          </a:xfrm>
        </p:grpSpPr>
        <p:sp>
          <p:nvSpPr>
            <p:cNvPr id="168" name="Rectangle 167"/>
            <p:cNvSpPr/>
            <p:nvPr/>
          </p:nvSpPr>
          <p:spPr>
            <a:xfrm>
              <a:off x="3621701" y="1590210"/>
              <a:ext cx="3877857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Rectangle 115"/>
            <p:cNvSpPr/>
            <p:nvPr/>
          </p:nvSpPr>
          <p:spPr>
            <a:xfrm>
              <a:off x="3607072" y="1593943"/>
              <a:ext cx="165685" cy="216024"/>
            </a:xfrm>
            <a:prstGeom prst="rect">
              <a:avLst/>
            </a:prstGeom>
            <a:solidFill>
              <a:srgbClr val="CC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116"/>
            <p:cNvSpPr/>
            <p:nvPr/>
          </p:nvSpPr>
          <p:spPr>
            <a:xfrm>
              <a:off x="3792618" y="1593943"/>
              <a:ext cx="165685" cy="216024"/>
            </a:xfrm>
            <a:prstGeom prst="rect">
              <a:avLst/>
            </a:prstGeom>
            <a:solidFill>
              <a:srgbClr val="CC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Rectangle 117"/>
            <p:cNvSpPr/>
            <p:nvPr/>
          </p:nvSpPr>
          <p:spPr>
            <a:xfrm>
              <a:off x="3978164" y="1593943"/>
              <a:ext cx="165685" cy="216024"/>
            </a:xfrm>
            <a:prstGeom prst="rect">
              <a:avLst/>
            </a:prstGeom>
            <a:solidFill>
              <a:srgbClr val="CC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4163710" y="1593943"/>
              <a:ext cx="165685" cy="216024"/>
            </a:xfrm>
            <a:prstGeom prst="rect">
              <a:avLst/>
            </a:prstGeom>
            <a:solidFill>
              <a:srgbClr val="0066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4349256" y="1593943"/>
              <a:ext cx="165685" cy="216024"/>
            </a:xfrm>
            <a:prstGeom prst="rect">
              <a:avLst/>
            </a:prstGeom>
            <a:solidFill>
              <a:srgbClr val="9933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4534802" y="1593943"/>
              <a:ext cx="165685" cy="216024"/>
            </a:xfrm>
            <a:prstGeom prst="rect">
              <a:avLst/>
            </a:prstGeom>
            <a:solidFill>
              <a:srgbClr val="CC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121"/>
            <p:cNvSpPr/>
            <p:nvPr/>
          </p:nvSpPr>
          <p:spPr>
            <a:xfrm>
              <a:off x="4720348" y="1593943"/>
              <a:ext cx="165685" cy="216024"/>
            </a:xfrm>
            <a:prstGeom prst="rect">
              <a:avLst/>
            </a:prstGeom>
            <a:solidFill>
              <a:srgbClr val="990033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122"/>
            <p:cNvSpPr/>
            <p:nvPr/>
          </p:nvSpPr>
          <p:spPr>
            <a:xfrm>
              <a:off x="4905894" y="1593943"/>
              <a:ext cx="165685" cy="216024"/>
            </a:xfrm>
            <a:prstGeom prst="rect">
              <a:avLst/>
            </a:prstGeom>
            <a:solidFill>
              <a:srgbClr val="990033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5091440" y="1593943"/>
              <a:ext cx="165685" cy="216024"/>
            </a:xfrm>
            <a:prstGeom prst="rect">
              <a:avLst/>
            </a:prstGeom>
            <a:solidFill>
              <a:srgbClr val="CC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124"/>
            <p:cNvSpPr/>
            <p:nvPr/>
          </p:nvSpPr>
          <p:spPr>
            <a:xfrm>
              <a:off x="5276986" y="1593943"/>
              <a:ext cx="165685" cy="216024"/>
            </a:xfrm>
            <a:prstGeom prst="rect">
              <a:avLst/>
            </a:prstGeom>
            <a:solidFill>
              <a:srgbClr val="9933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125"/>
            <p:cNvSpPr/>
            <p:nvPr/>
          </p:nvSpPr>
          <p:spPr>
            <a:xfrm>
              <a:off x="5462532" y="1593943"/>
              <a:ext cx="165685" cy="216024"/>
            </a:xfrm>
            <a:prstGeom prst="rect">
              <a:avLst/>
            </a:prstGeom>
            <a:solidFill>
              <a:srgbClr val="0066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126"/>
            <p:cNvSpPr/>
            <p:nvPr/>
          </p:nvSpPr>
          <p:spPr>
            <a:xfrm>
              <a:off x="5648078" y="1593943"/>
              <a:ext cx="165685" cy="216024"/>
            </a:xfrm>
            <a:prstGeom prst="rect">
              <a:avLst/>
            </a:prstGeom>
            <a:solidFill>
              <a:srgbClr val="CC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127"/>
            <p:cNvSpPr/>
            <p:nvPr/>
          </p:nvSpPr>
          <p:spPr>
            <a:xfrm>
              <a:off x="5833624" y="1593943"/>
              <a:ext cx="165685" cy="216024"/>
            </a:xfrm>
            <a:prstGeom prst="rect">
              <a:avLst/>
            </a:prstGeom>
            <a:solidFill>
              <a:srgbClr val="CC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6019170" y="1593943"/>
              <a:ext cx="165685" cy="216024"/>
            </a:xfrm>
            <a:prstGeom prst="rect">
              <a:avLst/>
            </a:prstGeom>
            <a:solidFill>
              <a:srgbClr val="CC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129"/>
            <p:cNvSpPr/>
            <p:nvPr/>
          </p:nvSpPr>
          <p:spPr>
            <a:xfrm>
              <a:off x="6204716" y="1593943"/>
              <a:ext cx="165685" cy="216024"/>
            </a:xfrm>
            <a:prstGeom prst="rect">
              <a:avLst/>
            </a:prstGeom>
            <a:solidFill>
              <a:srgbClr val="CC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Rectangle 130"/>
            <p:cNvSpPr/>
            <p:nvPr/>
          </p:nvSpPr>
          <p:spPr>
            <a:xfrm>
              <a:off x="6390262" y="1593943"/>
              <a:ext cx="165685" cy="216024"/>
            </a:xfrm>
            <a:prstGeom prst="rect">
              <a:avLst/>
            </a:prstGeom>
            <a:solidFill>
              <a:srgbClr val="CC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Rectangle 131"/>
            <p:cNvSpPr/>
            <p:nvPr/>
          </p:nvSpPr>
          <p:spPr>
            <a:xfrm>
              <a:off x="6575808" y="1593943"/>
              <a:ext cx="165685" cy="216024"/>
            </a:xfrm>
            <a:prstGeom prst="rect">
              <a:avLst/>
            </a:prstGeom>
            <a:solidFill>
              <a:srgbClr val="CC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Rectangle 132"/>
            <p:cNvSpPr/>
            <p:nvPr/>
          </p:nvSpPr>
          <p:spPr>
            <a:xfrm>
              <a:off x="6761354" y="1593943"/>
              <a:ext cx="165685" cy="216024"/>
            </a:xfrm>
            <a:prstGeom prst="rect">
              <a:avLst/>
            </a:prstGeom>
            <a:solidFill>
              <a:srgbClr val="CC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133"/>
            <p:cNvSpPr/>
            <p:nvPr/>
          </p:nvSpPr>
          <p:spPr>
            <a:xfrm>
              <a:off x="6946900" y="1593943"/>
              <a:ext cx="165685" cy="216024"/>
            </a:xfrm>
            <a:prstGeom prst="rect">
              <a:avLst/>
            </a:prstGeom>
            <a:solidFill>
              <a:srgbClr val="CC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134"/>
            <p:cNvSpPr/>
            <p:nvPr/>
          </p:nvSpPr>
          <p:spPr>
            <a:xfrm>
              <a:off x="7132439" y="1593943"/>
              <a:ext cx="165685" cy="216024"/>
            </a:xfrm>
            <a:prstGeom prst="rect">
              <a:avLst/>
            </a:prstGeom>
            <a:solidFill>
              <a:srgbClr val="CC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135"/>
            <p:cNvSpPr/>
            <p:nvPr/>
          </p:nvSpPr>
          <p:spPr>
            <a:xfrm>
              <a:off x="7319244" y="1593943"/>
              <a:ext cx="165685" cy="216024"/>
            </a:xfrm>
            <a:prstGeom prst="rect">
              <a:avLst/>
            </a:prstGeom>
            <a:solidFill>
              <a:srgbClr val="CC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0" name="Rechteck 84"/>
          <p:cNvSpPr/>
          <p:nvPr/>
        </p:nvSpPr>
        <p:spPr>
          <a:xfrm>
            <a:off x="3706249" y="2985950"/>
            <a:ext cx="1939433" cy="304864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7" name="Group 166"/>
          <p:cNvGrpSpPr/>
          <p:nvPr/>
        </p:nvGrpSpPr>
        <p:grpSpPr>
          <a:xfrm flipH="1">
            <a:off x="3671314" y="3215270"/>
            <a:ext cx="3877857" cy="216024"/>
            <a:chOff x="3524230" y="1775110"/>
            <a:chExt cx="3877857" cy="216024"/>
          </a:xfrm>
        </p:grpSpPr>
        <p:sp>
          <p:nvSpPr>
            <p:cNvPr id="166" name="Rectangle 165"/>
            <p:cNvSpPr/>
            <p:nvPr/>
          </p:nvSpPr>
          <p:spPr>
            <a:xfrm>
              <a:off x="3524230" y="1775110"/>
              <a:ext cx="3877857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3524230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94"/>
            <p:cNvSpPr/>
            <p:nvPr/>
          </p:nvSpPr>
          <p:spPr>
            <a:xfrm>
              <a:off x="3709776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/>
            <p:cNvSpPr/>
            <p:nvPr/>
          </p:nvSpPr>
          <p:spPr>
            <a:xfrm>
              <a:off x="3895322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/>
            <p:cNvSpPr/>
            <p:nvPr/>
          </p:nvSpPr>
          <p:spPr>
            <a:xfrm>
              <a:off x="4080868" y="1775110"/>
              <a:ext cx="165685" cy="216024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/>
            <p:cNvSpPr/>
            <p:nvPr/>
          </p:nvSpPr>
          <p:spPr>
            <a:xfrm>
              <a:off x="4266414" y="1775110"/>
              <a:ext cx="165685" cy="216024"/>
            </a:xfrm>
            <a:prstGeom prst="rect">
              <a:avLst/>
            </a:prstGeom>
            <a:solidFill>
              <a:srgbClr val="FF0066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/>
            <p:cNvSpPr/>
            <p:nvPr/>
          </p:nvSpPr>
          <p:spPr>
            <a:xfrm>
              <a:off x="4451960" y="1775110"/>
              <a:ext cx="165685" cy="216024"/>
            </a:xfrm>
            <a:prstGeom prst="rect">
              <a:avLst/>
            </a:prstGeom>
            <a:solidFill>
              <a:srgbClr val="FF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4637506" y="1775110"/>
              <a:ext cx="165685" cy="216024"/>
            </a:xfrm>
            <a:prstGeom prst="rect">
              <a:avLst/>
            </a:prstGeom>
            <a:solidFill>
              <a:srgbClr val="FF00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4823052" y="1775110"/>
              <a:ext cx="165685" cy="216024"/>
            </a:xfrm>
            <a:prstGeom prst="rect">
              <a:avLst/>
            </a:prstGeom>
            <a:solidFill>
              <a:srgbClr val="FF00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5008598" y="1775110"/>
              <a:ext cx="165685" cy="216024"/>
            </a:xfrm>
            <a:prstGeom prst="rect">
              <a:avLst/>
            </a:prstGeom>
            <a:solidFill>
              <a:srgbClr val="FF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5194144" y="1775110"/>
              <a:ext cx="165685" cy="216024"/>
            </a:xfrm>
            <a:prstGeom prst="rect">
              <a:avLst/>
            </a:prstGeom>
            <a:solidFill>
              <a:srgbClr val="FF0066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5379690" y="1775110"/>
              <a:ext cx="165685" cy="216024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Rectangle 104"/>
            <p:cNvSpPr/>
            <p:nvPr/>
          </p:nvSpPr>
          <p:spPr>
            <a:xfrm>
              <a:off x="5565236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Rectangle 105"/>
            <p:cNvSpPr/>
            <p:nvPr/>
          </p:nvSpPr>
          <p:spPr>
            <a:xfrm>
              <a:off x="5750782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Rectangle 106"/>
            <p:cNvSpPr/>
            <p:nvPr/>
          </p:nvSpPr>
          <p:spPr>
            <a:xfrm>
              <a:off x="5936328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07"/>
            <p:cNvSpPr/>
            <p:nvPr/>
          </p:nvSpPr>
          <p:spPr>
            <a:xfrm>
              <a:off x="6121874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08"/>
            <p:cNvSpPr/>
            <p:nvPr/>
          </p:nvSpPr>
          <p:spPr>
            <a:xfrm>
              <a:off x="6307420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Rectangle 109"/>
            <p:cNvSpPr/>
            <p:nvPr/>
          </p:nvSpPr>
          <p:spPr>
            <a:xfrm>
              <a:off x="6492966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Rectangle 110"/>
            <p:cNvSpPr/>
            <p:nvPr/>
          </p:nvSpPr>
          <p:spPr>
            <a:xfrm>
              <a:off x="6678512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Rectangle 111"/>
            <p:cNvSpPr/>
            <p:nvPr/>
          </p:nvSpPr>
          <p:spPr>
            <a:xfrm>
              <a:off x="6864058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7049597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7236402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9" name="TextBox 158"/>
          <p:cNvSpPr txBox="1"/>
          <p:nvPr/>
        </p:nvSpPr>
        <p:spPr>
          <a:xfrm>
            <a:off x="8028384" y="2924944"/>
            <a:ext cx="9866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cs typeface="Times New Roman" panose="02020603050405020304" pitchFamily="18" charset="0"/>
              </a:rPr>
              <a:t>B</a:t>
            </a:r>
            <a:r>
              <a:rPr lang="en-US" sz="2400" i="1" baseline="-25000" dirty="0">
                <a:cs typeface="Times New Roman" panose="02020603050405020304" pitchFamily="18" charset="0"/>
              </a:rPr>
              <a:t>i</a:t>
            </a:r>
            <a:r>
              <a:rPr lang="en-US" i="1" baseline="-25000" dirty="0">
                <a:cs typeface="Times New Roman" panose="02020603050405020304" pitchFamily="18" charset="0"/>
              </a:rPr>
              <a:t> </a:t>
            </a:r>
            <a:r>
              <a:rPr lang="en-US" i="1" baseline="-25000" dirty="0" smtClean="0">
                <a:cs typeface="Times New Roman" panose="02020603050405020304" pitchFamily="18" charset="0"/>
              </a:rPr>
              <a:t> </a:t>
            </a:r>
            <a:r>
              <a:rPr lang="en-US" dirty="0" smtClean="0"/>
              <a:t>Maps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323073" y="1124744"/>
            <a:ext cx="7351226" cy="1138838"/>
            <a:chOff x="323073" y="1412776"/>
            <a:chExt cx="7351226" cy="1138838"/>
          </a:xfrm>
        </p:grpSpPr>
        <p:graphicFrame>
          <p:nvGraphicFramePr>
            <p:cNvPr id="160" name="Object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05409991"/>
                </p:ext>
              </p:extLst>
            </p:nvPr>
          </p:nvGraphicFramePr>
          <p:xfrm>
            <a:off x="2363490" y="1412776"/>
            <a:ext cx="768350" cy="11366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51" name="Formel" r:id="rId4" imgW="291960" imgH="431640" progId="Equation.3">
                    <p:embed/>
                  </p:oleObj>
                </mc:Choice>
                <mc:Fallback>
                  <p:oleObj name="Formel" r:id="rId4" imgW="291960" imgH="431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lum bright="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63490" y="1412776"/>
                          <a:ext cx="768350" cy="11366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1" name="Text Box 21"/>
            <p:cNvSpPr txBox="1">
              <a:spLocks noChangeArrowheads="1"/>
            </p:cNvSpPr>
            <p:nvPr/>
          </p:nvSpPr>
          <p:spPr bwMode="auto">
            <a:xfrm>
              <a:off x="759677" y="1660426"/>
              <a:ext cx="6914622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3600" dirty="0" smtClean="0">
                  <a:solidFill>
                    <a:schemeClr val="tx1"/>
                  </a:solidFill>
                </a:rPr>
                <a:t>V(</a:t>
              </a:r>
              <a:r>
                <a:rPr lang="en-US" sz="3600" i="1" dirty="0" err="1" smtClean="0">
                  <a:solidFill>
                    <a:srgbClr val="92D050"/>
                  </a:solidFill>
                </a:rPr>
                <a:t>d</a:t>
              </a:r>
              <a:r>
                <a:rPr lang="en-US" sz="3600" i="1" dirty="0" err="1" smtClean="0">
                  <a:solidFill>
                    <a:schemeClr val="tx1"/>
                  </a:solidFill>
                </a:rPr>
                <a:t>,z</a:t>
              </a:r>
              <a:r>
                <a:rPr lang="en-US" sz="2000" i="1" dirty="0" smtClean="0">
                  <a:solidFill>
                    <a:schemeClr val="tx1"/>
                  </a:solidFill>
                </a:rPr>
                <a:t> </a:t>
              </a:r>
              <a:r>
                <a:rPr lang="en-US" sz="3600" dirty="0" smtClean="0">
                  <a:solidFill>
                    <a:schemeClr val="tx1"/>
                  </a:solidFill>
                </a:rPr>
                <a:t>) </a:t>
              </a:r>
              <a:r>
                <a:rPr lang="en-US" sz="3600" i="1" dirty="0" smtClean="0">
                  <a:solidFill>
                    <a:schemeClr val="tx1"/>
                  </a:solidFill>
                </a:rPr>
                <a:t>=      </a:t>
              </a:r>
              <a:r>
                <a:rPr lang="en-US" sz="3600" i="1" dirty="0" err="1" smtClean="0">
                  <a:solidFill>
                    <a:schemeClr val="tx1"/>
                  </a:solidFill>
                </a:rPr>
                <a:t>a</a:t>
              </a:r>
              <a:r>
                <a:rPr lang="en-US" sz="3600" i="1" baseline="-20000" dirty="0" err="1" smtClean="0">
                  <a:solidFill>
                    <a:schemeClr val="tx1"/>
                  </a:solidFill>
                </a:rPr>
                <a:t>i</a:t>
              </a:r>
              <a:r>
                <a:rPr lang="en-US" sz="3600" dirty="0" smtClean="0">
                  <a:solidFill>
                    <a:schemeClr val="tx1"/>
                  </a:solidFill>
                </a:rPr>
                <a:t>(</a:t>
              </a:r>
              <a:r>
                <a:rPr lang="en-US" sz="3600" i="1" dirty="0" smtClean="0">
                  <a:solidFill>
                    <a:srgbClr val="92D050"/>
                  </a:solidFill>
                </a:rPr>
                <a:t>d</a:t>
              </a:r>
              <a:r>
                <a:rPr lang="en-US" sz="3600" dirty="0" smtClean="0">
                  <a:solidFill>
                    <a:schemeClr val="tx1"/>
                  </a:solidFill>
                </a:rPr>
                <a:t>)      </a:t>
              </a:r>
              <a:r>
                <a:rPr lang="en-US" sz="3600" i="1" dirty="0" smtClean="0">
                  <a:solidFill>
                    <a:schemeClr val="tx1"/>
                  </a:solidFill>
                </a:rPr>
                <a:t> B</a:t>
              </a:r>
              <a:r>
                <a:rPr lang="en-US" sz="3600" i="1" baseline="-20000" dirty="0" smtClean="0">
                  <a:solidFill>
                    <a:schemeClr val="tx1"/>
                  </a:solidFill>
                </a:rPr>
                <a:t>i</a:t>
              </a:r>
              <a:r>
                <a:rPr lang="en-US" sz="3600" dirty="0" smtClean="0">
                  <a:solidFill>
                    <a:schemeClr val="tx1"/>
                  </a:solidFill>
                </a:rPr>
                <a:t>(</a:t>
              </a:r>
              <a:r>
                <a:rPr lang="en-US" sz="3600" i="1" dirty="0" smtClean="0">
                  <a:solidFill>
                    <a:schemeClr val="tx1"/>
                  </a:solidFill>
                </a:rPr>
                <a:t>z</a:t>
              </a:r>
              <a:r>
                <a:rPr lang="en-US" sz="2400" i="1" dirty="0" smtClean="0">
                  <a:solidFill>
                    <a:schemeClr val="tx1"/>
                  </a:solidFill>
                </a:rPr>
                <a:t> </a:t>
              </a:r>
              <a:r>
                <a:rPr lang="en-US" sz="3600" dirty="0" smtClean="0">
                  <a:solidFill>
                    <a:schemeClr val="tx1"/>
                  </a:solidFill>
                </a:rPr>
                <a:t>)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  <p:graphicFrame>
          <p:nvGraphicFramePr>
            <p:cNvPr id="172" name="Object 17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92973695"/>
                </p:ext>
              </p:extLst>
            </p:nvPr>
          </p:nvGraphicFramePr>
          <p:xfrm>
            <a:off x="3944679" y="1414964"/>
            <a:ext cx="768350" cy="11366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52" name="Formel" r:id="rId6" imgW="291960" imgH="431640" progId="Equation.3">
                    <p:embed/>
                  </p:oleObj>
                </mc:Choice>
                <mc:Fallback>
                  <p:oleObj name="Formel" r:id="rId6" imgW="291960" imgH="431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lum bright="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44679" y="1414964"/>
                          <a:ext cx="768350" cy="11366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3" name="Object 17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6918980"/>
                </p:ext>
              </p:extLst>
            </p:nvPr>
          </p:nvGraphicFramePr>
          <p:xfrm>
            <a:off x="323073" y="1414964"/>
            <a:ext cx="768350" cy="11366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53" name="Formel" r:id="rId8" imgW="291960" imgH="431640" progId="Equation.3">
                    <p:embed/>
                  </p:oleObj>
                </mc:Choice>
                <mc:Fallback>
                  <p:oleObj name="Formel" r:id="rId8" imgW="291960" imgH="431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lum bright="100000"/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3073" y="1414964"/>
                          <a:ext cx="768350" cy="11366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" name="Textfeld 22"/>
            <p:cNvSpPr txBox="1"/>
            <p:nvPr/>
          </p:nvSpPr>
          <p:spPr>
            <a:xfrm>
              <a:off x="1637561" y="1977922"/>
              <a:ext cx="3285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>
                  <a:latin typeface="Times New Roman" pitchFamily="18" charset="0"/>
                  <a:cs typeface="Times New Roman" pitchFamily="18" charset="0"/>
                </a:rPr>
                <a:t>s</a:t>
              </a:r>
              <a:endParaRPr lang="en-US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5" name="Textfeld 23"/>
            <p:cNvSpPr txBox="1"/>
            <p:nvPr/>
          </p:nvSpPr>
          <p:spPr>
            <a:xfrm>
              <a:off x="4967218" y="1977922"/>
              <a:ext cx="3285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>
                  <a:latin typeface="Times New Roman" pitchFamily="18" charset="0"/>
                  <a:cs typeface="Times New Roman" pitchFamily="18" charset="0"/>
                </a:rPr>
                <a:t>s</a:t>
              </a:r>
              <a:endParaRPr lang="en-US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7" name="TextBox 136"/>
          <p:cNvSpPr txBox="1"/>
          <p:nvPr/>
        </p:nvSpPr>
        <p:spPr>
          <a:xfrm>
            <a:off x="2411760" y="4293096"/>
            <a:ext cx="121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5050"/>
                </a:solidFill>
              </a:rPr>
              <a:t>camera ray</a:t>
            </a:r>
            <a:endParaRPr lang="en-US" dirty="0">
              <a:solidFill>
                <a:srgbClr val="FF5050"/>
              </a:solidFill>
            </a:endParaRPr>
          </a:p>
        </p:txBody>
      </p:sp>
      <p:cxnSp>
        <p:nvCxnSpPr>
          <p:cNvPr id="162" name="Straight Arrow Connector 161"/>
          <p:cNvCxnSpPr/>
          <p:nvPr/>
        </p:nvCxnSpPr>
        <p:spPr>
          <a:xfrm flipH="1">
            <a:off x="3668140" y="4601688"/>
            <a:ext cx="1827461" cy="0"/>
          </a:xfrm>
          <a:prstGeom prst="straightConnector1">
            <a:avLst/>
          </a:prstGeom>
          <a:ln w="28575">
            <a:solidFill>
              <a:srgbClr val="FF5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783499" y="3862789"/>
            <a:ext cx="696024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600" i="1" dirty="0" smtClean="0">
                <a:solidFill>
                  <a:srgbClr val="FF5050"/>
                </a:solidFill>
              </a:rPr>
              <a:t>N?</a:t>
            </a:r>
            <a:endParaRPr lang="en-US" i="1" dirty="0">
              <a:solidFill>
                <a:srgbClr val="FF5050"/>
              </a:solidFill>
            </a:endParaRPr>
          </a:p>
        </p:txBody>
      </p:sp>
      <p:sp>
        <p:nvSpPr>
          <p:cNvPr id="201" name="Rechteck 84"/>
          <p:cNvSpPr/>
          <p:nvPr/>
        </p:nvSpPr>
        <p:spPr>
          <a:xfrm>
            <a:off x="3622402" y="3172326"/>
            <a:ext cx="1942613" cy="304864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231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" grpId="0" animBg="1"/>
      <p:bldP spid="200" grpId="0" animBg="1"/>
      <p:bldP spid="6" grpId="0"/>
      <p:bldP spid="20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Prefix Sum-like Filtering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15</a:t>
            </a:fld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508104" y="3645024"/>
            <a:ext cx="1630439" cy="1630439"/>
          </a:xfrm>
          <a:prstGeom prst="ellipse">
            <a:avLst/>
          </a:prstGeom>
          <a:scene3d>
            <a:camera prst="orthographicFront"/>
            <a:lightRig rig="threePt" dir="t"/>
          </a:scene3d>
          <a:sp3d prstMaterial="dkEdge">
            <a:bevelT w="889000" h="889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668140" y="6182067"/>
            <a:ext cx="3955084" cy="552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3668140" y="5769260"/>
            <a:ext cx="3955084" cy="0"/>
          </a:xfrm>
          <a:prstGeom prst="straightConnector1">
            <a:avLst/>
          </a:prstGeom>
          <a:ln w="28575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411760" y="5410976"/>
            <a:ext cx="121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92D050"/>
                </a:solidFill>
              </a:rPr>
              <a:t>camera ray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411760" y="4293096"/>
            <a:ext cx="121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5050"/>
                </a:solidFill>
              </a:rPr>
              <a:t>camera ray</a:t>
            </a:r>
            <a:endParaRPr lang="en-US" dirty="0">
              <a:solidFill>
                <a:srgbClr val="FF5050"/>
              </a:solidFill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H="1">
            <a:off x="3668140" y="4601688"/>
            <a:ext cx="1827461" cy="0"/>
          </a:xfrm>
          <a:prstGeom prst="straightConnector1">
            <a:avLst/>
          </a:prstGeom>
          <a:ln w="28575">
            <a:solidFill>
              <a:srgbClr val="FF5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/>
          <p:cNvGrpSpPr/>
          <p:nvPr/>
        </p:nvGrpSpPr>
        <p:grpSpPr>
          <a:xfrm flipH="1">
            <a:off x="3671314" y="1679613"/>
            <a:ext cx="3877857" cy="216024"/>
            <a:chOff x="3524230" y="1775110"/>
            <a:chExt cx="3877857" cy="216024"/>
          </a:xfrm>
        </p:grpSpPr>
        <p:sp>
          <p:nvSpPr>
            <p:cNvPr id="35" name="Rectangle 34"/>
            <p:cNvSpPr/>
            <p:nvPr/>
          </p:nvSpPr>
          <p:spPr>
            <a:xfrm>
              <a:off x="3524230" y="1775110"/>
              <a:ext cx="3877857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3524230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3709776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3895322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4080868" y="1775110"/>
              <a:ext cx="165685" cy="216024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4266414" y="1775110"/>
              <a:ext cx="165685" cy="216024"/>
            </a:xfrm>
            <a:prstGeom prst="rect">
              <a:avLst/>
            </a:prstGeom>
            <a:solidFill>
              <a:srgbClr val="FF0066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4451960" y="1775110"/>
              <a:ext cx="165685" cy="216024"/>
            </a:xfrm>
            <a:prstGeom prst="rect">
              <a:avLst/>
            </a:prstGeom>
            <a:solidFill>
              <a:srgbClr val="FF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4637506" y="1775110"/>
              <a:ext cx="165685" cy="216024"/>
            </a:xfrm>
            <a:prstGeom prst="rect">
              <a:avLst/>
            </a:prstGeom>
            <a:solidFill>
              <a:srgbClr val="FF00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4823052" y="1775110"/>
              <a:ext cx="165685" cy="216024"/>
            </a:xfrm>
            <a:prstGeom prst="rect">
              <a:avLst/>
            </a:prstGeom>
            <a:solidFill>
              <a:srgbClr val="FF00F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5008598" y="1775110"/>
              <a:ext cx="165685" cy="216024"/>
            </a:xfrm>
            <a:prstGeom prst="rect">
              <a:avLst/>
            </a:prstGeom>
            <a:solidFill>
              <a:srgbClr val="FF3399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194144" y="1775110"/>
              <a:ext cx="165685" cy="216024"/>
            </a:xfrm>
            <a:prstGeom prst="rect">
              <a:avLst/>
            </a:prstGeom>
            <a:solidFill>
              <a:srgbClr val="FF0066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5379690" y="1775110"/>
              <a:ext cx="165685" cy="216024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5565236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5750782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5936328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6121874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6307420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6492966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6678512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6864058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7049597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7236402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7" name="Group 126"/>
          <p:cNvGrpSpPr/>
          <p:nvPr/>
        </p:nvGrpSpPr>
        <p:grpSpPr>
          <a:xfrm flipH="1">
            <a:off x="3671314" y="2996952"/>
            <a:ext cx="3877857" cy="216024"/>
            <a:chOff x="3524230" y="1775110"/>
            <a:chExt cx="3877857" cy="216024"/>
          </a:xfrm>
        </p:grpSpPr>
        <p:sp>
          <p:nvSpPr>
            <p:cNvPr id="128" name="Rectangle 127"/>
            <p:cNvSpPr/>
            <p:nvPr/>
          </p:nvSpPr>
          <p:spPr>
            <a:xfrm>
              <a:off x="3524230" y="1775110"/>
              <a:ext cx="3877857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3524230" y="1775110"/>
              <a:ext cx="165685" cy="216024"/>
            </a:xfrm>
            <a:prstGeom prst="rect">
              <a:avLst/>
            </a:prstGeom>
            <a:solidFill>
              <a:srgbClr val="9700DA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129"/>
            <p:cNvSpPr/>
            <p:nvPr/>
          </p:nvSpPr>
          <p:spPr>
            <a:xfrm>
              <a:off x="3709776" y="1775110"/>
              <a:ext cx="165685" cy="216024"/>
            </a:xfrm>
            <a:prstGeom prst="rect">
              <a:avLst/>
            </a:prstGeom>
            <a:solidFill>
              <a:srgbClr val="AB00DA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Rectangle 130"/>
            <p:cNvSpPr/>
            <p:nvPr/>
          </p:nvSpPr>
          <p:spPr>
            <a:xfrm>
              <a:off x="3895322" y="1775110"/>
              <a:ext cx="165685" cy="216024"/>
            </a:xfrm>
            <a:prstGeom prst="rect">
              <a:avLst/>
            </a:prstGeom>
            <a:solidFill>
              <a:srgbClr val="BB00DA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Rectangle 131"/>
            <p:cNvSpPr/>
            <p:nvPr/>
          </p:nvSpPr>
          <p:spPr>
            <a:xfrm>
              <a:off x="4080868" y="1775110"/>
              <a:ext cx="165685" cy="216024"/>
            </a:xfrm>
            <a:prstGeom prst="rect">
              <a:avLst/>
            </a:prstGeom>
            <a:solidFill>
              <a:srgbClr val="C800AB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Rectangle 132"/>
            <p:cNvSpPr/>
            <p:nvPr/>
          </p:nvSpPr>
          <p:spPr>
            <a:xfrm>
              <a:off x="4266414" y="1775110"/>
              <a:ext cx="165685" cy="216024"/>
            </a:xfrm>
            <a:prstGeom prst="rect">
              <a:avLst/>
            </a:prstGeom>
            <a:solidFill>
              <a:srgbClr val="BB01BB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133"/>
            <p:cNvSpPr/>
            <p:nvPr/>
          </p:nvSpPr>
          <p:spPr>
            <a:xfrm>
              <a:off x="4451960" y="1775110"/>
              <a:ext cx="165685" cy="216024"/>
            </a:xfrm>
            <a:prstGeom prst="rect">
              <a:avLst/>
            </a:prstGeom>
            <a:solidFill>
              <a:srgbClr val="B000DA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134"/>
            <p:cNvSpPr/>
            <p:nvPr/>
          </p:nvSpPr>
          <p:spPr>
            <a:xfrm>
              <a:off x="4637506" y="1775110"/>
              <a:ext cx="165685" cy="216024"/>
            </a:xfrm>
            <a:prstGeom prst="rect">
              <a:avLst/>
            </a:prstGeom>
            <a:solidFill>
              <a:srgbClr val="9900CC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135"/>
            <p:cNvSpPr/>
            <p:nvPr/>
          </p:nvSpPr>
          <p:spPr>
            <a:xfrm>
              <a:off x="4823052" y="1775110"/>
              <a:ext cx="165685" cy="216024"/>
            </a:xfrm>
            <a:prstGeom prst="rect">
              <a:avLst/>
            </a:prstGeom>
            <a:solidFill>
              <a:srgbClr val="6400A8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136"/>
            <p:cNvSpPr/>
            <p:nvPr/>
          </p:nvSpPr>
          <p:spPr>
            <a:xfrm>
              <a:off x="5008598" y="1775110"/>
              <a:ext cx="165685" cy="216024"/>
            </a:xfrm>
            <a:prstGeom prst="rect">
              <a:avLst/>
            </a:prstGeom>
            <a:solidFill>
              <a:srgbClr val="6E00B8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5194144" y="1775110"/>
              <a:ext cx="165685" cy="216024"/>
            </a:xfrm>
            <a:prstGeom prst="rect">
              <a:avLst/>
            </a:prstGeom>
            <a:solidFill>
              <a:srgbClr val="7900F2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138"/>
            <p:cNvSpPr/>
            <p:nvPr/>
          </p:nvSpPr>
          <p:spPr>
            <a:xfrm>
              <a:off x="5379690" y="1775110"/>
              <a:ext cx="165685" cy="216024"/>
            </a:xfrm>
            <a:prstGeom prst="rect">
              <a:avLst/>
            </a:prstGeom>
            <a:solidFill>
              <a:srgbClr val="3333CC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139"/>
            <p:cNvSpPr/>
            <p:nvPr/>
          </p:nvSpPr>
          <p:spPr>
            <a:xfrm>
              <a:off x="5565236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140"/>
            <p:cNvSpPr/>
            <p:nvPr/>
          </p:nvSpPr>
          <p:spPr>
            <a:xfrm>
              <a:off x="5750782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141"/>
            <p:cNvSpPr/>
            <p:nvPr/>
          </p:nvSpPr>
          <p:spPr>
            <a:xfrm>
              <a:off x="5936328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142"/>
            <p:cNvSpPr/>
            <p:nvPr/>
          </p:nvSpPr>
          <p:spPr>
            <a:xfrm>
              <a:off x="6121874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143"/>
            <p:cNvSpPr/>
            <p:nvPr/>
          </p:nvSpPr>
          <p:spPr>
            <a:xfrm>
              <a:off x="6307420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144"/>
            <p:cNvSpPr/>
            <p:nvPr/>
          </p:nvSpPr>
          <p:spPr>
            <a:xfrm>
              <a:off x="6492966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145"/>
            <p:cNvSpPr/>
            <p:nvPr/>
          </p:nvSpPr>
          <p:spPr>
            <a:xfrm>
              <a:off x="6678512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146"/>
            <p:cNvSpPr/>
            <p:nvPr/>
          </p:nvSpPr>
          <p:spPr>
            <a:xfrm>
              <a:off x="6864058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147"/>
            <p:cNvSpPr/>
            <p:nvPr/>
          </p:nvSpPr>
          <p:spPr>
            <a:xfrm>
              <a:off x="7049597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7236402" y="1775110"/>
              <a:ext cx="165685" cy="21602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0" name="TextBox 149"/>
          <p:cNvSpPr txBox="1"/>
          <p:nvPr/>
        </p:nvSpPr>
        <p:spPr>
          <a:xfrm>
            <a:off x="7960425" y="1556792"/>
            <a:ext cx="8980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cs typeface="Times New Roman" panose="02020603050405020304" pitchFamily="18" charset="0"/>
              </a:rPr>
              <a:t>B</a:t>
            </a:r>
            <a:r>
              <a:rPr lang="en-US" sz="2400" i="1" baseline="-25000" dirty="0">
                <a:cs typeface="Times New Roman" panose="02020603050405020304" pitchFamily="18" charset="0"/>
              </a:rPr>
              <a:t>i</a:t>
            </a:r>
            <a:r>
              <a:rPr lang="en-US" i="1" baseline="-25000" dirty="0">
                <a:cs typeface="Times New Roman" panose="02020603050405020304" pitchFamily="18" charset="0"/>
              </a:rPr>
              <a:t> </a:t>
            </a:r>
            <a:r>
              <a:rPr lang="en-US" i="1" baseline="-25000" dirty="0" smtClean="0">
                <a:cs typeface="Times New Roman" panose="02020603050405020304" pitchFamily="18" charset="0"/>
              </a:rPr>
              <a:t> </a:t>
            </a:r>
            <a:r>
              <a:rPr lang="en-US" dirty="0" smtClean="0"/>
              <a:t>Map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7966606" y="2731567"/>
            <a:ext cx="9832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cs typeface="Times New Roman" panose="02020603050405020304" pitchFamily="18" charset="0"/>
              </a:rPr>
              <a:t>Filtered</a:t>
            </a:r>
          </a:p>
          <a:p>
            <a:r>
              <a:rPr lang="en-US" sz="2400" i="1" dirty="0" smtClean="0">
                <a:cs typeface="Times New Roman" panose="02020603050405020304" pitchFamily="18" charset="0"/>
              </a:rPr>
              <a:t>B</a:t>
            </a:r>
            <a:r>
              <a:rPr lang="en-US" sz="2400" i="1" baseline="-25000" dirty="0" smtClean="0">
                <a:cs typeface="Times New Roman" panose="02020603050405020304" pitchFamily="18" charset="0"/>
              </a:rPr>
              <a:t>i</a:t>
            </a:r>
            <a:r>
              <a:rPr lang="en-US" i="1" baseline="-25000" dirty="0" smtClean="0">
                <a:cs typeface="Times New Roman" panose="02020603050405020304" pitchFamily="18" charset="0"/>
              </a:rPr>
              <a:t>  </a:t>
            </a:r>
            <a:r>
              <a:rPr lang="en-US" dirty="0" smtClean="0"/>
              <a:t>Map</a:t>
            </a:r>
          </a:p>
        </p:txBody>
      </p:sp>
      <p:sp>
        <p:nvSpPr>
          <p:cNvPr id="152" name="Down Arrow 151"/>
          <p:cNvSpPr/>
          <p:nvPr/>
        </p:nvSpPr>
        <p:spPr>
          <a:xfrm>
            <a:off x="8236203" y="2276872"/>
            <a:ext cx="155289" cy="225062"/>
          </a:xfrm>
          <a:prstGeom prst="downArrow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4" name="Straight Connector 153"/>
          <p:cNvCxnSpPr/>
          <p:nvPr/>
        </p:nvCxnSpPr>
        <p:spPr>
          <a:xfrm>
            <a:off x="3671314" y="3501008"/>
            <a:ext cx="0" cy="273630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2" name="Group 181"/>
          <p:cNvGrpSpPr/>
          <p:nvPr/>
        </p:nvGrpSpPr>
        <p:grpSpPr>
          <a:xfrm>
            <a:off x="3625850" y="1628800"/>
            <a:ext cx="3970486" cy="1584176"/>
            <a:chOff x="3625850" y="1628800"/>
            <a:chExt cx="3970486" cy="1584176"/>
          </a:xfrm>
        </p:grpSpPr>
        <p:sp>
          <p:nvSpPr>
            <p:cNvPr id="173" name="Rectangle 172"/>
            <p:cNvSpPr/>
            <p:nvPr/>
          </p:nvSpPr>
          <p:spPr>
            <a:xfrm>
              <a:off x="3625850" y="1628800"/>
              <a:ext cx="3923321" cy="314300"/>
            </a:xfrm>
            <a:prstGeom prst="rect">
              <a:avLst/>
            </a:prstGeom>
            <a:noFill/>
            <a:ln w="5715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Rectangle 171"/>
            <p:cNvSpPr/>
            <p:nvPr/>
          </p:nvSpPr>
          <p:spPr>
            <a:xfrm>
              <a:off x="7364583" y="2996952"/>
              <a:ext cx="205407" cy="216024"/>
            </a:xfrm>
            <a:prstGeom prst="rect">
              <a:avLst/>
            </a:prstGeom>
            <a:noFill/>
            <a:ln w="5715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4" name="Straight Connector 173"/>
            <p:cNvCxnSpPr/>
            <p:nvPr/>
          </p:nvCxnSpPr>
          <p:spPr>
            <a:xfrm>
              <a:off x="3625850" y="1930400"/>
              <a:ext cx="3746500" cy="1079500"/>
            </a:xfrm>
            <a:prstGeom prst="line">
              <a:avLst/>
            </a:prstGeom>
            <a:ln w="571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/>
            <p:cNvCxnSpPr/>
            <p:nvPr/>
          </p:nvCxnSpPr>
          <p:spPr>
            <a:xfrm>
              <a:off x="7550150" y="1936750"/>
              <a:ext cx="8267" cy="1073150"/>
            </a:xfrm>
            <a:prstGeom prst="line">
              <a:avLst/>
            </a:prstGeom>
            <a:ln w="571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0" name="TextBox 179"/>
                <p:cNvSpPr txBox="1"/>
                <p:nvPr/>
              </p:nvSpPr>
              <p:spPr>
                <a:xfrm>
                  <a:off x="7063562" y="2420888"/>
                  <a:ext cx="532774" cy="6140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sz="1400" i="1" smtClean="0">
                                <a:solidFill>
                                  <a:srgbClr val="92D050"/>
                                </a:solidFill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sz="1400" b="0" i="1" smtClean="0">
                                <a:solidFill>
                                  <a:srgbClr val="92D050"/>
                                </a:solidFill>
                                <a:latin typeface="Cambria Math"/>
                              </a:rPr>
                              <m:t> </m:t>
                            </m:r>
                          </m:e>
                        </m:nary>
                      </m:oMath>
                    </m:oMathPara>
                  </a14:m>
                  <a:endParaRPr lang="en-US" sz="1400" dirty="0">
                    <a:solidFill>
                      <a:srgbClr val="92D050"/>
                    </a:solidFill>
                  </a:endParaRPr>
                </a:p>
              </p:txBody>
            </p:sp>
          </mc:Choice>
          <mc:Fallback xmlns="">
            <p:sp>
              <p:nvSpPr>
                <p:cNvPr id="180" name="TextBox 17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63562" y="2420888"/>
                  <a:ext cx="532774" cy="614079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105747" t="-115842" r="-113793" b="-16633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1" name="Group 180"/>
          <p:cNvGrpSpPr/>
          <p:nvPr/>
        </p:nvGrpSpPr>
        <p:grpSpPr>
          <a:xfrm>
            <a:off x="3671314" y="1679613"/>
            <a:ext cx="1937516" cy="1533363"/>
            <a:chOff x="3671314" y="1679613"/>
            <a:chExt cx="1937516" cy="1533363"/>
          </a:xfrm>
        </p:grpSpPr>
        <p:sp>
          <p:nvSpPr>
            <p:cNvPr id="155" name="Rectangle 154"/>
            <p:cNvSpPr/>
            <p:nvPr/>
          </p:nvSpPr>
          <p:spPr>
            <a:xfrm>
              <a:off x="5322618" y="2996952"/>
              <a:ext cx="205407" cy="216024"/>
            </a:xfrm>
            <a:prstGeom prst="rect">
              <a:avLst/>
            </a:prstGeom>
            <a:noFill/>
            <a:ln w="57150">
              <a:solidFill>
                <a:srgbClr val="FF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155"/>
            <p:cNvSpPr/>
            <p:nvPr/>
          </p:nvSpPr>
          <p:spPr>
            <a:xfrm>
              <a:off x="3671314" y="1679613"/>
              <a:ext cx="1856712" cy="216024"/>
            </a:xfrm>
            <a:prstGeom prst="rect">
              <a:avLst/>
            </a:prstGeom>
            <a:noFill/>
            <a:ln w="57150">
              <a:solidFill>
                <a:srgbClr val="FF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0" name="Straight Connector 159"/>
            <p:cNvCxnSpPr/>
            <p:nvPr/>
          </p:nvCxnSpPr>
          <p:spPr>
            <a:xfrm>
              <a:off x="3676650" y="1898650"/>
              <a:ext cx="1651000" cy="1104900"/>
            </a:xfrm>
            <a:prstGeom prst="line">
              <a:avLst/>
            </a:prstGeom>
            <a:ln w="57150">
              <a:solidFill>
                <a:srgbClr val="FF5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/>
            <p:nvPr/>
          </p:nvCxnSpPr>
          <p:spPr>
            <a:xfrm>
              <a:off x="5537200" y="1905000"/>
              <a:ext cx="0" cy="1098550"/>
            </a:xfrm>
            <a:prstGeom prst="line">
              <a:avLst/>
            </a:prstGeom>
            <a:ln w="57150">
              <a:solidFill>
                <a:srgbClr val="FF5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1" name="TextBox 170"/>
                <p:cNvSpPr txBox="1"/>
                <p:nvPr/>
              </p:nvSpPr>
              <p:spPr>
                <a:xfrm>
                  <a:off x="5076056" y="2420888"/>
                  <a:ext cx="532774" cy="6140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sz="1400" i="1" smtClean="0">
                                <a:solidFill>
                                  <a:srgbClr val="FF5050"/>
                                </a:solidFill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sz="1400" b="0" i="1" smtClean="0">
                                <a:solidFill>
                                  <a:srgbClr val="FF5050"/>
                                </a:solidFill>
                                <a:latin typeface="Cambria Math"/>
                              </a:rPr>
                              <m:t> </m:t>
                            </m:r>
                          </m:e>
                        </m:nary>
                      </m:oMath>
                    </m:oMathPara>
                  </a14:m>
                  <a:endParaRPr lang="en-US" sz="1400" dirty="0">
                    <a:solidFill>
                      <a:srgbClr val="FF5050"/>
                    </a:solidFill>
                  </a:endParaRPr>
                </a:p>
              </p:txBody>
            </p:sp>
          </mc:Choice>
          <mc:Fallback xmlns="">
            <p:sp>
              <p:nvSpPr>
                <p:cNvPr id="171" name="TextBox 17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76056" y="2420888"/>
                  <a:ext cx="532774" cy="614079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105747" t="-115842" r="-113793" b="-16633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627993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3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02244E-6 L 0.42917 -1.02244E-6 " pathEditMode="relative" rAng="0" ptsTypes="AA">
                                      <p:cBhvr>
                                        <p:cTn id="17" dur="4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58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4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" grpId="0"/>
      <p:bldP spid="15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Filtering for camera rays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16</a:t>
            </a:fld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5508104" y="3645024"/>
            <a:ext cx="1630439" cy="1630439"/>
          </a:xfrm>
          <a:prstGeom prst="ellipse">
            <a:avLst/>
          </a:prstGeom>
          <a:scene3d>
            <a:camera prst="orthographicFront"/>
            <a:lightRig rig="threePt" dir="t"/>
          </a:scene3d>
          <a:sp3d prstMaterial="dkEdge">
            <a:bevelT w="889000" h="889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3668140" y="6182067"/>
            <a:ext cx="3955084" cy="552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Arrow Connector 46"/>
          <p:cNvCxnSpPr/>
          <p:nvPr/>
        </p:nvCxnSpPr>
        <p:spPr>
          <a:xfrm flipH="1" flipV="1">
            <a:off x="3668140" y="5373216"/>
            <a:ext cx="3955084" cy="396044"/>
          </a:xfrm>
          <a:prstGeom prst="straightConnector1">
            <a:avLst/>
          </a:prstGeom>
          <a:ln w="28575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0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9512658"/>
              </p:ext>
            </p:extLst>
          </p:nvPr>
        </p:nvGraphicFramePr>
        <p:xfrm>
          <a:off x="2939554" y="1124744"/>
          <a:ext cx="768350" cy="113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2" name="Formel" r:id="rId4" imgW="291960" imgH="431640" progId="Equation.3">
                  <p:embed/>
                </p:oleObj>
              </mc:Choice>
              <mc:Fallback>
                <p:oleObj name="Formel" r:id="rId4" imgW="2919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9554" y="1124744"/>
                        <a:ext cx="768350" cy="1136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1" name="Text Box 21"/>
          <p:cNvSpPr txBox="1">
            <a:spLocks noChangeArrowheads="1"/>
          </p:cNvSpPr>
          <p:nvPr/>
        </p:nvSpPr>
        <p:spPr bwMode="auto">
          <a:xfrm>
            <a:off x="759677" y="1372394"/>
            <a:ext cx="691462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 smtClean="0">
                <a:solidFill>
                  <a:schemeClr val="tx1"/>
                </a:solidFill>
              </a:rPr>
              <a:t>V(</a:t>
            </a:r>
            <a:r>
              <a:rPr lang="en-US" sz="3600" i="1" dirty="0" err="1" smtClean="0">
                <a:solidFill>
                  <a:srgbClr val="92D050"/>
                </a:solidFill>
              </a:rPr>
              <a:t>d</a:t>
            </a:r>
            <a:r>
              <a:rPr lang="en-US" sz="3600" i="1" dirty="0" err="1" smtClean="0">
                <a:solidFill>
                  <a:schemeClr val="tx1"/>
                </a:solidFill>
              </a:rPr>
              <a:t>,z</a:t>
            </a:r>
            <a:r>
              <a:rPr lang="en-US" sz="24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600" dirty="0" smtClean="0">
                <a:solidFill>
                  <a:schemeClr val="tx1"/>
                </a:solidFill>
              </a:rPr>
              <a:t>) </a:t>
            </a:r>
            <a:r>
              <a:rPr lang="en-US" sz="3600" i="1" dirty="0" smtClean="0">
                <a:solidFill>
                  <a:schemeClr val="tx1"/>
                </a:solidFill>
              </a:rPr>
              <a:t>=            </a:t>
            </a:r>
            <a:r>
              <a:rPr lang="en-US" sz="3600" i="1" dirty="0" err="1" smtClean="0">
                <a:solidFill>
                  <a:schemeClr val="tx1"/>
                </a:solidFill>
              </a:rPr>
              <a:t>a</a:t>
            </a:r>
            <a:r>
              <a:rPr lang="en-US" sz="3600" i="1" baseline="-20000" dirty="0" err="1" smtClean="0">
                <a:solidFill>
                  <a:schemeClr val="tx1"/>
                </a:solidFill>
              </a:rPr>
              <a:t>i</a:t>
            </a:r>
            <a:r>
              <a:rPr lang="en-US" sz="3600" dirty="0" smtClean="0">
                <a:solidFill>
                  <a:schemeClr val="tx1"/>
                </a:solidFill>
              </a:rPr>
              <a:t>(</a:t>
            </a:r>
            <a:r>
              <a:rPr lang="en-US" sz="3600" i="1" dirty="0" err="1" smtClean="0">
                <a:solidFill>
                  <a:srgbClr val="92D050"/>
                </a:solidFill>
              </a:rPr>
              <a:t>d</a:t>
            </a:r>
            <a:r>
              <a:rPr lang="en-US" sz="2400" i="1" baseline="-250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600" dirty="0" smtClean="0">
                <a:solidFill>
                  <a:schemeClr val="tx1"/>
                </a:solidFill>
              </a:rPr>
              <a:t>)       </a:t>
            </a:r>
            <a:r>
              <a:rPr lang="en-US" sz="3600" i="1" dirty="0" smtClean="0">
                <a:solidFill>
                  <a:schemeClr val="tx1"/>
                </a:solidFill>
              </a:rPr>
              <a:t>B</a:t>
            </a:r>
            <a:r>
              <a:rPr lang="en-US" sz="3600" i="1" baseline="-20000" dirty="0" smtClean="0">
                <a:solidFill>
                  <a:schemeClr val="tx1"/>
                </a:solidFill>
              </a:rPr>
              <a:t>i</a:t>
            </a:r>
            <a:r>
              <a:rPr lang="en-US" sz="3600" dirty="0" smtClean="0">
                <a:solidFill>
                  <a:schemeClr val="tx1"/>
                </a:solidFill>
              </a:rPr>
              <a:t>(</a:t>
            </a:r>
            <a:r>
              <a:rPr lang="en-US" sz="3600" i="1" dirty="0" err="1" smtClean="0">
                <a:solidFill>
                  <a:schemeClr val="tx1"/>
                </a:solidFill>
              </a:rPr>
              <a:t>z</a:t>
            </a:r>
            <a:r>
              <a:rPr lang="en-US" sz="24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600" dirty="0" smtClean="0">
                <a:solidFill>
                  <a:schemeClr val="tx1"/>
                </a:solidFill>
              </a:rPr>
              <a:t>)</a:t>
            </a:r>
            <a:endParaRPr lang="en-US" sz="3600" dirty="0">
              <a:solidFill>
                <a:schemeClr val="tx1"/>
              </a:solidFill>
            </a:endParaRPr>
          </a:p>
        </p:txBody>
      </p:sp>
      <p:graphicFrame>
        <p:nvGraphicFramePr>
          <p:cNvPr id="172" name="Object 17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770525"/>
              </p:ext>
            </p:extLst>
          </p:nvPr>
        </p:nvGraphicFramePr>
        <p:xfrm>
          <a:off x="2339752" y="1126932"/>
          <a:ext cx="768350" cy="113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3" name="Formel" r:id="rId6" imgW="291960" imgH="431640" progId="Equation.3">
                  <p:embed/>
                </p:oleObj>
              </mc:Choice>
              <mc:Fallback>
                <p:oleObj name="Formel" r:id="rId6" imgW="2919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752" y="1126932"/>
                        <a:ext cx="768350" cy="1136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3" name="Object 17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2454330"/>
              </p:ext>
            </p:extLst>
          </p:nvPr>
        </p:nvGraphicFramePr>
        <p:xfrm>
          <a:off x="323073" y="1126932"/>
          <a:ext cx="768350" cy="113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4" name="Formel" r:id="rId8" imgW="291960" imgH="431640" progId="Equation.3">
                  <p:embed/>
                </p:oleObj>
              </mc:Choice>
              <mc:Fallback>
                <p:oleObj name="Formel" r:id="rId8" imgW="2919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100000"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073" y="1126932"/>
                        <a:ext cx="768350" cy="1136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4" name="Group 163"/>
          <p:cNvGrpSpPr/>
          <p:nvPr/>
        </p:nvGrpSpPr>
        <p:grpSpPr>
          <a:xfrm>
            <a:off x="2915816" y="5085184"/>
            <a:ext cx="648072" cy="324036"/>
            <a:chOff x="395536" y="3068960"/>
            <a:chExt cx="648072" cy="324036"/>
          </a:xfrm>
        </p:grpSpPr>
        <p:sp>
          <p:nvSpPr>
            <p:cNvPr id="165" name="Trapezoid 164"/>
            <p:cNvSpPr/>
            <p:nvPr/>
          </p:nvSpPr>
          <p:spPr>
            <a:xfrm rot="16200000">
              <a:off x="737574" y="3086962"/>
              <a:ext cx="324036" cy="288032"/>
            </a:xfrm>
            <a:prstGeom prst="trapezoid">
              <a:avLst/>
            </a:prstGeom>
            <a:gradFill flip="none" rotWithShape="1">
              <a:gsLst>
                <a:gs pos="0">
                  <a:schemeClr val="bg1">
                    <a:lumMod val="50000"/>
                    <a:lumOff val="50000"/>
                    <a:tint val="66000"/>
                    <a:satMod val="160000"/>
                  </a:schemeClr>
                </a:gs>
                <a:gs pos="50000">
                  <a:schemeClr val="bg1">
                    <a:lumMod val="50000"/>
                    <a:lumOff val="50000"/>
                    <a:tint val="44500"/>
                    <a:satMod val="160000"/>
                  </a:schemeClr>
                </a:gs>
                <a:gs pos="100000">
                  <a:schemeClr val="bg1">
                    <a:lumMod val="50000"/>
                    <a:lumOff val="50000"/>
                    <a:tint val="23500"/>
                    <a:satMod val="160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Rectangle 175"/>
            <p:cNvSpPr/>
            <p:nvPr/>
          </p:nvSpPr>
          <p:spPr>
            <a:xfrm>
              <a:off x="395536" y="3122966"/>
              <a:ext cx="360040" cy="21602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tint val="66000"/>
                    <a:satMod val="160000"/>
                  </a:schemeClr>
                </a:gs>
                <a:gs pos="50000">
                  <a:schemeClr val="tx1">
                    <a:lumMod val="50000"/>
                    <a:tint val="44500"/>
                    <a:satMod val="160000"/>
                  </a:schemeClr>
                </a:gs>
                <a:gs pos="100000">
                  <a:schemeClr val="tx1">
                    <a:lumMod val="50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7" name="TextBox 176"/>
          <p:cNvSpPr txBox="1"/>
          <p:nvPr/>
        </p:nvSpPr>
        <p:spPr>
          <a:xfrm>
            <a:off x="7626292" y="2987660"/>
            <a:ext cx="1413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Shadow Map</a:t>
            </a:r>
            <a:endParaRPr lang="en-US" dirty="0"/>
          </a:p>
        </p:txBody>
      </p:sp>
      <p:grpSp>
        <p:nvGrpSpPr>
          <p:cNvPr id="178" name="Group 177"/>
          <p:cNvGrpSpPr/>
          <p:nvPr/>
        </p:nvGrpSpPr>
        <p:grpSpPr>
          <a:xfrm flipH="1">
            <a:off x="3671208" y="3064314"/>
            <a:ext cx="3877857" cy="216024"/>
            <a:chOff x="3524124" y="1984194"/>
            <a:chExt cx="3877857" cy="216024"/>
          </a:xfrm>
        </p:grpSpPr>
        <p:sp>
          <p:nvSpPr>
            <p:cNvPr id="179" name="Rectangle 178"/>
            <p:cNvSpPr/>
            <p:nvPr/>
          </p:nvSpPr>
          <p:spPr>
            <a:xfrm>
              <a:off x="3524124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Rectangle 179"/>
            <p:cNvSpPr/>
            <p:nvPr/>
          </p:nvSpPr>
          <p:spPr>
            <a:xfrm>
              <a:off x="3709670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Rectangle 180"/>
            <p:cNvSpPr/>
            <p:nvPr/>
          </p:nvSpPr>
          <p:spPr>
            <a:xfrm>
              <a:off x="3895216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Rectangle 181"/>
            <p:cNvSpPr/>
            <p:nvPr/>
          </p:nvSpPr>
          <p:spPr>
            <a:xfrm>
              <a:off x="4080762" y="1984194"/>
              <a:ext cx="165685" cy="216024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Rectangle 182"/>
            <p:cNvSpPr/>
            <p:nvPr/>
          </p:nvSpPr>
          <p:spPr>
            <a:xfrm>
              <a:off x="4266308" y="1984194"/>
              <a:ext cx="165685" cy="216024"/>
            </a:xfrm>
            <a:prstGeom prst="rect">
              <a:avLst/>
            </a:prstGeom>
            <a:solidFill>
              <a:schemeClr val="bg1">
                <a:lumMod val="65000"/>
                <a:lumOff val="3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Rectangle 183"/>
            <p:cNvSpPr/>
            <p:nvPr/>
          </p:nvSpPr>
          <p:spPr>
            <a:xfrm>
              <a:off x="4451854" y="1984194"/>
              <a:ext cx="165685" cy="216024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Rectangle 184"/>
            <p:cNvSpPr/>
            <p:nvPr/>
          </p:nvSpPr>
          <p:spPr>
            <a:xfrm>
              <a:off x="4637400" y="1984194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Rectangle 185"/>
            <p:cNvSpPr/>
            <p:nvPr/>
          </p:nvSpPr>
          <p:spPr>
            <a:xfrm>
              <a:off x="4822946" y="1984194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Rectangle 186"/>
            <p:cNvSpPr/>
            <p:nvPr/>
          </p:nvSpPr>
          <p:spPr>
            <a:xfrm>
              <a:off x="5008492" y="1984194"/>
              <a:ext cx="165685" cy="216024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Rectangle 187"/>
            <p:cNvSpPr/>
            <p:nvPr/>
          </p:nvSpPr>
          <p:spPr>
            <a:xfrm>
              <a:off x="5194038" y="1984194"/>
              <a:ext cx="165685" cy="216024"/>
            </a:xfrm>
            <a:prstGeom prst="rect">
              <a:avLst/>
            </a:prstGeom>
            <a:solidFill>
              <a:schemeClr val="bg1">
                <a:lumMod val="65000"/>
                <a:lumOff val="3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Rectangle 188"/>
            <p:cNvSpPr/>
            <p:nvPr/>
          </p:nvSpPr>
          <p:spPr>
            <a:xfrm>
              <a:off x="5379584" y="1984194"/>
              <a:ext cx="165685" cy="216024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Rectangle 189"/>
            <p:cNvSpPr/>
            <p:nvPr/>
          </p:nvSpPr>
          <p:spPr>
            <a:xfrm>
              <a:off x="5565130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Rectangle 190"/>
            <p:cNvSpPr/>
            <p:nvPr/>
          </p:nvSpPr>
          <p:spPr>
            <a:xfrm>
              <a:off x="5750676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Rectangle 191"/>
            <p:cNvSpPr/>
            <p:nvPr/>
          </p:nvSpPr>
          <p:spPr>
            <a:xfrm>
              <a:off x="5936222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Rectangle 192"/>
            <p:cNvSpPr/>
            <p:nvPr/>
          </p:nvSpPr>
          <p:spPr>
            <a:xfrm>
              <a:off x="6121768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Rectangle 193"/>
            <p:cNvSpPr/>
            <p:nvPr/>
          </p:nvSpPr>
          <p:spPr>
            <a:xfrm>
              <a:off x="6307314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Rectangle 194"/>
            <p:cNvSpPr/>
            <p:nvPr/>
          </p:nvSpPr>
          <p:spPr>
            <a:xfrm>
              <a:off x="6492860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Rectangle 195"/>
            <p:cNvSpPr/>
            <p:nvPr/>
          </p:nvSpPr>
          <p:spPr>
            <a:xfrm>
              <a:off x="6678406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Rectangle 196"/>
            <p:cNvSpPr/>
            <p:nvPr/>
          </p:nvSpPr>
          <p:spPr>
            <a:xfrm>
              <a:off x="6863952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Rectangle 197"/>
            <p:cNvSpPr/>
            <p:nvPr/>
          </p:nvSpPr>
          <p:spPr>
            <a:xfrm>
              <a:off x="7049491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Rectangle 201"/>
            <p:cNvSpPr/>
            <p:nvPr/>
          </p:nvSpPr>
          <p:spPr>
            <a:xfrm>
              <a:off x="7236296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3" name="Group 202"/>
          <p:cNvGrpSpPr/>
          <p:nvPr/>
        </p:nvGrpSpPr>
        <p:grpSpPr>
          <a:xfrm>
            <a:off x="4040946" y="3357493"/>
            <a:ext cx="3260573" cy="2375764"/>
            <a:chOff x="3896930" y="2132856"/>
            <a:chExt cx="3260573" cy="3265316"/>
          </a:xfrm>
        </p:grpSpPr>
        <p:cxnSp>
          <p:nvCxnSpPr>
            <p:cNvPr id="204" name="Straight Connector 203"/>
            <p:cNvCxnSpPr/>
            <p:nvPr/>
          </p:nvCxnSpPr>
          <p:spPr>
            <a:xfrm>
              <a:off x="3896930" y="2132856"/>
              <a:ext cx="0" cy="2819951"/>
            </a:xfrm>
            <a:prstGeom prst="line">
              <a:avLst/>
            </a:prstGeom>
            <a:ln w="28575">
              <a:solidFill>
                <a:srgbClr val="92D05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/>
            <p:cNvCxnSpPr/>
            <p:nvPr/>
          </p:nvCxnSpPr>
          <p:spPr>
            <a:xfrm>
              <a:off x="4714768" y="2132856"/>
              <a:ext cx="0" cy="2939120"/>
            </a:xfrm>
            <a:prstGeom prst="line">
              <a:avLst/>
            </a:prstGeom>
            <a:ln w="28575">
              <a:solidFill>
                <a:srgbClr val="92D05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/>
            <p:cNvCxnSpPr/>
            <p:nvPr/>
          </p:nvCxnSpPr>
          <p:spPr>
            <a:xfrm>
              <a:off x="5529012" y="2132856"/>
              <a:ext cx="0" cy="3056943"/>
            </a:xfrm>
            <a:prstGeom prst="line">
              <a:avLst/>
            </a:prstGeom>
            <a:ln w="28575">
              <a:solidFill>
                <a:srgbClr val="92D05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>
              <a:off x="6343256" y="2132856"/>
              <a:ext cx="0" cy="3148583"/>
            </a:xfrm>
            <a:prstGeom prst="line">
              <a:avLst/>
            </a:prstGeom>
            <a:ln w="28575">
              <a:solidFill>
                <a:srgbClr val="92D05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>
              <a:off x="7157503" y="2132856"/>
              <a:ext cx="0" cy="3265316"/>
            </a:xfrm>
            <a:prstGeom prst="line">
              <a:avLst/>
            </a:prstGeom>
            <a:ln w="28575">
              <a:solidFill>
                <a:srgbClr val="92D05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3" name="Rectangle 212"/>
          <p:cNvSpPr/>
          <p:nvPr/>
        </p:nvSpPr>
        <p:spPr>
          <a:xfrm>
            <a:off x="3595994" y="4776761"/>
            <a:ext cx="4475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solidFill>
                  <a:srgbClr val="92D050"/>
                </a:solidFill>
              </a:rPr>
              <a:t>d</a:t>
            </a:r>
            <a:r>
              <a:rPr lang="en-US" sz="2400" i="1" baseline="-25000" dirty="0" smtClean="0">
                <a:solidFill>
                  <a:srgbClr val="92D050"/>
                </a:solidFill>
              </a:rPr>
              <a:t>2</a:t>
            </a:r>
            <a:endParaRPr lang="en-US" sz="2400" baseline="-25000" dirty="0"/>
          </a:p>
        </p:txBody>
      </p:sp>
      <p:sp>
        <p:nvSpPr>
          <p:cNvPr id="214" name="Rectangle 213"/>
          <p:cNvSpPr/>
          <p:nvPr/>
        </p:nvSpPr>
        <p:spPr>
          <a:xfrm>
            <a:off x="4414644" y="4893549"/>
            <a:ext cx="4475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solidFill>
                  <a:srgbClr val="92D050"/>
                </a:solidFill>
              </a:rPr>
              <a:t>d</a:t>
            </a:r>
            <a:r>
              <a:rPr lang="en-US" sz="2400" i="1" baseline="-25000" dirty="0" smtClean="0">
                <a:solidFill>
                  <a:srgbClr val="92D050"/>
                </a:solidFill>
              </a:rPr>
              <a:t>7</a:t>
            </a:r>
            <a:endParaRPr lang="en-US" sz="2400" baseline="-25000" dirty="0"/>
          </a:p>
        </p:txBody>
      </p:sp>
      <p:sp>
        <p:nvSpPr>
          <p:cNvPr id="215" name="Rectangle 214"/>
          <p:cNvSpPr/>
          <p:nvPr/>
        </p:nvSpPr>
        <p:spPr>
          <a:xfrm>
            <a:off x="5148064" y="5013176"/>
            <a:ext cx="5517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solidFill>
                  <a:srgbClr val="92D050"/>
                </a:solidFill>
              </a:rPr>
              <a:t>d</a:t>
            </a:r>
            <a:r>
              <a:rPr lang="en-US" sz="2400" i="1" baseline="-25000" dirty="0" smtClean="0">
                <a:solidFill>
                  <a:srgbClr val="92D050"/>
                </a:solidFill>
              </a:rPr>
              <a:t>11</a:t>
            </a:r>
            <a:endParaRPr lang="en-US" sz="2400" baseline="-25000" dirty="0"/>
          </a:p>
        </p:txBody>
      </p:sp>
      <p:sp>
        <p:nvSpPr>
          <p:cNvPr id="216" name="Rectangle 215"/>
          <p:cNvSpPr/>
          <p:nvPr/>
        </p:nvSpPr>
        <p:spPr>
          <a:xfrm>
            <a:off x="5964462" y="5127575"/>
            <a:ext cx="5517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solidFill>
                  <a:srgbClr val="92D050"/>
                </a:solidFill>
              </a:rPr>
              <a:t>d</a:t>
            </a:r>
            <a:r>
              <a:rPr lang="en-US" sz="2400" i="1" baseline="-25000" dirty="0" smtClean="0">
                <a:solidFill>
                  <a:srgbClr val="92D050"/>
                </a:solidFill>
              </a:rPr>
              <a:t>16</a:t>
            </a:r>
            <a:endParaRPr lang="en-US" sz="2400" baseline="-25000" dirty="0"/>
          </a:p>
        </p:txBody>
      </p:sp>
      <p:sp>
        <p:nvSpPr>
          <p:cNvPr id="217" name="Rectangle 216"/>
          <p:cNvSpPr/>
          <p:nvPr/>
        </p:nvSpPr>
        <p:spPr>
          <a:xfrm>
            <a:off x="6756550" y="5199583"/>
            <a:ext cx="5517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solidFill>
                  <a:srgbClr val="92D050"/>
                </a:solidFill>
              </a:rPr>
              <a:t>d</a:t>
            </a:r>
            <a:r>
              <a:rPr lang="en-US" sz="2400" i="1" baseline="-25000" dirty="0" smtClean="0">
                <a:solidFill>
                  <a:srgbClr val="92D050"/>
                </a:solidFill>
              </a:rPr>
              <a:t>21</a:t>
            </a:r>
            <a:endParaRPr lang="en-US" sz="2400" baseline="-25000" dirty="0"/>
          </a:p>
        </p:txBody>
      </p:sp>
    </p:spTree>
    <p:extLst>
      <p:ext uri="{BB962C8B-B14F-4D97-AF65-F5344CB8AC3E}">
        <p14:creationId xmlns:p14="http://schemas.microsoft.com/office/powerpoint/2010/main" val="2013353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3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0.12326 -2.22222E-6 " pathEditMode="relative" rAng="0" ptsTypes="AA">
                                      <p:cBhvr>
                                        <p:cTn id="23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63" y="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35" presetClass="pat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2326 -2.22222E-6 L 0.06823 -2.22222E-6 " pathEditMode="relative" rAng="0" ptsTypes="AA">
                                      <p:cBhvr>
                                        <p:cTn id="25" dur="2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0" y="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63" presetClass="path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0.06823 -2.22222E-6 L 0.12326 -2.22222E-6 " pathEditMode="relative" rAng="0" ptsTypes="AA">
                                      <p:cBhvr>
                                        <p:cTn id="27" dur="2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43" y="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35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12326 -2.22222E-6 L 3.33333E-6 -2.22222E-6 " pathEditMode="relative" rAng="0" ptsTypes="AA">
                                      <p:cBhvr>
                                        <p:cTn id="29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6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" grpId="0"/>
      <p:bldP spid="214" grpId="0"/>
      <p:bldP spid="215" grpId="0"/>
      <p:bldP spid="216" grpId="0"/>
      <p:bldP spid="2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Rectified Shadow Map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17</a:t>
            </a:fld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707904" y="990074"/>
            <a:ext cx="0" cy="504056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891834" y="980728"/>
            <a:ext cx="19763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Light direction</a:t>
            </a:r>
            <a:endParaRPr lang="en-US" sz="2400" dirty="0"/>
          </a:p>
        </p:txBody>
      </p:sp>
      <p:grpSp>
        <p:nvGrpSpPr>
          <p:cNvPr id="39" name="Group 38"/>
          <p:cNvGrpSpPr/>
          <p:nvPr/>
        </p:nvGrpSpPr>
        <p:grpSpPr>
          <a:xfrm rot="1200000">
            <a:off x="2429298" y="1359244"/>
            <a:ext cx="6275406" cy="2862318"/>
            <a:chOff x="2617074" y="1988840"/>
            <a:chExt cx="6275406" cy="2862318"/>
          </a:xfrm>
        </p:grpSpPr>
        <p:grpSp>
          <p:nvGrpSpPr>
            <p:cNvPr id="11" name="Group 10"/>
            <p:cNvGrpSpPr/>
            <p:nvPr/>
          </p:nvGrpSpPr>
          <p:grpSpPr>
            <a:xfrm>
              <a:off x="2617074" y="3257980"/>
              <a:ext cx="648072" cy="324036"/>
              <a:chOff x="395536" y="3068960"/>
              <a:chExt cx="648072" cy="324036"/>
            </a:xfrm>
          </p:grpSpPr>
          <p:sp>
            <p:nvSpPr>
              <p:cNvPr id="10" name="Trapezoid 9"/>
              <p:cNvSpPr/>
              <p:nvPr/>
            </p:nvSpPr>
            <p:spPr>
              <a:xfrm rot="16200000">
                <a:off x="737574" y="3086962"/>
                <a:ext cx="324036" cy="288032"/>
              </a:xfrm>
              <a:prstGeom prst="trapezoid">
                <a:avLst/>
              </a:prstGeom>
              <a:gradFill flip="none" rotWithShape="1">
                <a:gsLst>
                  <a:gs pos="0">
                    <a:schemeClr val="bg1">
                      <a:lumMod val="50000"/>
                      <a:lumOff val="50000"/>
                      <a:tint val="66000"/>
                      <a:satMod val="160000"/>
                    </a:schemeClr>
                  </a:gs>
                  <a:gs pos="50000">
                    <a:schemeClr val="bg1">
                      <a:lumMod val="50000"/>
                      <a:lumOff val="50000"/>
                      <a:tint val="44500"/>
                      <a:satMod val="160000"/>
                    </a:schemeClr>
                  </a:gs>
                  <a:gs pos="100000">
                    <a:schemeClr val="bg1">
                      <a:lumMod val="50000"/>
                      <a:lumOff val="50000"/>
                      <a:tint val="23500"/>
                      <a:satMod val="160000"/>
                    </a:scheme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395536" y="3122966"/>
                <a:ext cx="360040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tx1">
                      <a:lumMod val="50000"/>
                      <a:tint val="66000"/>
                      <a:satMod val="160000"/>
                    </a:schemeClr>
                  </a:gs>
                  <a:gs pos="50000">
                    <a:schemeClr val="tx1">
                      <a:lumMod val="50000"/>
                      <a:tint val="44500"/>
                      <a:satMod val="160000"/>
                    </a:schemeClr>
                  </a:gs>
                  <a:gs pos="100000">
                    <a:schemeClr val="tx1">
                      <a:lumMod val="50000"/>
                      <a:tint val="23500"/>
                      <a:satMod val="160000"/>
                    </a:schemeClr>
                  </a:gs>
                </a:gsLst>
                <a:lin ang="16200000" scaled="1"/>
                <a:tileRect/>
              </a:gra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37"/>
            <p:cNvGrpSpPr/>
            <p:nvPr/>
          </p:nvGrpSpPr>
          <p:grpSpPr>
            <a:xfrm>
              <a:off x="3700858" y="1988840"/>
              <a:ext cx="5191622" cy="2862318"/>
              <a:chOff x="3700858" y="1988840"/>
              <a:chExt cx="5191622" cy="2862318"/>
            </a:xfrm>
          </p:grpSpPr>
          <p:sp>
            <p:nvSpPr>
              <p:cNvPr id="12" name="Trapezoid 11"/>
              <p:cNvSpPr/>
              <p:nvPr/>
            </p:nvSpPr>
            <p:spPr>
              <a:xfrm rot="16200000">
                <a:off x="4865510" y="824188"/>
                <a:ext cx="2862318" cy="5191622"/>
              </a:xfrm>
              <a:prstGeom prst="trapezoid">
                <a:avLst>
                  <a:gd name="adj" fmla="val 40006"/>
                </a:avLst>
              </a:prstGeom>
              <a:gradFill flip="none" rotWithShape="1">
                <a:gsLst>
                  <a:gs pos="0">
                    <a:schemeClr val="tx1">
                      <a:lumMod val="65000"/>
                    </a:schemeClr>
                  </a:gs>
                  <a:gs pos="100000">
                    <a:schemeClr val="tx1">
                      <a:lumMod val="85000"/>
                    </a:schemeClr>
                  </a:gs>
                </a:gsLst>
                <a:lin ang="27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" name="Straight Connector 13"/>
              <p:cNvCxnSpPr>
                <a:stCxn id="12" idx="0"/>
                <a:endCxn id="12" idx="2"/>
              </p:cNvCxnSpPr>
              <p:nvPr/>
            </p:nvCxnSpPr>
            <p:spPr>
              <a:xfrm>
                <a:off x="3700858" y="3419999"/>
                <a:ext cx="5191622" cy="0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 flipV="1">
                <a:off x="3713259" y="2703444"/>
                <a:ext cx="5176299" cy="564542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>
                <a:off x="3705308" y="3546282"/>
                <a:ext cx="5176299" cy="596348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" name="Oval 12"/>
          <p:cNvSpPr/>
          <p:nvPr/>
        </p:nvSpPr>
        <p:spPr>
          <a:xfrm>
            <a:off x="4572000" y="2087921"/>
            <a:ext cx="864096" cy="864096"/>
          </a:xfrm>
          <a:prstGeom prst="ellipse">
            <a:avLst/>
          </a:prstGeom>
          <a:solidFill>
            <a:srgbClr val="92D050"/>
          </a:solidFill>
          <a:ln>
            <a:solidFill>
              <a:srgbClr val="32A7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380312" y="2975741"/>
            <a:ext cx="936104" cy="95731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32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Rectified Shadow Map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18</a:t>
            </a:fld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707904" y="990074"/>
            <a:ext cx="0" cy="504056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891834" y="980728"/>
            <a:ext cx="19763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Light direction</a:t>
            </a:r>
            <a:endParaRPr lang="en-US" sz="2400" dirty="0"/>
          </a:p>
        </p:txBody>
      </p:sp>
      <p:grpSp>
        <p:nvGrpSpPr>
          <p:cNvPr id="39" name="Group 38"/>
          <p:cNvGrpSpPr/>
          <p:nvPr/>
        </p:nvGrpSpPr>
        <p:grpSpPr>
          <a:xfrm rot="1200000">
            <a:off x="2429298" y="1359244"/>
            <a:ext cx="6275406" cy="2862318"/>
            <a:chOff x="2617074" y="1988840"/>
            <a:chExt cx="6275406" cy="2862318"/>
          </a:xfrm>
        </p:grpSpPr>
        <p:grpSp>
          <p:nvGrpSpPr>
            <p:cNvPr id="11" name="Group 10"/>
            <p:cNvGrpSpPr/>
            <p:nvPr/>
          </p:nvGrpSpPr>
          <p:grpSpPr>
            <a:xfrm>
              <a:off x="2617074" y="3257980"/>
              <a:ext cx="648072" cy="324036"/>
              <a:chOff x="395536" y="3068960"/>
              <a:chExt cx="648072" cy="324036"/>
            </a:xfrm>
          </p:grpSpPr>
          <p:sp>
            <p:nvSpPr>
              <p:cNvPr id="10" name="Trapezoid 9"/>
              <p:cNvSpPr/>
              <p:nvPr/>
            </p:nvSpPr>
            <p:spPr>
              <a:xfrm rot="16200000">
                <a:off x="737574" y="3086962"/>
                <a:ext cx="324036" cy="288032"/>
              </a:xfrm>
              <a:prstGeom prst="trapezoid">
                <a:avLst/>
              </a:prstGeom>
              <a:gradFill flip="none" rotWithShape="1">
                <a:gsLst>
                  <a:gs pos="0">
                    <a:schemeClr val="bg1">
                      <a:lumMod val="50000"/>
                      <a:lumOff val="50000"/>
                      <a:tint val="66000"/>
                      <a:satMod val="160000"/>
                    </a:schemeClr>
                  </a:gs>
                  <a:gs pos="50000">
                    <a:schemeClr val="bg1">
                      <a:lumMod val="50000"/>
                      <a:lumOff val="50000"/>
                      <a:tint val="44500"/>
                      <a:satMod val="160000"/>
                    </a:schemeClr>
                  </a:gs>
                  <a:gs pos="100000">
                    <a:schemeClr val="bg1">
                      <a:lumMod val="50000"/>
                      <a:lumOff val="50000"/>
                      <a:tint val="23500"/>
                      <a:satMod val="160000"/>
                    </a:scheme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395536" y="3122966"/>
                <a:ext cx="360040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tx1">
                      <a:lumMod val="50000"/>
                      <a:tint val="66000"/>
                      <a:satMod val="160000"/>
                    </a:schemeClr>
                  </a:gs>
                  <a:gs pos="50000">
                    <a:schemeClr val="tx1">
                      <a:lumMod val="50000"/>
                      <a:tint val="44500"/>
                      <a:satMod val="160000"/>
                    </a:schemeClr>
                  </a:gs>
                  <a:gs pos="100000">
                    <a:schemeClr val="tx1">
                      <a:lumMod val="50000"/>
                      <a:tint val="23500"/>
                      <a:satMod val="160000"/>
                    </a:schemeClr>
                  </a:gs>
                </a:gsLst>
                <a:lin ang="16200000" scaled="1"/>
                <a:tileRect/>
              </a:gra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37"/>
            <p:cNvGrpSpPr/>
            <p:nvPr/>
          </p:nvGrpSpPr>
          <p:grpSpPr>
            <a:xfrm>
              <a:off x="3700858" y="1988840"/>
              <a:ext cx="5191622" cy="2862318"/>
              <a:chOff x="3700858" y="1988840"/>
              <a:chExt cx="5191622" cy="2862318"/>
            </a:xfrm>
          </p:grpSpPr>
          <p:sp>
            <p:nvSpPr>
              <p:cNvPr id="12" name="Trapezoid 11"/>
              <p:cNvSpPr/>
              <p:nvPr/>
            </p:nvSpPr>
            <p:spPr>
              <a:xfrm rot="16200000">
                <a:off x="4865510" y="824188"/>
                <a:ext cx="2862318" cy="5191622"/>
              </a:xfrm>
              <a:prstGeom prst="trapezoid">
                <a:avLst>
                  <a:gd name="adj" fmla="val 40006"/>
                </a:avLst>
              </a:prstGeom>
              <a:gradFill flip="none" rotWithShape="1">
                <a:gsLst>
                  <a:gs pos="0">
                    <a:schemeClr val="tx1">
                      <a:lumMod val="65000"/>
                    </a:schemeClr>
                  </a:gs>
                  <a:gs pos="100000">
                    <a:schemeClr val="tx1">
                      <a:lumMod val="85000"/>
                    </a:schemeClr>
                  </a:gs>
                </a:gsLst>
                <a:lin ang="2700000" scaled="1"/>
                <a:tileRect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" name="Straight Connector 13"/>
              <p:cNvCxnSpPr>
                <a:stCxn id="12" idx="0"/>
                <a:endCxn id="12" idx="2"/>
              </p:cNvCxnSpPr>
              <p:nvPr/>
            </p:nvCxnSpPr>
            <p:spPr>
              <a:xfrm>
                <a:off x="3700858" y="3419999"/>
                <a:ext cx="5191622" cy="0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 flipV="1">
                <a:off x="3713259" y="2703444"/>
                <a:ext cx="5176299" cy="564542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>
                <a:off x="3705308" y="3546282"/>
                <a:ext cx="5176299" cy="596348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Oval 16"/>
          <p:cNvSpPr/>
          <p:nvPr/>
        </p:nvSpPr>
        <p:spPr>
          <a:xfrm>
            <a:off x="4572000" y="2087921"/>
            <a:ext cx="864096" cy="864096"/>
          </a:xfrm>
          <a:prstGeom prst="ellipse">
            <a:avLst/>
          </a:prstGeom>
          <a:solidFill>
            <a:srgbClr val="92D050"/>
          </a:solidFill>
          <a:ln>
            <a:solidFill>
              <a:srgbClr val="32A7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7380312" y="2975741"/>
            <a:ext cx="936104" cy="95731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arallelogram 17"/>
          <p:cNvSpPr/>
          <p:nvPr/>
        </p:nvSpPr>
        <p:spPr>
          <a:xfrm rot="5400000">
            <a:off x="4242835" y="1076877"/>
            <a:ext cx="4049048" cy="5476692"/>
          </a:xfrm>
          <a:custGeom>
            <a:avLst/>
            <a:gdLst>
              <a:gd name="connsiteX0" fmla="*/ 0 w 4106195"/>
              <a:gd name="connsiteY0" fmla="*/ 5476692 h 5476692"/>
              <a:gd name="connsiteX1" fmla="*/ 738951 w 4106195"/>
              <a:gd name="connsiteY1" fmla="*/ 0 h 5476692"/>
              <a:gd name="connsiteX2" fmla="*/ 4106195 w 4106195"/>
              <a:gd name="connsiteY2" fmla="*/ 0 h 5476692"/>
              <a:gd name="connsiteX3" fmla="*/ 3367244 w 4106195"/>
              <a:gd name="connsiteY3" fmla="*/ 5476692 h 5476692"/>
              <a:gd name="connsiteX4" fmla="*/ 0 w 4106195"/>
              <a:gd name="connsiteY4" fmla="*/ 5476692 h 5476692"/>
              <a:gd name="connsiteX0" fmla="*/ 0 w 4049048"/>
              <a:gd name="connsiteY0" fmla="*/ 5476692 h 5476692"/>
              <a:gd name="connsiteX1" fmla="*/ 738951 w 4049048"/>
              <a:gd name="connsiteY1" fmla="*/ 0 h 5476692"/>
              <a:gd name="connsiteX2" fmla="*/ 4049048 w 4049048"/>
              <a:gd name="connsiteY2" fmla="*/ 6350 h 5476692"/>
              <a:gd name="connsiteX3" fmla="*/ 3367244 w 4049048"/>
              <a:gd name="connsiteY3" fmla="*/ 5476692 h 5476692"/>
              <a:gd name="connsiteX4" fmla="*/ 0 w 4049048"/>
              <a:gd name="connsiteY4" fmla="*/ 5476692 h 5476692"/>
              <a:gd name="connsiteX0" fmla="*/ 0 w 4049048"/>
              <a:gd name="connsiteY0" fmla="*/ 5476692 h 5476692"/>
              <a:gd name="connsiteX1" fmla="*/ 738951 w 4049048"/>
              <a:gd name="connsiteY1" fmla="*/ 0 h 5476692"/>
              <a:gd name="connsiteX2" fmla="*/ 4049048 w 4049048"/>
              <a:gd name="connsiteY2" fmla="*/ 6350 h 5476692"/>
              <a:gd name="connsiteX3" fmla="*/ 547844 w 4049048"/>
              <a:gd name="connsiteY3" fmla="*/ 5476692 h 5476692"/>
              <a:gd name="connsiteX4" fmla="*/ 0 w 4049048"/>
              <a:gd name="connsiteY4" fmla="*/ 5476692 h 5476692"/>
              <a:gd name="connsiteX0" fmla="*/ 0 w 4049048"/>
              <a:gd name="connsiteY0" fmla="*/ 5476692 h 5476692"/>
              <a:gd name="connsiteX1" fmla="*/ 738951 w 4049048"/>
              <a:gd name="connsiteY1" fmla="*/ 0 h 5476692"/>
              <a:gd name="connsiteX2" fmla="*/ 4049048 w 4049048"/>
              <a:gd name="connsiteY2" fmla="*/ 6350 h 5476692"/>
              <a:gd name="connsiteX3" fmla="*/ 554987 w 4049048"/>
              <a:gd name="connsiteY3" fmla="*/ 5476692 h 5476692"/>
              <a:gd name="connsiteX4" fmla="*/ 0 w 4049048"/>
              <a:gd name="connsiteY4" fmla="*/ 5476692 h 547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49048" h="5476692">
                <a:moveTo>
                  <a:pt x="0" y="5476692"/>
                </a:moveTo>
                <a:lnTo>
                  <a:pt x="738951" y="0"/>
                </a:lnTo>
                <a:lnTo>
                  <a:pt x="4049048" y="6350"/>
                </a:lnTo>
                <a:lnTo>
                  <a:pt x="554987" y="5476692"/>
                </a:lnTo>
                <a:lnTo>
                  <a:pt x="0" y="5476692"/>
                </a:lnTo>
                <a:close/>
              </a:path>
            </a:pathLst>
          </a:custGeom>
          <a:solidFill>
            <a:srgbClr val="FFB665">
              <a:alpha val="40000"/>
            </a:srgb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47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Rectified Shadow Map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19</a:t>
            </a:fld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707904" y="990074"/>
            <a:ext cx="0" cy="504056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891834" y="980728"/>
            <a:ext cx="19763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Light direction</a:t>
            </a:r>
            <a:endParaRPr lang="en-US" sz="2400" dirty="0"/>
          </a:p>
        </p:txBody>
      </p:sp>
      <p:grpSp>
        <p:nvGrpSpPr>
          <p:cNvPr id="11" name="Group 10"/>
          <p:cNvGrpSpPr/>
          <p:nvPr/>
        </p:nvGrpSpPr>
        <p:grpSpPr>
          <a:xfrm rot="1200000">
            <a:off x="431407" y="1666053"/>
            <a:ext cx="648072" cy="324036"/>
            <a:chOff x="395536" y="3068960"/>
            <a:chExt cx="648072" cy="324036"/>
          </a:xfrm>
        </p:grpSpPr>
        <p:sp>
          <p:nvSpPr>
            <p:cNvPr id="10" name="Trapezoid 9"/>
            <p:cNvSpPr/>
            <p:nvPr/>
          </p:nvSpPr>
          <p:spPr>
            <a:xfrm rot="16200000">
              <a:off x="737574" y="3086962"/>
              <a:ext cx="324036" cy="288032"/>
            </a:xfrm>
            <a:prstGeom prst="trapezoid">
              <a:avLst/>
            </a:prstGeom>
            <a:gradFill flip="none" rotWithShape="1">
              <a:gsLst>
                <a:gs pos="0">
                  <a:schemeClr val="bg1">
                    <a:lumMod val="50000"/>
                    <a:lumOff val="50000"/>
                    <a:tint val="66000"/>
                    <a:satMod val="160000"/>
                  </a:schemeClr>
                </a:gs>
                <a:gs pos="50000">
                  <a:schemeClr val="bg1">
                    <a:lumMod val="50000"/>
                    <a:lumOff val="50000"/>
                    <a:tint val="44500"/>
                    <a:satMod val="160000"/>
                  </a:schemeClr>
                </a:gs>
                <a:gs pos="100000">
                  <a:schemeClr val="bg1">
                    <a:lumMod val="50000"/>
                    <a:lumOff val="50000"/>
                    <a:tint val="23500"/>
                    <a:satMod val="160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95536" y="3122966"/>
              <a:ext cx="360040" cy="21602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tint val="66000"/>
                    <a:satMod val="160000"/>
                  </a:schemeClr>
                </a:gs>
                <a:gs pos="50000">
                  <a:schemeClr val="tx1">
                    <a:lumMod val="50000"/>
                    <a:tint val="44500"/>
                    <a:satMod val="160000"/>
                  </a:schemeClr>
                </a:gs>
                <a:gs pos="100000">
                  <a:schemeClr val="tx1">
                    <a:lumMod val="50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rapezoid 11"/>
          <p:cNvSpPr/>
          <p:nvPr/>
        </p:nvSpPr>
        <p:spPr>
          <a:xfrm rot="17400000">
            <a:off x="3782339" y="-961119"/>
            <a:ext cx="3061373" cy="7529995"/>
          </a:xfrm>
          <a:custGeom>
            <a:avLst/>
            <a:gdLst>
              <a:gd name="connsiteX0" fmla="*/ 0 w 2862318"/>
              <a:gd name="connsiteY0" fmla="*/ 5191622 h 5191622"/>
              <a:gd name="connsiteX1" fmla="*/ 1145099 w 2862318"/>
              <a:gd name="connsiteY1" fmla="*/ 0 h 5191622"/>
              <a:gd name="connsiteX2" fmla="*/ 1717219 w 2862318"/>
              <a:gd name="connsiteY2" fmla="*/ 0 h 5191622"/>
              <a:gd name="connsiteX3" fmla="*/ 2862318 w 2862318"/>
              <a:gd name="connsiteY3" fmla="*/ 5191622 h 5191622"/>
              <a:gd name="connsiteX4" fmla="*/ 0 w 2862318"/>
              <a:gd name="connsiteY4" fmla="*/ 5191622 h 5191622"/>
              <a:gd name="connsiteX0" fmla="*/ 0 w 3024610"/>
              <a:gd name="connsiteY0" fmla="*/ 5068906 h 5191622"/>
              <a:gd name="connsiteX1" fmla="*/ 1307391 w 3024610"/>
              <a:gd name="connsiteY1" fmla="*/ 0 h 5191622"/>
              <a:gd name="connsiteX2" fmla="*/ 1879511 w 3024610"/>
              <a:gd name="connsiteY2" fmla="*/ 0 h 5191622"/>
              <a:gd name="connsiteX3" fmla="*/ 3024610 w 3024610"/>
              <a:gd name="connsiteY3" fmla="*/ 5191622 h 5191622"/>
              <a:gd name="connsiteX4" fmla="*/ 0 w 3024610"/>
              <a:gd name="connsiteY4" fmla="*/ 5068906 h 5191622"/>
              <a:gd name="connsiteX0" fmla="*/ 0 w 3024610"/>
              <a:gd name="connsiteY0" fmla="*/ 7014033 h 7136749"/>
              <a:gd name="connsiteX1" fmla="*/ 599423 w 3024610"/>
              <a:gd name="connsiteY1" fmla="*/ 0 h 7136749"/>
              <a:gd name="connsiteX2" fmla="*/ 1879511 w 3024610"/>
              <a:gd name="connsiteY2" fmla="*/ 1945127 h 7136749"/>
              <a:gd name="connsiteX3" fmla="*/ 3024610 w 3024610"/>
              <a:gd name="connsiteY3" fmla="*/ 7136749 h 7136749"/>
              <a:gd name="connsiteX4" fmla="*/ 0 w 3024610"/>
              <a:gd name="connsiteY4" fmla="*/ 7014033 h 7136749"/>
              <a:gd name="connsiteX0" fmla="*/ 0 w 3024610"/>
              <a:gd name="connsiteY0" fmla="*/ 7014033 h 7136749"/>
              <a:gd name="connsiteX1" fmla="*/ 599423 w 3024610"/>
              <a:gd name="connsiteY1" fmla="*/ 0 h 7136749"/>
              <a:gd name="connsiteX2" fmla="*/ 1202474 w 3024610"/>
              <a:gd name="connsiteY2" fmla="*/ 84982 h 7136749"/>
              <a:gd name="connsiteX3" fmla="*/ 3024610 w 3024610"/>
              <a:gd name="connsiteY3" fmla="*/ 7136749 h 7136749"/>
              <a:gd name="connsiteX4" fmla="*/ 0 w 3024610"/>
              <a:gd name="connsiteY4" fmla="*/ 7014033 h 7136749"/>
              <a:gd name="connsiteX0" fmla="*/ 0 w 3061373"/>
              <a:gd name="connsiteY0" fmla="*/ 7529995 h 7529995"/>
              <a:gd name="connsiteX1" fmla="*/ 636186 w 3061373"/>
              <a:gd name="connsiteY1" fmla="*/ 0 h 7529995"/>
              <a:gd name="connsiteX2" fmla="*/ 1239237 w 3061373"/>
              <a:gd name="connsiteY2" fmla="*/ 84982 h 7529995"/>
              <a:gd name="connsiteX3" fmla="*/ 3061373 w 3061373"/>
              <a:gd name="connsiteY3" fmla="*/ 7136749 h 7529995"/>
              <a:gd name="connsiteX4" fmla="*/ 0 w 3061373"/>
              <a:gd name="connsiteY4" fmla="*/ 7529995 h 752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1373" h="7529995">
                <a:moveTo>
                  <a:pt x="0" y="7529995"/>
                </a:moveTo>
                <a:lnTo>
                  <a:pt x="636186" y="0"/>
                </a:lnTo>
                <a:lnTo>
                  <a:pt x="1239237" y="84982"/>
                </a:lnTo>
                <a:lnTo>
                  <a:pt x="3061373" y="7136749"/>
                </a:lnTo>
                <a:lnTo>
                  <a:pt x="0" y="7529995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lumMod val="65000"/>
                </a:schemeClr>
              </a:gs>
              <a:gs pos="100000">
                <a:schemeClr val="tx1">
                  <a:lumMod val="85000"/>
                </a:scheme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 flipH="1" flipV="1">
            <a:off x="1557496" y="2210638"/>
            <a:ext cx="6902936" cy="2722884"/>
          </a:xfrm>
          <a:prstGeom prst="line">
            <a:avLst/>
          </a:prstGeom>
          <a:ln w="28575">
            <a:solidFill>
              <a:schemeClr val="bg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627833" y="2100105"/>
            <a:ext cx="6976615" cy="2075256"/>
          </a:xfrm>
          <a:prstGeom prst="line">
            <a:avLst/>
          </a:prstGeom>
          <a:ln w="28575">
            <a:solidFill>
              <a:schemeClr val="bg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688123" y="1949380"/>
            <a:ext cx="7132349" cy="1436732"/>
          </a:xfrm>
          <a:prstGeom prst="line">
            <a:avLst/>
          </a:prstGeom>
          <a:ln w="28575">
            <a:solidFill>
              <a:schemeClr val="bg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 rot="525464">
            <a:off x="2825419" y="2214668"/>
            <a:ext cx="1296144" cy="803560"/>
          </a:xfrm>
          <a:prstGeom prst="ellipse">
            <a:avLst/>
          </a:prstGeom>
          <a:solidFill>
            <a:srgbClr val="92D050"/>
          </a:solidFill>
          <a:ln>
            <a:solidFill>
              <a:srgbClr val="32A7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21183648">
            <a:off x="7544269" y="3083450"/>
            <a:ext cx="1086845" cy="1220469"/>
          </a:xfrm>
          <a:custGeom>
            <a:avLst/>
            <a:gdLst>
              <a:gd name="connsiteX0" fmla="*/ 0 w 836434"/>
              <a:gd name="connsiteY0" fmla="*/ 0 h 1326586"/>
              <a:gd name="connsiteX1" fmla="*/ 836434 w 836434"/>
              <a:gd name="connsiteY1" fmla="*/ 0 h 1326586"/>
              <a:gd name="connsiteX2" fmla="*/ 836434 w 836434"/>
              <a:gd name="connsiteY2" fmla="*/ 1326586 h 1326586"/>
              <a:gd name="connsiteX3" fmla="*/ 0 w 836434"/>
              <a:gd name="connsiteY3" fmla="*/ 1326586 h 1326586"/>
              <a:gd name="connsiteX4" fmla="*/ 0 w 836434"/>
              <a:gd name="connsiteY4" fmla="*/ 0 h 1326586"/>
              <a:gd name="connsiteX0" fmla="*/ 270532 w 836434"/>
              <a:gd name="connsiteY0" fmla="*/ 22803 h 1326586"/>
              <a:gd name="connsiteX1" fmla="*/ 836434 w 836434"/>
              <a:gd name="connsiteY1" fmla="*/ 0 h 1326586"/>
              <a:gd name="connsiteX2" fmla="*/ 836434 w 836434"/>
              <a:gd name="connsiteY2" fmla="*/ 1326586 h 1326586"/>
              <a:gd name="connsiteX3" fmla="*/ 0 w 836434"/>
              <a:gd name="connsiteY3" fmla="*/ 1326586 h 1326586"/>
              <a:gd name="connsiteX4" fmla="*/ 270532 w 836434"/>
              <a:gd name="connsiteY4" fmla="*/ 22803 h 1326586"/>
              <a:gd name="connsiteX0" fmla="*/ 270532 w 917183"/>
              <a:gd name="connsiteY0" fmla="*/ 22803 h 1326586"/>
              <a:gd name="connsiteX1" fmla="*/ 836434 w 917183"/>
              <a:gd name="connsiteY1" fmla="*/ 0 h 1326586"/>
              <a:gd name="connsiteX2" fmla="*/ 917183 w 917183"/>
              <a:gd name="connsiteY2" fmla="*/ 1245311 h 1326586"/>
              <a:gd name="connsiteX3" fmla="*/ 0 w 917183"/>
              <a:gd name="connsiteY3" fmla="*/ 1326586 h 1326586"/>
              <a:gd name="connsiteX4" fmla="*/ 270532 w 917183"/>
              <a:gd name="connsiteY4" fmla="*/ 22803 h 1326586"/>
              <a:gd name="connsiteX0" fmla="*/ 270532 w 917183"/>
              <a:gd name="connsiteY0" fmla="*/ 0 h 1303783"/>
              <a:gd name="connsiteX1" fmla="*/ 850314 w 917183"/>
              <a:gd name="connsiteY1" fmla="*/ 29499 h 1303783"/>
              <a:gd name="connsiteX2" fmla="*/ 917183 w 917183"/>
              <a:gd name="connsiteY2" fmla="*/ 1222508 h 1303783"/>
              <a:gd name="connsiteX3" fmla="*/ 0 w 917183"/>
              <a:gd name="connsiteY3" fmla="*/ 1303783 h 1303783"/>
              <a:gd name="connsiteX4" fmla="*/ 270532 w 917183"/>
              <a:gd name="connsiteY4" fmla="*/ 0 h 1303783"/>
              <a:gd name="connsiteX0" fmla="*/ 242348 w 917183"/>
              <a:gd name="connsiteY0" fmla="*/ 118908 h 1274284"/>
              <a:gd name="connsiteX1" fmla="*/ 850314 w 917183"/>
              <a:gd name="connsiteY1" fmla="*/ 0 h 1274284"/>
              <a:gd name="connsiteX2" fmla="*/ 917183 w 917183"/>
              <a:gd name="connsiteY2" fmla="*/ 1193009 h 1274284"/>
              <a:gd name="connsiteX3" fmla="*/ 0 w 917183"/>
              <a:gd name="connsiteY3" fmla="*/ 1274284 h 1274284"/>
              <a:gd name="connsiteX4" fmla="*/ 242348 w 917183"/>
              <a:gd name="connsiteY4" fmla="*/ 118908 h 1274284"/>
              <a:gd name="connsiteX0" fmla="*/ 242348 w 917183"/>
              <a:gd name="connsiteY0" fmla="*/ 69034 h 1224410"/>
              <a:gd name="connsiteX1" fmla="*/ 844244 w 917183"/>
              <a:gd name="connsiteY1" fmla="*/ 0 h 1224410"/>
              <a:gd name="connsiteX2" fmla="*/ 917183 w 917183"/>
              <a:gd name="connsiteY2" fmla="*/ 1143135 h 1224410"/>
              <a:gd name="connsiteX3" fmla="*/ 0 w 917183"/>
              <a:gd name="connsiteY3" fmla="*/ 1224410 h 1224410"/>
              <a:gd name="connsiteX4" fmla="*/ 242348 w 917183"/>
              <a:gd name="connsiteY4" fmla="*/ 69034 h 1224410"/>
              <a:gd name="connsiteX0" fmla="*/ 149496 w 917183"/>
              <a:gd name="connsiteY0" fmla="*/ 96114 h 1224410"/>
              <a:gd name="connsiteX1" fmla="*/ 844244 w 917183"/>
              <a:gd name="connsiteY1" fmla="*/ 0 h 1224410"/>
              <a:gd name="connsiteX2" fmla="*/ 917183 w 917183"/>
              <a:gd name="connsiteY2" fmla="*/ 1143135 h 1224410"/>
              <a:gd name="connsiteX3" fmla="*/ 0 w 917183"/>
              <a:gd name="connsiteY3" fmla="*/ 1224410 h 1224410"/>
              <a:gd name="connsiteX4" fmla="*/ 149496 w 917183"/>
              <a:gd name="connsiteY4" fmla="*/ 96114 h 1224410"/>
              <a:gd name="connsiteX0" fmla="*/ 149496 w 1086845"/>
              <a:gd name="connsiteY0" fmla="*/ 92173 h 1220469"/>
              <a:gd name="connsiteX1" fmla="*/ 1086845 w 1086845"/>
              <a:gd name="connsiteY1" fmla="*/ 0 h 1220469"/>
              <a:gd name="connsiteX2" fmla="*/ 917183 w 1086845"/>
              <a:gd name="connsiteY2" fmla="*/ 1139194 h 1220469"/>
              <a:gd name="connsiteX3" fmla="*/ 0 w 1086845"/>
              <a:gd name="connsiteY3" fmla="*/ 1220469 h 1220469"/>
              <a:gd name="connsiteX4" fmla="*/ 149496 w 1086845"/>
              <a:gd name="connsiteY4" fmla="*/ 92173 h 1220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6845" h="1220469">
                <a:moveTo>
                  <a:pt x="149496" y="92173"/>
                </a:moveTo>
                <a:lnTo>
                  <a:pt x="1086845" y="0"/>
                </a:lnTo>
                <a:lnTo>
                  <a:pt x="917183" y="1139194"/>
                </a:lnTo>
                <a:lnTo>
                  <a:pt x="0" y="1220469"/>
                </a:lnTo>
                <a:lnTo>
                  <a:pt x="149496" y="92173"/>
                </a:lnTo>
                <a:close/>
              </a:path>
            </a:pathLst>
          </a:cu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arallelogram 17"/>
          <p:cNvSpPr/>
          <p:nvPr/>
        </p:nvSpPr>
        <p:spPr>
          <a:xfrm rot="5400000">
            <a:off x="3216157" y="50198"/>
            <a:ext cx="4049048" cy="7530049"/>
          </a:xfrm>
          <a:custGeom>
            <a:avLst/>
            <a:gdLst>
              <a:gd name="connsiteX0" fmla="*/ 0 w 4106195"/>
              <a:gd name="connsiteY0" fmla="*/ 5476692 h 5476692"/>
              <a:gd name="connsiteX1" fmla="*/ 738951 w 4106195"/>
              <a:gd name="connsiteY1" fmla="*/ 0 h 5476692"/>
              <a:gd name="connsiteX2" fmla="*/ 4106195 w 4106195"/>
              <a:gd name="connsiteY2" fmla="*/ 0 h 5476692"/>
              <a:gd name="connsiteX3" fmla="*/ 3367244 w 4106195"/>
              <a:gd name="connsiteY3" fmla="*/ 5476692 h 5476692"/>
              <a:gd name="connsiteX4" fmla="*/ 0 w 4106195"/>
              <a:gd name="connsiteY4" fmla="*/ 5476692 h 5476692"/>
              <a:gd name="connsiteX0" fmla="*/ 0 w 4049048"/>
              <a:gd name="connsiteY0" fmla="*/ 5476692 h 5476692"/>
              <a:gd name="connsiteX1" fmla="*/ 738951 w 4049048"/>
              <a:gd name="connsiteY1" fmla="*/ 0 h 5476692"/>
              <a:gd name="connsiteX2" fmla="*/ 4049048 w 4049048"/>
              <a:gd name="connsiteY2" fmla="*/ 6350 h 5476692"/>
              <a:gd name="connsiteX3" fmla="*/ 3367244 w 4049048"/>
              <a:gd name="connsiteY3" fmla="*/ 5476692 h 5476692"/>
              <a:gd name="connsiteX4" fmla="*/ 0 w 4049048"/>
              <a:gd name="connsiteY4" fmla="*/ 5476692 h 5476692"/>
              <a:gd name="connsiteX0" fmla="*/ 0 w 4049048"/>
              <a:gd name="connsiteY0" fmla="*/ 5476692 h 5476692"/>
              <a:gd name="connsiteX1" fmla="*/ 738951 w 4049048"/>
              <a:gd name="connsiteY1" fmla="*/ 0 h 5476692"/>
              <a:gd name="connsiteX2" fmla="*/ 4049048 w 4049048"/>
              <a:gd name="connsiteY2" fmla="*/ 6350 h 5476692"/>
              <a:gd name="connsiteX3" fmla="*/ 547844 w 4049048"/>
              <a:gd name="connsiteY3" fmla="*/ 5476692 h 5476692"/>
              <a:gd name="connsiteX4" fmla="*/ 0 w 4049048"/>
              <a:gd name="connsiteY4" fmla="*/ 5476692 h 5476692"/>
              <a:gd name="connsiteX0" fmla="*/ 0 w 4049048"/>
              <a:gd name="connsiteY0" fmla="*/ 5476692 h 5476692"/>
              <a:gd name="connsiteX1" fmla="*/ 738951 w 4049048"/>
              <a:gd name="connsiteY1" fmla="*/ 0 h 5476692"/>
              <a:gd name="connsiteX2" fmla="*/ 4049048 w 4049048"/>
              <a:gd name="connsiteY2" fmla="*/ 6350 h 5476692"/>
              <a:gd name="connsiteX3" fmla="*/ 554987 w 4049048"/>
              <a:gd name="connsiteY3" fmla="*/ 5476692 h 5476692"/>
              <a:gd name="connsiteX4" fmla="*/ 0 w 4049048"/>
              <a:gd name="connsiteY4" fmla="*/ 5476692 h 547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49048" h="5476692">
                <a:moveTo>
                  <a:pt x="0" y="5476692"/>
                </a:moveTo>
                <a:lnTo>
                  <a:pt x="738951" y="0"/>
                </a:lnTo>
                <a:lnTo>
                  <a:pt x="4049048" y="6350"/>
                </a:lnTo>
                <a:lnTo>
                  <a:pt x="554987" y="5476692"/>
                </a:lnTo>
                <a:lnTo>
                  <a:pt x="0" y="5476692"/>
                </a:lnTo>
                <a:close/>
              </a:path>
            </a:pathLst>
          </a:custGeom>
          <a:solidFill>
            <a:srgbClr val="FFB665">
              <a:alpha val="40000"/>
            </a:srgb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0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2</a:t>
            </a:fld>
            <a:endParaRPr lang="en-US"/>
          </a:p>
        </p:txBody>
      </p:sp>
      <p:pic>
        <p:nvPicPr>
          <p:cNvPr id="5" name="Picture 4" descr="C:\Documents and Settings\Administrator\Desktop\slides\fredo-god-rays-1k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26886" y="1418369"/>
            <a:ext cx="8890228" cy="4314887"/>
          </a:xfrm>
          <a:prstGeom prst="rect">
            <a:avLst/>
          </a:prstGeom>
          <a:noFill/>
        </p:spPr>
      </p:pic>
      <p:sp>
        <p:nvSpPr>
          <p:cNvPr id="6" name="Content Placeholder 2"/>
          <p:cNvSpPr>
            <a:spLocks noGrp="1"/>
          </p:cNvSpPr>
          <p:nvPr/>
        </p:nvSpPr>
        <p:spPr bwMode="auto">
          <a:xfrm>
            <a:off x="457200" y="5877272"/>
            <a:ext cx="8229600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smtClean="0"/>
              <a:t>Photo </a:t>
            </a:r>
            <a:r>
              <a:rPr lang="en-US" sz="2000" dirty="0"/>
              <a:t>by Frédo </a:t>
            </a:r>
            <a:r>
              <a:rPr lang="en-US" sz="2000" dirty="0" smtClean="0"/>
              <a:t>Durand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7337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Rectified Shadow Map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20</a:t>
            </a:fld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707904" y="990074"/>
            <a:ext cx="0" cy="504056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891834" y="980728"/>
            <a:ext cx="19763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Light direction</a:t>
            </a:r>
            <a:endParaRPr lang="en-US" sz="2400" dirty="0"/>
          </a:p>
        </p:txBody>
      </p:sp>
      <p:sp>
        <p:nvSpPr>
          <p:cNvPr id="12" name="Trapezoid 11"/>
          <p:cNvSpPr/>
          <p:nvPr/>
        </p:nvSpPr>
        <p:spPr>
          <a:xfrm rot="17400000">
            <a:off x="1575108" y="-335264"/>
            <a:ext cx="6802520" cy="8560184"/>
          </a:xfrm>
          <a:custGeom>
            <a:avLst/>
            <a:gdLst>
              <a:gd name="connsiteX0" fmla="*/ 0 w 2862318"/>
              <a:gd name="connsiteY0" fmla="*/ 5191622 h 5191622"/>
              <a:gd name="connsiteX1" fmla="*/ 1145099 w 2862318"/>
              <a:gd name="connsiteY1" fmla="*/ 0 h 5191622"/>
              <a:gd name="connsiteX2" fmla="*/ 1717219 w 2862318"/>
              <a:gd name="connsiteY2" fmla="*/ 0 h 5191622"/>
              <a:gd name="connsiteX3" fmla="*/ 2862318 w 2862318"/>
              <a:gd name="connsiteY3" fmla="*/ 5191622 h 5191622"/>
              <a:gd name="connsiteX4" fmla="*/ 0 w 2862318"/>
              <a:gd name="connsiteY4" fmla="*/ 5191622 h 5191622"/>
              <a:gd name="connsiteX0" fmla="*/ 0 w 3024610"/>
              <a:gd name="connsiteY0" fmla="*/ 5068906 h 5191622"/>
              <a:gd name="connsiteX1" fmla="*/ 1307391 w 3024610"/>
              <a:gd name="connsiteY1" fmla="*/ 0 h 5191622"/>
              <a:gd name="connsiteX2" fmla="*/ 1879511 w 3024610"/>
              <a:gd name="connsiteY2" fmla="*/ 0 h 5191622"/>
              <a:gd name="connsiteX3" fmla="*/ 3024610 w 3024610"/>
              <a:gd name="connsiteY3" fmla="*/ 5191622 h 5191622"/>
              <a:gd name="connsiteX4" fmla="*/ 0 w 3024610"/>
              <a:gd name="connsiteY4" fmla="*/ 5068906 h 5191622"/>
              <a:gd name="connsiteX0" fmla="*/ 0 w 3024610"/>
              <a:gd name="connsiteY0" fmla="*/ 7014033 h 7136749"/>
              <a:gd name="connsiteX1" fmla="*/ 599423 w 3024610"/>
              <a:gd name="connsiteY1" fmla="*/ 0 h 7136749"/>
              <a:gd name="connsiteX2" fmla="*/ 1879511 w 3024610"/>
              <a:gd name="connsiteY2" fmla="*/ 1945127 h 7136749"/>
              <a:gd name="connsiteX3" fmla="*/ 3024610 w 3024610"/>
              <a:gd name="connsiteY3" fmla="*/ 7136749 h 7136749"/>
              <a:gd name="connsiteX4" fmla="*/ 0 w 3024610"/>
              <a:gd name="connsiteY4" fmla="*/ 7014033 h 7136749"/>
              <a:gd name="connsiteX0" fmla="*/ 0 w 3024610"/>
              <a:gd name="connsiteY0" fmla="*/ 7014033 h 7136749"/>
              <a:gd name="connsiteX1" fmla="*/ 599423 w 3024610"/>
              <a:gd name="connsiteY1" fmla="*/ 0 h 7136749"/>
              <a:gd name="connsiteX2" fmla="*/ 1202474 w 3024610"/>
              <a:gd name="connsiteY2" fmla="*/ 84982 h 7136749"/>
              <a:gd name="connsiteX3" fmla="*/ 3024610 w 3024610"/>
              <a:gd name="connsiteY3" fmla="*/ 7136749 h 7136749"/>
              <a:gd name="connsiteX4" fmla="*/ 0 w 3024610"/>
              <a:gd name="connsiteY4" fmla="*/ 7014033 h 7136749"/>
              <a:gd name="connsiteX0" fmla="*/ 0 w 3707898"/>
              <a:gd name="connsiteY0" fmla="*/ 7014033 h 7014033"/>
              <a:gd name="connsiteX1" fmla="*/ 599423 w 3707898"/>
              <a:gd name="connsiteY1" fmla="*/ 0 h 7014033"/>
              <a:gd name="connsiteX2" fmla="*/ 1202474 w 3707898"/>
              <a:gd name="connsiteY2" fmla="*/ 84982 h 7014033"/>
              <a:gd name="connsiteX3" fmla="*/ 3707898 w 3707898"/>
              <a:gd name="connsiteY3" fmla="*/ 6898746 h 7014033"/>
              <a:gd name="connsiteX4" fmla="*/ 0 w 3707898"/>
              <a:gd name="connsiteY4" fmla="*/ 7014033 h 7014033"/>
              <a:gd name="connsiteX0" fmla="*/ 0 w 3893864"/>
              <a:gd name="connsiteY0" fmla="*/ 8118962 h 8118962"/>
              <a:gd name="connsiteX1" fmla="*/ 785389 w 3893864"/>
              <a:gd name="connsiteY1" fmla="*/ 0 h 8118962"/>
              <a:gd name="connsiteX2" fmla="*/ 1388440 w 3893864"/>
              <a:gd name="connsiteY2" fmla="*/ 84982 h 8118962"/>
              <a:gd name="connsiteX3" fmla="*/ 3893864 w 3893864"/>
              <a:gd name="connsiteY3" fmla="*/ 6898746 h 8118962"/>
              <a:gd name="connsiteX4" fmla="*/ 0 w 3893864"/>
              <a:gd name="connsiteY4" fmla="*/ 8118962 h 8118962"/>
              <a:gd name="connsiteX0" fmla="*/ 2882030 w 6775894"/>
              <a:gd name="connsiteY0" fmla="*/ 8033980 h 8033980"/>
              <a:gd name="connsiteX1" fmla="*/ 0 w 6775894"/>
              <a:gd name="connsiteY1" fmla="*/ 62901 h 8033980"/>
              <a:gd name="connsiteX2" fmla="*/ 4270470 w 6775894"/>
              <a:gd name="connsiteY2" fmla="*/ 0 h 8033980"/>
              <a:gd name="connsiteX3" fmla="*/ 6775894 w 6775894"/>
              <a:gd name="connsiteY3" fmla="*/ 6813764 h 8033980"/>
              <a:gd name="connsiteX4" fmla="*/ 2882030 w 6775894"/>
              <a:gd name="connsiteY4" fmla="*/ 8033980 h 8033980"/>
              <a:gd name="connsiteX0" fmla="*/ 2908656 w 6802520"/>
              <a:gd name="connsiteY0" fmla="*/ 8033980 h 8033980"/>
              <a:gd name="connsiteX1" fmla="*/ 0 w 6802520"/>
              <a:gd name="connsiteY1" fmla="*/ 19125 h 8033980"/>
              <a:gd name="connsiteX2" fmla="*/ 4297096 w 6802520"/>
              <a:gd name="connsiteY2" fmla="*/ 0 h 8033980"/>
              <a:gd name="connsiteX3" fmla="*/ 6802520 w 6802520"/>
              <a:gd name="connsiteY3" fmla="*/ 6813764 h 8033980"/>
              <a:gd name="connsiteX4" fmla="*/ 2908656 w 6802520"/>
              <a:gd name="connsiteY4" fmla="*/ 8033980 h 8033980"/>
              <a:gd name="connsiteX0" fmla="*/ 2908656 w 6802520"/>
              <a:gd name="connsiteY0" fmla="*/ 8560184 h 8560184"/>
              <a:gd name="connsiteX1" fmla="*/ 0 w 6802520"/>
              <a:gd name="connsiteY1" fmla="*/ 545329 h 8560184"/>
              <a:gd name="connsiteX2" fmla="*/ 4126960 w 6802520"/>
              <a:gd name="connsiteY2" fmla="*/ 0 h 8560184"/>
              <a:gd name="connsiteX3" fmla="*/ 6802520 w 6802520"/>
              <a:gd name="connsiteY3" fmla="*/ 7339968 h 8560184"/>
              <a:gd name="connsiteX4" fmla="*/ 2908656 w 6802520"/>
              <a:gd name="connsiteY4" fmla="*/ 8560184 h 8560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2520" h="8560184">
                <a:moveTo>
                  <a:pt x="2908656" y="8560184"/>
                </a:moveTo>
                <a:lnTo>
                  <a:pt x="0" y="545329"/>
                </a:lnTo>
                <a:lnTo>
                  <a:pt x="4126960" y="0"/>
                </a:lnTo>
                <a:lnTo>
                  <a:pt x="6802520" y="7339968"/>
                </a:lnTo>
                <a:lnTo>
                  <a:pt x="2908656" y="8560184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lumMod val="65000"/>
                </a:schemeClr>
              </a:gs>
              <a:gs pos="100000">
                <a:schemeClr val="tx1">
                  <a:lumMod val="85000"/>
                </a:scheme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 flipH="1" flipV="1">
            <a:off x="539552" y="4783015"/>
            <a:ext cx="8323094" cy="1"/>
          </a:xfrm>
          <a:prstGeom prst="line">
            <a:avLst/>
          </a:prstGeom>
          <a:ln w="28575">
            <a:solidFill>
              <a:schemeClr val="bg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55576" y="3815223"/>
            <a:ext cx="8169349" cy="0"/>
          </a:xfrm>
          <a:prstGeom prst="line">
            <a:avLst/>
          </a:prstGeom>
          <a:ln w="28575">
            <a:solidFill>
              <a:schemeClr val="bg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019175" y="2723103"/>
            <a:ext cx="7933906" cy="0"/>
          </a:xfrm>
          <a:prstGeom prst="line">
            <a:avLst/>
          </a:prstGeom>
          <a:ln w="28575">
            <a:solidFill>
              <a:schemeClr val="bg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1907704" y="2492896"/>
            <a:ext cx="3168352" cy="2520280"/>
          </a:xfrm>
          <a:prstGeom prst="ellipse">
            <a:avLst/>
          </a:prstGeom>
          <a:solidFill>
            <a:srgbClr val="92D050"/>
          </a:solidFill>
          <a:ln>
            <a:solidFill>
              <a:srgbClr val="32A7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8294282" y="2495515"/>
            <a:ext cx="588051" cy="2080637"/>
          </a:xfrm>
          <a:custGeom>
            <a:avLst/>
            <a:gdLst>
              <a:gd name="connsiteX0" fmla="*/ 0 w 792088"/>
              <a:gd name="connsiteY0" fmla="*/ 0 h 957315"/>
              <a:gd name="connsiteX1" fmla="*/ 792088 w 792088"/>
              <a:gd name="connsiteY1" fmla="*/ 0 h 957315"/>
              <a:gd name="connsiteX2" fmla="*/ 792088 w 792088"/>
              <a:gd name="connsiteY2" fmla="*/ 957315 h 957315"/>
              <a:gd name="connsiteX3" fmla="*/ 0 w 792088"/>
              <a:gd name="connsiteY3" fmla="*/ 957315 h 957315"/>
              <a:gd name="connsiteX4" fmla="*/ 0 w 792088"/>
              <a:gd name="connsiteY4" fmla="*/ 0 h 957315"/>
              <a:gd name="connsiteX0" fmla="*/ 0 w 1153829"/>
              <a:gd name="connsiteY0" fmla="*/ 462224 h 1419539"/>
              <a:gd name="connsiteX1" fmla="*/ 1153829 w 1153829"/>
              <a:gd name="connsiteY1" fmla="*/ 0 h 1419539"/>
              <a:gd name="connsiteX2" fmla="*/ 792088 w 1153829"/>
              <a:gd name="connsiteY2" fmla="*/ 1419539 h 1419539"/>
              <a:gd name="connsiteX3" fmla="*/ 0 w 1153829"/>
              <a:gd name="connsiteY3" fmla="*/ 1419539 h 1419539"/>
              <a:gd name="connsiteX4" fmla="*/ 0 w 1153829"/>
              <a:gd name="connsiteY4" fmla="*/ 462224 h 1419539"/>
              <a:gd name="connsiteX0" fmla="*/ 713433 w 1153829"/>
              <a:gd name="connsiteY0" fmla="*/ 50242 h 1419539"/>
              <a:gd name="connsiteX1" fmla="*/ 1153829 w 1153829"/>
              <a:gd name="connsiteY1" fmla="*/ 0 h 1419539"/>
              <a:gd name="connsiteX2" fmla="*/ 792088 w 1153829"/>
              <a:gd name="connsiteY2" fmla="*/ 1419539 h 1419539"/>
              <a:gd name="connsiteX3" fmla="*/ 0 w 1153829"/>
              <a:gd name="connsiteY3" fmla="*/ 1419539 h 1419539"/>
              <a:gd name="connsiteX4" fmla="*/ 713433 w 1153829"/>
              <a:gd name="connsiteY4" fmla="*/ 50242 h 1419539"/>
              <a:gd name="connsiteX0" fmla="*/ 713433 w 1334699"/>
              <a:gd name="connsiteY0" fmla="*/ 50242 h 1419539"/>
              <a:gd name="connsiteX1" fmla="*/ 1153829 w 1334699"/>
              <a:gd name="connsiteY1" fmla="*/ 0 h 1419539"/>
              <a:gd name="connsiteX2" fmla="*/ 1334699 w 1334699"/>
              <a:gd name="connsiteY2" fmla="*/ 1399442 h 1419539"/>
              <a:gd name="connsiteX3" fmla="*/ 0 w 1334699"/>
              <a:gd name="connsiteY3" fmla="*/ 1419539 h 1419539"/>
              <a:gd name="connsiteX4" fmla="*/ 713433 w 1334699"/>
              <a:gd name="connsiteY4" fmla="*/ 50242 h 1419539"/>
              <a:gd name="connsiteX0" fmla="*/ 0 w 621266"/>
              <a:gd name="connsiteY0" fmla="*/ 50242 h 2062634"/>
              <a:gd name="connsiteX1" fmla="*/ 440396 w 621266"/>
              <a:gd name="connsiteY1" fmla="*/ 0 h 2062634"/>
              <a:gd name="connsiteX2" fmla="*/ 621266 w 621266"/>
              <a:gd name="connsiteY2" fmla="*/ 1399442 h 2062634"/>
              <a:gd name="connsiteX3" fmla="*/ 60290 w 621266"/>
              <a:gd name="connsiteY3" fmla="*/ 2062634 h 2062634"/>
              <a:gd name="connsiteX4" fmla="*/ 0 w 621266"/>
              <a:gd name="connsiteY4" fmla="*/ 50242 h 2062634"/>
              <a:gd name="connsiteX0" fmla="*/ 0 w 621266"/>
              <a:gd name="connsiteY0" fmla="*/ 30145 h 2042537"/>
              <a:gd name="connsiteX1" fmla="*/ 581072 w 621266"/>
              <a:gd name="connsiteY1" fmla="*/ 0 h 2042537"/>
              <a:gd name="connsiteX2" fmla="*/ 621266 w 621266"/>
              <a:gd name="connsiteY2" fmla="*/ 1379345 h 2042537"/>
              <a:gd name="connsiteX3" fmla="*/ 60290 w 621266"/>
              <a:gd name="connsiteY3" fmla="*/ 2042537 h 2042537"/>
              <a:gd name="connsiteX4" fmla="*/ 0 w 621266"/>
              <a:gd name="connsiteY4" fmla="*/ 30145 h 2042537"/>
              <a:gd name="connsiteX0" fmla="*/ 120580 w 560976"/>
              <a:gd name="connsiteY0" fmla="*/ 40193 h 2042537"/>
              <a:gd name="connsiteX1" fmla="*/ 520782 w 560976"/>
              <a:gd name="connsiteY1" fmla="*/ 0 h 2042537"/>
              <a:gd name="connsiteX2" fmla="*/ 560976 w 560976"/>
              <a:gd name="connsiteY2" fmla="*/ 1379345 h 2042537"/>
              <a:gd name="connsiteX3" fmla="*/ 0 w 560976"/>
              <a:gd name="connsiteY3" fmla="*/ 2042537 h 2042537"/>
              <a:gd name="connsiteX4" fmla="*/ 120580 w 560976"/>
              <a:gd name="connsiteY4" fmla="*/ 40193 h 2042537"/>
              <a:gd name="connsiteX0" fmla="*/ 110531 w 560976"/>
              <a:gd name="connsiteY0" fmla="*/ 251208 h 2042537"/>
              <a:gd name="connsiteX1" fmla="*/ 520782 w 560976"/>
              <a:gd name="connsiteY1" fmla="*/ 0 h 2042537"/>
              <a:gd name="connsiteX2" fmla="*/ 560976 w 560976"/>
              <a:gd name="connsiteY2" fmla="*/ 1379345 h 2042537"/>
              <a:gd name="connsiteX3" fmla="*/ 0 w 560976"/>
              <a:gd name="connsiteY3" fmla="*/ 2042537 h 2042537"/>
              <a:gd name="connsiteX4" fmla="*/ 110531 w 560976"/>
              <a:gd name="connsiteY4" fmla="*/ 251208 h 2042537"/>
              <a:gd name="connsiteX0" fmla="*/ 0 w 564745"/>
              <a:gd name="connsiteY0" fmla="*/ 327408 h 2042537"/>
              <a:gd name="connsiteX1" fmla="*/ 524551 w 564745"/>
              <a:gd name="connsiteY1" fmla="*/ 0 h 2042537"/>
              <a:gd name="connsiteX2" fmla="*/ 564745 w 564745"/>
              <a:gd name="connsiteY2" fmla="*/ 1379345 h 2042537"/>
              <a:gd name="connsiteX3" fmla="*/ 3769 w 564745"/>
              <a:gd name="connsiteY3" fmla="*/ 2042537 h 2042537"/>
              <a:gd name="connsiteX4" fmla="*/ 0 w 564745"/>
              <a:gd name="connsiteY4" fmla="*/ 327408 h 2042537"/>
              <a:gd name="connsiteX0" fmla="*/ 0 w 588051"/>
              <a:gd name="connsiteY0" fmla="*/ 365508 h 2080637"/>
              <a:gd name="connsiteX1" fmla="*/ 588051 w 588051"/>
              <a:gd name="connsiteY1" fmla="*/ 0 h 2080637"/>
              <a:gd name="connsiteX2" fmla="*/ 564745 w 588051"/>
              <a:gd name="connsiteY2" fmla="*/ 1417445 h 2080637"/>
              <a:gd name="connsiteX3" fmla="*/ 3769 w 588051"/>
              <a:gd name="connsiteY3" fmla="*/ 2080637 h 2080637"/>
              <a:gd name="connsiteX4" fmla="*/ 0 w 588051"/>
              <a:gd name="connsiteY4" fmla="*/ 365508 h 2080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8051" h="2080637">
                <a:moveTo>
                  <a:pt x="0" y="365508"/>
                </a:moveTo>
                <a:lnTo>
                  <a:pt x="588051" y="0"/>
                </a:lnTo>
                <a:lnTo>
                  <a:pt x="564745" y="1417445"/>
                </a:lnTo>
                <a:lnTo>
                  <a:pt x="3769" y="2080637"/>
                </a:lnTo>
                <a:cubicBezTo>
                  <a:pt x="2513" y="1508927"/>
                  <a:pt x="1256" y="937218"/>
                  <a:pt x="0" y="365508"/>
                </a:cubicBezTo>
                <a:close/>
              </a:path>
            </a:pathLst>
          </a:cu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23528" y="1790699"/>
            <a:ext cx="8681434" cy="4049048"/>
          </a:xfrm>
          <a:prstGeom prst="rect">
            <a:avLst/>
          </a:prstGeom>
          <a:solidFill>
            <a:srgbClr val="FFB665">
              <a:alpha val="40000"/>
            </a:srgbClr>
          </a:solidFill>
          <a:ln>
            <a:solidFill>
              <a:srgbClr val="BC85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33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Rectified Shadow Map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51520" y="1052736"/>
            <a:ext cx="8640960" cy="5184576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21</a:t>
            </a:fld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805" y="1052736"/>
            <a:ext cx="7400390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000" y="1053024"/>
            <a:ext cx="5760000" cy="51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000" y="1053024"/>
            <a:ext cx="5760000" cy="51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6144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Wrap 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22</a:t>
            </a:fld>
            <a:endParaRPr lang="en-US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808" y="1041900"/>
            <a:ext cx="5754384" cy="51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808" y="1041900"/>
            <a:ext cx="5754384" cy="51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046" y="1041900"/>
            <a:ext cx="7413909" cy="51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8693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73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51520" y="1052736"/>
            <a:ext cx="8640960" cy="5805264"/>
          </a:xfrm>
        </p:spPr>
        <p:txBody>
          <a:bodyPr>
            <a:normAutofit/>
          </a:bodyPr>
          <a:lstStyle/>
          <a:p>
            <a:pPr marL="342900" lvl="2" indent="-342900"/>
            <a:r>
              <a:rPr lang="en-US" sz="2400" dirty="0"/>
              <a:t>Complexity</a:t>
            </a:r>
            <a:r>
              <a:rPr lang="en-US" sz="2400" dirty="0" smtClean="0"/>
              <a:t>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(w*h pixels, d*a shadow map, </a:t>
            </a:r>
            <a:r>
              <a:rPr lang="en-US" dirty="0" smtClean="0"/>
              <a:t>allowing for d marching-steps)</a:t>
            </a:r>
            <a:endParaRPr lang="en-US" dirty="0"/>
          </a:p>
          <a:p>
            <a:pPr lvl="1"/>
            <a:r>
              <a:rPr lang="en-US" dirty="0"/>
              <a:t>Ray-marching:	O(w*h * d)</a:t>
            </a:r>
          </a:p>
          <a:p>
            <a:r>
              <a:rPr lang="en-US" dirty="0" smtClean="0"/>
              <a:t>Tree-based structures on rectified shadow map</a:t>
            </a:r>
          </a:p>
          <a:p>
            <a:pPr lvl="1"/>
            <a:r>
              <a:rPr lang="en-US" sz="1800" dirty="0" smtClean="0"/>
              <a:t>[</a:t>
            </a:r>
            <a:r>
              <a:rPr lang="en-US" sz="1800" dirty="0" err="1" smtClean="0"/>
              <a:t>Baran</a:t>
            </a:r>
            <a:r>
              <a:rPr lang="en-US" sz="1800" dirty="0" smtClean="0"/>
              <a:t> et al. 2010]</a:t>
            </a:r>
          </a:p>
          <a:p>
            <a:pPr marL="457200" lvl="1" indent="0">
              <a:buNone/>
            </a:pPr>
            <a:r>
              <a:rPr lang="en-US" sz="1800" dirty="0"/>
              <a:t>	</a:t>
            </a:r>
            <a:r>
              <a:rPr lang="en-US" sz="1800" dirty="0" smtClean="0"/>
              <a:t>“A </a:t>
            </a:r>
            <a:r>
              <a:rPr lang="en-US" sz="1800" dirty="0"/>
              <a:t>hierarchical volumetric shadow </a:t>
            </a:r>
            <a:r>
              <a:rPr lang="en-US" sz="1800" dirty="0" smtClean="0"/>
              <a:t>algorithm for single scattering”</a:t>
            </a:r>
          </a:p>
          <a:p>
            <a:pPr lvl="1"/>
            <a:r>
              <a:rPr lang="en-US" sz="1800" dirty="0" smtClean="0"/>
              <a:t>[Chen et al. 2011]</a:t>
            </a:r>
          </a:p>
          <a:p>
            <a:pPr marL="457200" lvl="1" indent="0">
              <a:buNone/>
            </a:pPr>
            <a:r>
              <a:rPr lang="en-US" sz="1800" dirty="0" smtClean="0"/>
              <a:t>	“</a:t>
            </a:r>
            <a:r>
              <a:rPr lang="en-US" sz="1800" dirty="0" err="1" smtClean="0"/>
              <a:t>Realtime</a:t>
            </a:r>
            <a:r>
              <a:rPr lang="en-US" sz="1800" dirty="0" smtClean="0"/>
              <a:t> volumetric </a:t>
            </a:r>
            <a:r>
              <a:rPr lang="en-US" sz="1800" dirty="0"/>
              <a:t>shadows using 1d min-max </a:t>
            </a:r>
            <a:r>
              <a:rPr lang="en-US" sz="1800" dirty="0" err="1" smtClean="0"/>
              <a:t>mipmaps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Tree average:	O(w*h * log d	+ a*d)</a:t>
            </a:r>
          </a:p>
          <a:p>
            <a:pPr lvl="1"/>
            <a:r>
              <a:rPr lang="en-US" dirty="0" smtClean="0"/>
              <a:t>Tree worst:	O(w*h </a:t>
            </a:r>
            <a:r>
              <a:rPr lang="en-US" dirty="0"/>
              <a:t>* </a:t>
            </a:r>
            <a:r>
              <a:rPr lang="en-US" dirty="0" smtClean="0"/>
              <a:t>d	+ </a:t>
            </a:r>
            <a:r>
              <a:rPr lang="en-US" dirty="0"/>
              <a:t>a*d</a:t>
            </a:r>
            <a:r>
              <a:rPr lang="en-US" dirty="0" smtClean="0"/>
              <a:t>)</a:t>
            </a:r>
          </a:p>
          <a:p>
            <a:r>
              <a:rPr lang="en-US" dirty="0" smtClean="0"/>
              <a:t>Ours:		</a:t>
            </a:r>
            <a:r>
              <a:rPr lang="en-US" sz="2000" dirty="0" smtClean="0"/>
              <a:t>O(w*h * C 	+ C * a*d )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>(C basis functions)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24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012777" y="5445224"/>
            <a:ext cx="3071391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002400" y="5418000"/>
            <a:ext cx="27398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O(w*h		+ a*d)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53859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25</a:t>
            </a:fld>
            <a:endParaRPr lang="en-US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" y="1068436"/>
            <a:ext cx="8999999" cy="5240884"/>
          </a:xfrm>
        </p:spPr>
      </p:pic>
    </p:spTree>
    <p:extLst>
      <p:ext uri="{BB962C8B-B14F-4D97-AF65-F5344CB8AC3E}">
        <p14:creationId xmlns:p14="http://schemas.microsoft.com/office/powerpoint/2010/main" val="218890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Light dependent falloff functions</a:t>
            </a:r>
          </a:p>
          <a:p>
            <a:pPr lvl="1"/>
            <a:r>
              <a:rPr lang="en-US" dirty="0"/>
              <a:t>Local light sources</a:t>
            </a:r>
          </a:p>
          <a:p>
            <a:r>
              <a:rPr lang="en-US" dirty="0" smtClean="0"/>
              <a:t>Degenerated </a:t>
            </a:r>
            <a:r>
              <a:rPr lang="en-US" dirty="0"/>
              <a:t>cases of perspective </a:t>
            </a:r>
            <a:r>
              <a:rPr lang="en-US" dirty="0" smtClean="0"/>
              <a:t>projection</a:t>
            </a:r>
          </a:p>
          <a:p>
            <a:r>
              <a:rPr lang="en-US" dirty="0" smtClean="0"/>
              <a:t>Ringing artifacts (similar to convolution shadow maps)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408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Ringing artifacts (similar to convolution shadow maps)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27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28800"/>
            <a:ext cx="3795796" cy="4320000"/>
          </a:xfrm>
          <a:prstGeom prst="rect">
            <a:avLst/>
          </a:prstGeom>
        </p:spPr>
      </p:pic>
      <p:pic>
        <p:nvPicPr>
          <p:cNvPr id="1027" name="Picture 3" descr="C:\Users\Administrator\Desktop\i3d talk\ringing_suppr1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28800"/>
            <a:ext cx="3795796" cy="43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19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Nitty</a:t>
            </a:r>
            <a:r>
              <a:rPr lang="en-US" dirty="0" smtClean="0"/>
              <a:t> Gritty Details (in the paper)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Not average visibility, but medium attenuation?</a:t>
            </a:r>
          </a:p>
          <a:p>
            <a:pPr lvl="1"/>
            <a:r>
              <a:rPr lang="en-US" dirty="0" smtClean="0"/>
              <a:t>Add weights to filtering</a:t>
            </a:r>
          </a:p>
          <a:p>
            <a:r>
              <a:rPr lang="en-US" dirty="0" smtClean="0"/>
              <a:t>Other visibility linearization methods?</a:t>
            </a:r>
          </a:p>
          <a:p>
            <a:pPr lvl="1"/>
            <a:r>
              <a:rPr lang="en-US" dirty="0"/>
              <a:t>Exponential shadow maps</a:t>
            </a:r>
          </a:p>
          <a:p>
            <a:pPr lvl="1"/>
            <a:r>
              <a:rPr lang="en-US" dirty="0"/>
              <a:t>Variance </a:t>
            </a:r>
            <a:r>
              <a:rPr lang="en-US" dirty="0" smtClean="0"/>
              <a:t>shadow maps</a:t>
            </a:r>
          </a:p>
          <a:p>
            <a:pPr lvl="1"/>
            <a:r>
              <a:rPr lang="en-US" dirty="0"/>
              <a:t>Exponential </a:t>
            </a:r>
            <a:r>
              <a:rPr lang="en-US" dirty="0" smtClean="0"/>
              <a:t>variance shadow maps</a:t>
            </a:r>
          </a:p>
          <a:p>
            <a:r>
              <a:rPr lang="en-US" dirty="0" smtClean="0"/>
              <a:t>Fast prefix-sum-like filtering?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693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Volumetric single scattering - constant time per pixel</a:t>
            </a:r>
          </a:p>
          <a:p>
            <a:pPr lvl="1"/>
            <a:r>
              <a:rPr lang="en-US" dirty="0" smtClean="0"/>
              <a:t>Purely image-based, no scene dependence</a:t>
            </a:r>
          </a:p>
          <a:p>
            <a:r>
              <a:rPr lang="en-US" dirty="0" smtClean="0"/>
              <a:t>New light projection for rectified shadow map</a:t>
            </a:r>
          </a:p>
          <a:p>
            <a:r>
              <a:rPr lang="en-US" dirty="0" smtClean="0"/>
              <a:t>Fast, high-quality effects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29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" y="3361557"/>
            <a:ext cx="9000000" cy="25157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87387" y="6084004"/>
            <a:ext cx="5369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2.2 </a:t>
            </a:r>
            <a:r>
              <a:rPr lang="en-US" dirty="0" err="1" smtClean="0"/>
              <a:t>ms</a:t>
            </a:r>
            <a:r>
              <a:rPr lang="en-US" dirty="0" smtClean="0"/>
              <a:t>					30 fps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16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 descr="C:\Documents and Settings\Administrator\Desktop\1194989189345660112mountain_-_rpg_map_elem_05.svg.h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6936" y="4212150"/>
            <a:ext cx="4697227" cy="2149974"/>
          </a:xfrm>
          <a:prstGeom prst="rect">
            <a:avLst/>
          </a:prstGeom>
          <a:noFill/>
        </p:spPr>
      </p:pic>
      <p:pic>
        <p:nvPicPr>
          <p:cNvPr id="14" name="Content Placeholder 13"/>
          <p:cNvPicPr>
            <a:picLocks noGrp="1" noChangeAspect="1"/>
          </p:cNvPicPr>
          <p:nvPr>
            <p:ph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207" y="1909979"/>
            <a:ext cx="1584871" cy="59381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3</a:t>
            </a:fld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 rot="300000">
            <a:off x="763482" y="4663798"/>
            <a:ext cx="648072" cy="324036"/>
            <a:chOff x="395536" y="3068960"/>
            <a:chExt cx="648072" cy="324036"/>
          </a:xfrm>
        </p:grpSpPr>
        <p:sp>
          <p:nvSpPr>
            <p:cNvPr id="12" name="Trapezoid 11"/>
            <p:cNvSpPr/>
            <p:nvPr/>
          </p:nvSpPr>
          <p:spPr>
            <a:xfrm rot="16200000">
              <a:off x="737574" y="3086962"/>
              <a:ext cx="324036" cy="288032"/>
            </a:xfrm>
            <a:prstGeom prst="trapezoid">
              <a:avLst/>
            </a:prstGeom>
            <a:gradFill flip="none" rotWithShape="1">
              <a:gsLst>
                <a:gs pos="0">
                  <a:schemeClr val="bg1">
                    <a:lumMod val="50000"/>
                    <a:lumOff val="50000"/>
                    <a:tint val="66000"/>
                    <a:satMod val="160000"/>
                  </a:schemeClr>
                </a:gs>
                <a:gs pos="50000">
                  <a:schemeClr val="bg1">
                    <a:lumMod val="50000"/>
                    <a:lumOff val="50000"/>
                    <a:tint val="44500"/>
                    <a:satMod val="160000"/>
                  </a:schemeClr>
                </a:gs>
                <a:gs pos="100000">
                  <a:schemeClr val="bg1">
                    <a:lumMod val="50000"/>
                    <a:lumOff val="50000"/>
                    <a:tint val="23500"/>
                    <a:satMod val="160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95536" y="3122966"/>
              <a:ext cx="360040" cy="21602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tint val="66000"/>
                    <a:satMod val="160000"/>
                  </a:schemeClr>
                </a:gs>
                <a:gs pos="50000">
                  <a:schemeClr val="tx1">
                    <a:lumMod val="50000"/>
                    <a:tint val="44500"/>
                    <a:satMod val="160000"/>
                  </a:schemeClr>
                </a:gs>
                <a:gs pos="100000">
                  <a:schemeClr val="tx1">
                    <a:lumMod val="50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Sun 16"/>
          <p:cNvSpPr/>
          <p:nvPr/>
        </p:nvSpPr>
        <p:spPr>
          <a:xfrm>
            <a:off x="3072008" y="188640"/>
            <a:ext cx="648072" cy="648072"/>
          </a:xfrm>
          <a:prstGeom prst="sun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dkEdge">
            <a:bevelT w="4191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/>
            </a:sp3d>
          </a:bodyPr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1938187" y="2300084"/>
            <a:ext cx="1545725" cy="577999"/>
          </a:xfrm>
          <a:prstGeom prst="cloud">
            <a:avLst/>
          </a:prstGeom>
          <a:gradFill flip="none" rotWithShape="1">
            <a:gsLst>
              <a:gs pos="58000">
                <a:schemeClr val="tx1">
                  <a:lumMod val="8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dk1">
                  <a:tint val="60000"/>
                  <a:satMod val="200000"/>
                </a:schemeClr>
              </a:gs>
            </a:gsLst>
            <a:lin ang="4200000" scaled="0"/>
            <a:tileRect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1" name="Group 60"/>
          <p:cNvGrpSpPr/>
          <p:nvPr/>
        </p:nvGrpSpPr>
        <p:grpSpPr>
          <a:xfrm>
            <a:off x="827584" y="908720"/>
            <a:ext cx="5616624" cy="433983"/>
            <a:chOff x="611560" y="1012174"/>
            <a:chExt cx="5616624" cy="433983"/>
          </a:xfrm>
        </p:grpSpPr>
        <p:cxnSp>
          <p:nvCxnSpPr>
            <p:cNvPr id="21" name="Straight Arrow Connector 20"/>
            <p:cNvCxnSpPr/>
            <p:nvPr/>
          </p:nvCxnSpPr>
          <p:spPr>
            <a:xfrm>
              <a:off x="3775105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4227040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4678975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>
              <a:off x="3323170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2419300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>
              <a:off x="1967365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>
              <a:off x="1515430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>
              <a:off x="5130910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>
              <a:off x="5582845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>
              <a:off x="6034782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>
              <a:off x="2871235" y="1012174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>
              <a:off x="611560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>
              <a:off x="1063495" y="1012174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70" name="TextBox 69"/>
          <p:cNvSpPr txBox="1"/>
          <p:nvPr/>
        </p:nvSpPr>
        <p:spPr>
          <a:xfrm>
            <a:off x="7164288" y="1400199"/>
            <a:ext cx="1413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Shadow Map</a:t>
            </a:r>
            <a:endParaRPr lang="en-US" dirty="0"/>
          </a:p>
        </p:txBody>
      </p:sp>
      <p:grpSp>
        <p:nvGrpSpPr>
          <p:cNvPr id="71" name="Group 70"/>
          <p:cNvGrpSpPr/>
          <p:nvPr/>
        </p:nvGrpSpPr>
        <p:grpSpPr>
          <a:xfrm>
            <a:off x="120244" y="1837552"/>
            <a:ext cx="828692" cy="4543776"/>
            <a:chOff x="7668344" y="1052735"/>
            <a:chExt cx="828692" cy="4543776"/>
          </a:xfrm>
        </p:grpSpPr>
        <p:sp>
          <p:nvSpPr>
            <p:cNvPr id="69" name="Rectangle 68"/>
            <p:cNvSpPr/>
            <p:nvPr/>
          </p:nvSpPr>
          <p:spPr>
            <a:xfrm>
              <a:off x="7668344" y="1052735"/>
              <a:ext cx="198322" cy="4524571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7884368" y="1052736"/>
              <a:ext cx="6126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near</a:t>
              </a:r>
              <a:endParaRPr lang="en-US" dirty="0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7884368" y="5227179"/>
              <a:ext cx="4414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far</a:t>
              </a:r>
              <a:endParaRPr lang="en-US" dirty="0"/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611560" y="1476853"/>
            <a:ext cx="6288696" cy="216024"/>
            <a:chOff x="577844" y="1476853"/>
            <a:chExt cx="6288696" cy="216024"/>
          </a:xfrm>
        </p:grpSpPr>
        <p:sp>
          <p:nvSpPr>
            <p:cNvPr id="34" name="Rectangle 33"/>
            <p:cNvSpPr/>
            <p:nvPr/>
          </p:nvSpPr>
          <p:spPr>
            <a:xfrm>
              <a:off x="1505574" y="1476853"/>
              <a:ext cx="165685" cy="216024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691120" y="1476853"/>
              <a:ext cx="165685" cy="216024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1876666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2062212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2247758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2433304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2618850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2804396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2989942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3175488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3361034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3546580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3732126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3917672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4103218" y="1476853"/>
              <a:ext cx="165685" cy="216024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288764" y="1476853"/>
              <a:ext cx="165685" cy="216024"/>
            </a:xfrm>
            <a:prstGeom prst="rect">
              <a:avLst/>
            </a:prstGeom>
            <a:solidFill>
              <a:schemeClr val="tx1">
                <a:lumMod val="8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4474310" y="1476853"/>
              <a:ext cx="165685" cy="216024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4659856" y="1476853"/>
              <a:ext cx="165685" cy="216024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4845402" y="1476853"/>
              <a:ext cx="165685" cy="216024"/>
            </a:xfrm>
            <a:prstGeom prst="rect">
              <a:avLst/>
            </a:prstGeom>
            <a:solidFill>
              <a:schemeClr val="bg1">
                <a:lumMod val="95000"/>
                <a:lumOff val="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5030948" y="1476853"/>
              <a:ext cx="165685" cy="216024"/>
            </a:xfrm>
            <a:prstGeom prst="rect">
              <a:avLst/>
            </a:prstGeom>
            <a:solidFill>
              <a:schemeClr val="bg1">
                <a:lumMod val="95000"/>
                <a:lumOff val="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5216494" y="1476853"/>
              <a:ext cx="165685" cy="216024"/>
            </a:xfrm>
            <a:prstGeom prst="rect">
              <a:avLst/>
            </a:prstGeom>
            <a:solidFill>
              <a:schemeClr val="bg1">
                <a:lumMod val="95000"/>
                <a:lumOff val="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5402040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5587586" y="1476853"/>
              <a:ext cx="165685" cy="216024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5773132" y="1476853"/>
              <a:ext cx="165685" cy="216024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5958678" y="1476853"/>
              <a:ext cx="165685" cy="216024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1320028" y="1476853"/>
              <a:ext cx="165685" cy="216024"/>
            </a:xfrm>
            <a:prstGeom prst="rect">
              <a:avLst/>
            </a:prstGeom>
            <a:solidFill>
              <a:schemeClr val="bg1">
                <a:lumMod val="65000"/>
                <a:lumOff val="3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1134482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/>
            <p:cNvSpPr/>
            <p:nvPr/>
          </p:nvSpPr>
          <p:spPr>
            <a:xfrm>
              <a:off x="948936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763390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577844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6144224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/>
            <p:cNvSpPr/>
            <p:nvPr/>
          </p:nvSpPr>
          <p:spPr>
            <a:xfrm>
              <a:off x="6329770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6515316" y="1476853"/>
              <a:ext cx="165685" cy="216024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6700855" y="1476853"/>
              <a:ext cx="165685" cy="216024"/>
            </a:xfrm>
            <a:prstGeom prst="rect">
              <a:avLst/>
            </a:prstGeom>
            <a:solidFill>
              <a:schemeClr val="tx1">
                <a:lumMod val="6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83" name="Straight Arrow Connector 82"/>
          <p:cNvCxnSpPr/>
          <p:nvPr/>
        </p:nvCxnSpPr>
        <p:spPr>
          <a:xfrm flipH="1" flipV="1">
            <a:off x="1472921" y="4936555"/>
            <a:ext cx="5042396" cy="65268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>
            <a:off x="4896992" y="1916832"/>
            <a:ext cx="1643917" cy="3672408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prstDash val="sysDot"/>
            <a:tailEnd type="non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H="1" flipV="1">
            <a:off x="1496291" y="4821382"/>
            <a:ext cx="5794526" cy="194078"/>
          </a:xfrm>
          <a:prstGeom prst="straightConnector1">
            <a:avLst/>
          </a:prstGeom>
          <a:ln w="38100">
            <a:solidFill>
              <a:schemeClr val="bg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>
            <a:off x="6204673" y="2589083"/>
            <a:ext cx="1086144" cy="2426377"/>
          </a:xfrm>
          <a:prstGeom prst="straightConnector1">
            <a:avLst/>
          </a:prstGeom>
          <a:ln w="38100">
            <a:solidFill>
              <a:schemeClr val="bg1">
                <a:lumMod val="50000"/>
                <a:lumOff val="50000"/>
              </a:schemeClr>
            </a:solidFill>
            <a:prstDash val="sysDot"/>
            <a:tailEnd type="non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0" name="Cross 99"/>
          <p:cNvSpPr/>
          <p:nvPr/>
        </p:nvSpPr>
        <p:spPr>
          <a:xfrm rot="1800000">
            <a:off x="5844633" y="2229043"/>
            <a:ext cx="720080" cy="720080"/>
          </a:xfrm>
          <a:prstGeom prst="plus">
            <a:avLst>
              <a:gd name="adj" fmla="val 36544"/>
            </a:avLst>
          </a:prstGeom>
          <a:solidFill>
            <a:srgbClr val="FF0000"/>
          </a:solidFill>
          <a:ln>
            <a:noFill/>
          </a:ln>
          <a:scene3d>
            <a:camera prst="orthographicFront"/>
            <a:lightRig rig="balanced" dir="t">
              <a:rot lat="0" lon="0" rev="3000000"/>
            </a:lightRig>
          </a:scene3d>
          <a:sp3d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/>
          <p:nvPr/>
        </p:nvSpPr>
        <p:spPr>
          <a:xfrm>
            <a:off x="7164288" y="4869160"/>
            <a:ext cx="216024" cy="216024"/>
          </a:xfrm>
          <a:prstGeom prst="ellipse">
            <a:avLst/>
          </a:prstGeom>
          <a:solidFill>
            <a:schemeClr val="bg1">
              <a:lumMod val="95000"/>
              <a:lumOff val="5000"/>
            </a:schemeClr>
          </a:solidFill>
          <a:ln w="381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/>
          <p:nvPr/>
        </p:nvSpPr>
        <p:spPr>
          <a:xfrm>
            <a:off x="6480473" y="5481228"/>
            <a:ext cx="216024" cy="216024"/>
          </a:xfrm>
          <a:prstGeom prst="ellipse">
            <a:avLst/>
          </a:prstGeom>
          <a:ln w="381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7164288" y="4869160"/>
            <a:ext cx="216024" cy="216024"/>
          </a:xfrm>
          <a:prstGeom prst="ellipse">
            <a:avLst/>
          </a:prstGeom>
          <a:noFill/>
          <a:ln w="38100">
            <a:solidFill>
              <a:schemeClr val="tx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6480473" y="5481228"/>
            <a:ext cx="216024" cy="216024"/>
          </a:xfrm>
          <a:prstGeom prst="ellipse">
            <a:avLst/>
          </a:prstGeom>
          <a:noFill/>
          <a:ln w="38100">
            <a:solidFill>
              <a:schemeClr val="tx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561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100" grpId="0" animBg="1"/>
      <p:bldP spid="102" grpId="0" animBg="1"/>
      <p:bldP spid="103" grpId="0" animBg="1"/>
      <p:bldP spid="20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 descr="C:\Documents and Settings\Administrator\Desktop\1194989189345660112mountain_-_rpg_map_elem_05.svg.h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6936" y="4212150"/>
            <a:ext cx="4697227" cy="2149974"/>
          </a:xfrm>
          <a:prstGeom prst="rect">
            <a:avLst/>
          </a:prstGeom>
          <a:noFill/>
        </p:spPr>
      </p:pic>
      <p:pic>
        <p:nvPicPr>
          <p:cNvPr id="14" name="Content Placeholder 13"/>
          <p:cNvPicPr>
            <a:picLocks noGrp="1" noChangeAspect="1"/>
          </p:cNvPicPr>
          <p:nvPr>
            <p:ph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207" y="1909979"/>
            <a:ext cx="1584871" cy="59381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4</a:t>
            </a:fld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 rot="300000">
            <a:off x="763482" y="4663798"/>
            <a:ext cx="648072" cy="324036"/>
            <a:chOff x="395536" y="3068960"/>
            <a:chExt cx="648072" cy="324036"/>
          </a:xfrm>
        </p:grpSpPr>
        <p:sp>
          <p:nvSpPr>
            <p:cNvPr id="12" name="Trapezoid 11"/>
            <p:cNvSpPr/>
            <p:nvPr/>
          </p:nvSpPr>
          <p:spPr>
            <a:xfrm rot="16200000">
              <a:off x="737574" y="3086962"/>
              <a:ext cx="324036" cy="288032"/>
            </a:xfrm>
            <a:prstGeom prst="trapezoid">
              <a:avLst/>
            </a:prstGeom>
            <a:gradFill flip="none" rotWithShape="1">
              <a:gsLst>
                <a:gs pos="0">
                  <a:schemeClr val="bg1">
                    <a:lumMod val="50000"/>
                    <a:lumOff val="50000"/>
                    <a:tint val="66000"/>
                    <a:satMod val="160000"/>
                  </a:schemeClr>
                </a:gs>
                <a:gs pos="50000">
                  <a:schemeClr val="bg1">
                    <a:lumMod val="50000"/>
                    <a:lumOff val="50000"/>
                    <a:tint val="44500"/>
                    <a:satMod val="160000"/>
                  </a:schemeClr>
                </a:gs>
                <a:gs pos="100000">
                  <a:schemeClr val="bg1">
                    <a:lumMod val="50000"/>
                    <a:lumOff val="50000"/>
                    <a:tint val="23500"/>
                    <a:satMod val="160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95536" y="3122966"/>
              <a:ext cx="360040" cy="21602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tint val="66000"/>
                    <a:satMod val="160000"/>
                  </a:schemeClr>
                </a:gs>
                <a:gs pos="50000">
                  <a:schemeClr val="tx1">
                    <a:lumMod val="50000"/>
                    <a:tint val="44500"/>
                    <a:satMod val="160000"/>
                  </a:schemeClr>
                </a:gs>
                <a:gs pos="100000">
                  <a:schemeClr val="tx1">
                    <a:lumMod val="50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Sun 16"/>
          <p:cNvSpPr/>
          <p:nvPr/>
        </p:nvSpPr>
        <p:spPr>
          <a:xfrm>
            <a:off x="3072008" y="188640"/>
            <a:ext cx="648072" cy="648072"/>
          </a:xfrm>
          <a:prstGeom prst="sun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dkEdge">
            <a:bevelT w="4191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/>
            </a:sp3d>
          </a:bodyPr>
          <a:lstStyle/>
          <a:p>
            <a:pPr algn="ctr"/>
            <a:endParaRPr lang="en-US"/>
          </a:p>
        </p:txBody>
      </p:sp>
      <p:grpSp>
        <p:nvGrpSpPr>
          <p:cNvPr id="108" name="Group 107"/>
          <p:cNvGrpSpPr/>
          <p:nvPr/>
        </p:nvGrpSpPr>
        <p:grpSpPr>
          <a:xfrm>
            <a:off x="1043608" y="3082868"/>
            <a:ext cx="5528234" cy="3154444"/>
            <a:chOff x="1043608" y="3082868"/>
            <a:chExt cx="5528234" cy="3154444"/>
          </a:xfrm>
        </p:grpSpPr>
        <p:sp>
          <p:nvSpPr>
            <p:cNvPr id="109" name="Oval 108"/>
            <p:cNvSpPr/>
            <p:nvPr/>
          </p:nvSpPr>
          <p:spPr>
            <a:xfrm>
              <a:off x="1781585" y="4220691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/>
            <p:cNvSpPr/>
            <p:nvPr/>
          </p:nvSpPr>
          <p:spPr>
            <a:xfrm>
              <a:off x="3492796" y="3445966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/>
            <p:cNvSpPr/>
            <p:nvPr/>
          </p:nvSpPr>
          <p:spPr>
            <a:xfrm>
              <a:off x="3394750" y="3942729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/>
            <p:cNvSpPr/>
            <p:nvPr/>
          </p:nvSpPr>
          <p:spPr>
            <a:xfrm>
              <a:off x="4066594" y="3833793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/>
            <p:cNvSpPr/>
            <p:nvPr/>
          </p:nvSpPr>
          <p:spPr>
            <a:xfrm>
              <a:off x="4564775" y="4329627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/>
            <p:cNvSpPr/>
            <p:nvPr/>
          </p:nvSpPr>
          <p:spPr>
            <a:xfrm>
              <a:off x="4463064" y="3082868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/>
            <p:cNvSpPr/>
            <p:nvPr/>
          </p:nvSpPr>
          <p:spPr>
            <a:xfrm>
              <a:off x="5198246" y="4186323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/>
            <p:cNvSpPr/>
            <p:nvPr/>
          </p:nvSpPr>
          <p:spPr>
            <a:xfrm>
              <a:off x="5853373" y="3833793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/>
            <p:cNvSpPr/>
            <p:nvPr/>
          </p:nvSpPr>
          <p:spPr>
            <a:xfrm>
              <a:off x="3696668" y="4581037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/>
            <p:cNvSpPr/>
            <p:nvPr/>
          </p:nvSpPr>
          <p:spPr>
            <a:xfrm>
              <a:off x="6353970" y="3570449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/>
            <p:cNvSpPr/>
            <p:nvPr/>
          </p:nvSpPr>
          <p:spPr>
            <a:xfrm>
              <a:off x="6204673" y="4358976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/>
            <p:cNvSpPr/>
            <p:nvPr/>
          </p:nvSpPr>
          <p:spPr>
            <a:xfrm>
              <a:off x="4722118" y="5007875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/>
            <p:cNvSpPr/>
            <p:nvPr/>
          </p:nvSpPr>
          <p:spPr>
            <a:xfrm>
              <a:off x="5747262" y="4893448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/>
            <p:cNvSpPr/>
            <p:nvPr/>
          </p:nvSpPr>
          <p:spPr>
            <a:xfrm>
              <a:off x="1043608" y="3933056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/>
            <p:cNvSpPr/>
            <p:nvPr/>
          </p:nvSpPr>
          <p:spPr>
            <a:xfrm>
              <a:off x="5508104" y="6019440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/>
            <p:cNvSpPr/>
            <p:nvPr/>
          </p:nvSpPr>
          <p:spPr>
            <a:xfrm>
              <a:off x="5146216" y="5547924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/>
            <p:cNvSpPr/>
            <p:nvPr/>
          </p:nvSpPr>
          <p:spPr>
            <a:xfrm>
              <a:off x="4498144" y="5731408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/>
            <p:cNvSpPr/>
            <p:nvPr/>
          </p:nvSpPr>
          <p:spPr>
            <a:xfrm>
              <a:off x="3346016" y="5378551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/>
            <p:cNvSpPr/>
            <p:nvPr/>
          </p:nvSpPr>
          <p:spPr>
            <a:xfrm>
              <a:off x="2985976" y="4077072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/>
            <p:cNvSpPr/>
            <p:nvPr/>
          </p:nvSpPr>
          <p:spPr>
            <a:xfrm>
              <a:off x="5300726" y="3445966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/>
            <p:cNvSpPr/>
            <p:nvPr/>
          </p:nvSpPr>
          <p:spPr>
            <a:xfrm>
              <a:off x="2771800" y="4653136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/>
            <p:cNvSpPr/>
            <p:nvPr/>
          </p:nvSpPr>
          <p:spPr>
            <a:xfrm>
              <a:off x="2484399" y="3714979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/>
            <p:cNvSpPr/>
            <p:nvPr/>
          </p:nvSpPr>
          <p:spPr>
            <a:xfrm>
              <a:off x="1929566" y="3352577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Cloud 17"/>
          <p:cNvSpPr/>
          <p:nvPr/>
        </p:nvSpPr>
        <p:spPr>
          <a:xfrm>
            <a:off x="1938187" y="2300084"/>
            <a:ext cx="1545725" cy="577999"/>
          </a:xfrm>
          <a:prstGeom prst="cloud">
            <a:avLst/>
          </a:prstGeom>
          <a:gradFill flip="none" rotWithShape="1">
            <a:gsLst>
              <a:gs pos="58000">
                <a:schemeClr val="tx1">
                  <a:lumMod val="8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dk1">
                  <a:tint val="60000"/>
                  <a:satMod val="200000"/>
                </a:schemeClr>
              </a:gs>
            </a:gsLst>
            <a:lin ang="4200000" scaled="0"/>
            <a:tileRect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1" name="Group 60"/>
          <p:cNvGrpSpPr/>
          <p:nvPr/>
        </p:nvGrpSpPr>
        <p:grpSpPr>
          <a:xfrm>
            <a:off x="827584" y="908720"/>
            <a:ext cx="5616624" cy="433983"/>
            <a:chOff x="611560" y="1012174"/>
            <a:chExt cx="5616624" cy="433983"/>
          </a:xfrm>
        </p:grpSpPr>
        <p:cxnSp>
          <p:nvCxnSpPr>
            <p:cNvPr id="21" name="Straight Arrow Connector 20"/>
            <p:cNvCxnSpPr/>
            <p:nvPr/>
          </p:nvCxnSpPr>
          <p:spPr>
            <a:xfrm>
              <a:off x="3775105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4227040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4678975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>
              <a:off x="3323170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2419300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>
              <a:off x="1967365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>
              <a:off x="1515430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>
              <a:off x="5130910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>
              <a:off x="5582845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>
              <a:off x="6034782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>
              <a:off x="2871235" y="1012174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>
              <a:off x="611560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>
              <a:off x="1063495" y="1012174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cxnSp>
        <p:nvCxnSpPr>
          <p:cNvPr id="83" name="Straight Arrow Connector 82"/>
          <p:cNvCxnSpPr/>
          <p:nvPr/>
        </p:nvCxnSpPr>
        <p:spPr>
          <a:xfrm flipH="1" flipV="1">
            <a:off x="1472921" y="4936555"/>
            <a:ext cx="5042396" cy="65268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H="1" flipV="1">
            <a:off x="1496291" y="4821382"/>
            <a:ext cx="5794526" cy="194078"/>
          </a:xfrm>
          <a:prstGeom prst="straightConnector1">
            <a:avLst/>
          </a:prstGeom>
          <a:ln w="38100">
            <a:solidFill>
              <a:schemeClr val="bg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3" name="Straight Arrow Connector 132"/>
          <p:cNvCxnSpPr/>
          <p:nvPr/>
        </p:nvCxnSpPr>
        <p:spPr>
          <a:xfrm flipH="1">
            <a:off x="1487055" y="4361534"/>
            <a:ext cx="3109627" cy="358248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4" name="Straight Arrow Connector 133"/>
          <p:cNvCxnSpPr/>
          <p:nvPr/>
        </p:nvCxnSpPr>
        <p:spPr>
          <a:xfrm>
            <a:off x="3442378" y="1769531"/>
            <a:ext cx="1160285" cy="2592003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prstDash val="sysDot"/>
            <a:tailEnd type="non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36" name="Content Placeholder 2"/>
          <p:cNvSpPr>
            <a:spLocks noGrp="1"/>
          </p:cNvSpPr>
          <p:nvPr/>
        </p:nvSpPr>
        <p:spPr bwMode="auto">
          <a:xfrm>
            <a:off x="395536" y="5085184"/>
            <a:ext cx="8229600" cy="1486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smtClean="0"/>
              <a:t>Assumptions:</a:t>
            </a:r>
          </a:p>
          <a:p>
            <a:r>
              <a:rPr lang="en-US" sz="2000" dirty="0" smtClean="0"/>
              <a:t>Single scattering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7164288" y="4869160"/>
            <a:ext cx="216024" cy="216024"/>
            <a:chOff x="7164288" y="4869160"/>
            <a:chExt cx="216024" cy="216024"/>
          </a:xfrm>
        </p:grpSpPr>
        <p:sp>
          <p:nvSpPr>
            <p:cNvPr id="137" name="Oval 136"/>
            <p:cNvSpPr/>
            <p:nvPr/>
          </p:nvSpPr>
          <p:spPr>
            <a:xfrm>
              <a:off x="7164288" y="4869160"/>
              <a:ext cx="216024" cy="216024"/>
            </a:xfrm>
            <a:prstGeom prst="ellipse">
              <a:avLst/>
            </a:prstGeom>
            <a:solidFill>
              <a:schemeClr val="bg1">
                <a:lumMod val="95000"/>
                <a:lumOff val="5000"/>
              </a:schemeClr>
            </a:solidFill>
            <a:ln w="381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/>
            <p:cNvSpPr/>
            <p:nvPr/>
          </p:nvSpPr>
          <p:spPr>
            <a:xfrm>
              <a:off x="7164288" y="4869160"/>
              <a:ext cx="216024" cy="216024"/>
            </a:xfrm>
            <a:prstGeom prst="ellipse">
              <a:avLst/>
            </a:prstGeom>
            <a:noFill/>
            <a:ln w="38100">
              <a:solidFill>
                <a:schemeClr val="tx1">
                  <a:lumMod val="6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480473" y="5481228"/>
            <a:ext cx="216024" cy="216024"/>
            <a:chOff x="6480473" y="5481228"/>
            <a:chExt cx="216024" cy="216024"/>
          </a:xfrm>
        </p:grpSpPr>
        <p:sp>
          <p:nvSpPr>
            <p:cNvPr id="138" name="Oval 137"/>
            <p:cNvSpPr/>
            <p:nvPr/>
          </p:nvSpPr>
          <p:spPr>
            <a:xfrm>
              <a:off x="6480473" y="5481228"/>
              <a:ext cx="216024" cy="216024"/>
            </a:xfrm>
            <a:prstGeom prst="ellipse">
              <a:avLst/>
            </a:prstGeom>
            <a:ln w="381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/>
            <p:cNvSpPr/>
            <p:nvPr/>
          </p:nvSpPr>
          <p:spPr>
            <a:xfrm>
              <a:off x="6480473" y="5481228"/>
              <a:ext cx="216024" cy="216024"/>
            </a:xfrm>
            <a:prstGeom prst="ellipse">
              <a:avLst/>
            </a:prstGeom>
            <a:noFill/>
            <a:ln w="38100">
              <a:solidFill>
                <a:schemeClr val="tx1">
                  <a:lumMod val="6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47977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 descr="C:\Documents and Settings\Administrator\Desktop\1194989189345660112mountain_-_rpg_map_elem_05.svg.h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6936" y="4212150"/>
            <a:ext cx="4697227" cy="2149974"/>
          </a:xfrm>
          <a:prstGeom prst="rect">
            <a:avLst/>
          </a:prstGeom>
          <a:noFill/>
        </p:spPr>
      </p:pic>
      <p:pic>
        <p:nvPicPr>
          <p:cNvPr id="14" name="Content Placeholder 13"/>
          <p:cNvPicPr>
            <a:picLocks noGrp="1" noChangeAspect="1"/>
          </p:cNvPicPr>
          <p:nvPr>
            <p:ph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207" y="1909979"/>
            <a:ext cx="1584871" cy="59381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5</a:t>
            </a:fld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 rot="300000">
            <a:off x="763482" y="4663798"/>
            <a:ext cx="648072" cy="324036"/>
            <a:chOff x="395536" y="3068960"/>
            <a:chExt cx="648072" cy="324036"/>
          </a:xfrm>
        </p:grpSpPr>
        <p:sp>
          <p:nvSpPr>
            <p:cNvPr id="12" name="Trapezoid 11"/>
            <p:cNvSpPr/>
            <p:nvPr/>
          </p:nvSpPr>
          <p:spPr>
            <a:xfrm rot="16200000">
              <a:off x="737574" y="3086962"/>
              <a:ext cx="324036" cy="288032"/>
            </a:xfrm>
            <a:prstGeom prst="trapezoid">
              <a:avLst/>
            </a:prstGeom>
            <a:gradFill flip="none" rotWithShape="1">
              <a:gsLst>
                <a:gs pos="0">
                  <a:schemeClr val="bg1">
                    <a:lumMod val="50000"/>
                    <a:lumOff val="50000"/>
                    <a:tint val="66000"/>
                    <a:satMod val="160000"/>
                  </a:schemeClr>
                </a:gs>
                <a:gs pos="50000">
                  <a:schemeClr val="bg1">
                    <a:lumMod val="50000"/>
                    <a:lumOff val="50000"/>
                    <a:tint val="44500"/>
                    <a:satMod val="160000"/>
                  </a:schemeClr>
                </a:gs>
                <a:gs pos="100000">
                  <a:schemeClr val="bg1">
                    <a:lumMod val="50000"/>
                    <a:lumOff val="50000"/>
                    <a:tint val="23500"/>
                    <a:satMod val="160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95536" y="3122966"/>
              <a:ext cx="360040" cy="21602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tint val="66000"/>
                    <a:satMod val="160000"/>
                  </a:schemeClr>
                </a:gs>
                <a:gs pos="50000">
                  <a:schemeClr val="tx1">
                    <a:lumMod val="50000"/>
                    <a:tint val="44500"/>
                    <a:satMod val="160000"/>
                  </a:schemeClr>
                </a:gs>
                <a:gs pos="100000">
                  <a:schemeClr val="tx1">
                    <a:lumMod val="50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Sun 16"/>
          <p:cNvSpPr/>
          <p:nvPr/>
        </p:nvSpPr>
        <p:spPr>
          <a:xfrm>
            <a:off x="3072008" y="188640"/>
            <a:ext cx="648072" cy="648072"/>
          </a:xfrm>
          <a:prstGeom prst="sun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dkEdge">
            <a:bevelT w="4191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/>
            </a:sp3d>
          </a:bodyPr>
          <a:lstStyle/>
          <a:p>
            <a:pPr algn="ctr"/>
            <a:endParaRPr lang="en-US"/>
          </a:p>
        </p:txBody>
      </p:sp>
      <p:grpSp>
        <p:nvGrpSpPr>
          <p:cNvPr id="108" name="Group 107"/>
          <p:cNvGrpSpPr/>
          <p:nvPr/>
        </p:nvGrpSpPr>
        <p:grpSpPr>
          <a:xfrm>
            <a:off x="1043608" y="3082868"/>
            <a:ext cx="5528234" cy="3154444"/>
            <a:chOff x="1043608" y="3082868"/>
            <a:chExt cx="5528234" cy="3154444"/>
          </a:xfrm>
        </p:grpSpPr>
        <p:sp>
          <p:nvSpPr>
            <p:cNvPr id="109" name="Oval 108"/>
            <p:cNvSpPr/>
            <p:nvPr/>
          </p:nvSpPr>
          <p:spPr>
            <a:xfrm>
              <a:off x="1781585" y="4220691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/>
            <p:cNvSpPr/>
            <p:nvPr/>
          </p:nvSpPr>
          <p:spPr>
            <a:xfrm>
              <a:off x="3492796" y="3445966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/>
            <p:cNvSpPr/>
            <p:nvPr/>
          </p:nvSpPr>
          <p:spPr>
            <a:xfrm>
              <a:off x="3394750" y="3942729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/>
            <p:cNvSpPr/>
            <p:nvPr/>
          </p:nvSpPr>
          <p:spPr>
            <a:xfrm>
              <a:off x="4066594" y="3833793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/>
            <p:cNvSpPr/>
            <p:nvPr/>
          </p:nvSpPr>
          <p:spPr>
            <a:xfrm>
              <a:off x="4564775" y="4329627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/>
            <p:cNvSpPr/>
            <p:nvPr/>
          </p:nvSpPr>
          <p:spPr>
            <a:xfrm>
              <a:off x="4463064" y="3082868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/>
            <p:cNvSpPr/>
            <p:nvPr/>
          </p:nvSpPr>
          <p:spPr>
            <a:xfrm>
              <a:off x="5198246" y="4186323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/>
            <p:cNvSpPr/>
            <p:nvPr/>
          </p:nvSpPr>
          <p:spPr>
            <a:xfrm>
              <a:off x="5853373" y="3833793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/>
            <p:cNvSpPr/>
            <p:nvPr/>
          </p:nvSpPr>
          <p:spPr>
            <a:xfrm>
              <a:off x="3696668" y="4581037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/>
            <p:cNvSpPr/>
            <p:nvPr/>
          </p:nvSpPr>
          <p:spPr>
            <a:xfrm>
              <a:off x="6353970" y="3570449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/>
            <p:cNvSpPr/>
            <p:nvPr/>
          </p:nvSpPr>
          <p:spPr>
            <a:xfrm>
              <a:off x="6204673" y="4358976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/>
            <p:cNvSpPr/>
            <p:nvPr/>
          </p:nvSpPr>
          <p:spPr>
            <a:xfrm>
              <a:off x="4722118" y="5007875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/>
            <p:cNvSpPr/>
            <p:nvPr/>
          </p:nvSpPr>
          <p:spPr>
            <a:xfrm>
              <a:off x="5747262" y="4893448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/>
            <p:cNvSpPr/>
            <p:nvPr/>
          </p:nvSpPr>
          <p:spPr>
            <a:xfrm>
              <a:off x="1043608" y="3933056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/>
            <p:cNvSpPr/>
            <p:nvPr/>
          </p:nvSpPr>
          <p:spPr>
            <a:xfrm>
              <a:off x="5508104" y="6019440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/>
            <p:cNvSpPr/>
            <p:nvPr/>
          </p:nvSpPr>
          <p:spPr>
            <a:xfrm>
              <a:off x="5146216" y="5547924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/>
            <p:cNvSpPr/>
            <p:nvPr/>
          </p:nvSpPr>
          <p:spPr>
            <a:xfrm>
              <a:off x="4498144" y="5731408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/>
            <p:cNvSpPr/>
            <p:nvPr/>
          </p:nvSpPr>
          <p:spPr>
            <a:xfrm>
              <a:off x="3346016" y="5378551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/>
            <p:cNvSpPr/>
            <p:nvPr/>
          </p:nvSpPr>
          <p:spPr>
            <a:xfrm>
              <a:off x="2985976" y="4077072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/>
            <p:cNvSpPr/>
            <p:nvPr/>
          </p:nvSpPr>
          <p:spPr>
            <a:xfrm>
              <a:off x="5300726" y="3445966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/>
            <p:cNvSpPr/>
            <p:nvPr/>
          </p:nvSpPr>
          <p:spPr>
            <a:xfrm>
              <a:off x="2771800" y="4653136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/>
            <p:cNvSpPr/>
            <p:nvPr/>
          </p:nvSpPr>
          <p:spPr>
            <a:xfrm>
              <a:off x="2484399" y="3714979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/>
            <p:cNvSpPr/>
            <p:nvPr/>
          </p:nvSpPr>
          <p:spPr>
            <a:xfrm>
              <a:off x="1929566" y="3352577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Cloud 17"/>
          <p:cNvSpPr/>
          <p:nvPr/>
        </p:nvSpPr>
        <p:spPr>
          <a:xfrm>
            <a:off x="1938187" y="2300084"/>
            <a:ext cx="1545725" cy="577999"/>
          </a:xfrm>
          <a:prstGeom prst="cloud">
            <a:avLst/>
          </a:prstGeom>
          <a:gradFill flip="none" rotWithShape="1">
            <a:gsLst>
              <a:gs pos="58000">
                <a:schemeClr val="tx1">
                  <a:lumMod val="8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dk1">
                  <a:tint val="60000"/>
                  <a:satMod val="200000"/>
                </a:schemeClr>
              </a:gs>
            </a:gsLst>
            <a:lin ang="4200000" scaled="0"/>
            <a:tileRect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1" name="Group 60"/>
          <p:cNvGrpSpPr/>
          <p:nvPr/>
        </p:nvGrpSpPr>
        <p:grpSpPr>
          <a:xfrm>
            <a:off x="827584" y="908720"/>
            <a:ext cx="5616624" cy="433983"/>
            <a:chOff x="611560" y="1012174"/>
            <a:chExt cx="5616624" cy="433983"/>
          </a:xfrm>
        </p:grpSpPr>
        <p:cxnSp>
          <p:nvCxnSpPr>
            <p:cNvPr id="21" name="Straight Arrow Connector 20"/>
            <p:cNvCxnSpPr/>
            <p:nvPr/>
          </p:nvCxnSpPr>
          <p:spPr>
            <a:xfrm>
              <a:off x="3775105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4227040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4678975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>
              <a:off x="3323170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2419300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>
              <a:off x="1967365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>
              <a:off x="1515430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>
              <a:off x="5130910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>
              <a:off x="5582845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>
              <a:off x="6034782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>
              <a:off x="2871235" y="1012174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>
              <a:off x="611560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>
              <a:off x="1063495" y="1012174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cxnSp>
        <p:nvCxnSpPr>
          <p:cNvPr id="83" name="Straight Arrow Connector 82"/>
          <p:cNvCxnSpPr/>
          <p:nvPr/>
        </p:nvCxnSpPr>
        <p:spPr>
          <a:xfrm flipH="1" flipV="1">
            <a:off x="1472921" y="4936555"/>
            <a:ext cx="5042396" cy="65268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H="1" flipV="1">
            <a:off x="1496291" y="4821382"/>
            <a:ext cx="5794526" cy="194078"/>
          </a:xfrm>
          <a:prstGeom prst="straightConnector1">
            <a:avLst/>
          </a:prstGeom>
          <a:ln w="38100">
            <a:solidFill>
              <a:schemeClr val="bg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7" name="Content Placeholder 2"/>
          <p:cNvSpPr>
            <a:spLocks noGrp="1"/>
          </p:cNvSpPr>
          <p:nvPr/>
        </p:nvSpPr>
        <p:spPr bwMode="auto">
          <a:xfrm>
            <a:off x="395536" y="5085184"/>
            <a:ext cx="8229600" cy="1486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smtClean="0"/>
              <a:t>Assumptions:</a:t>
            </a:r>
          </a:p>
          <a:p>
            <a:r>
              <a:rPr lang="en-US" sz="2000" dirty="0" smtClean="0"/>
              <a:t>Single scattering</a:t>
            </a:r>
          </a:p>
          <a:p>
            <a:r>
              <a:rPr lang="en-US" sz="2000" dirty="0" smtClean="0"/>
              <a:t>Homogeneous medium</a:t>
            </a:r>
            <a:endParaRPr lang="en-US" sz="2000" dirty="0"/>
          </a:p>
        </p:txBody>
      </p:sp>
      <p:cxnSp>
        <p:nvCxnSpPr>
          <p:cNvPr id="53" name="Straight Arrow Connector 52"/>
          <p:cNvCxnSpPr/>
          <p:nvPr/>
        </p:nvCxnSpPr>
        <p:spPr>
          <a:xfrm flipH="1">
            <a:off x="1487055" y="4361534"/>
            <a:ext cx="3109627" cy="358248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3442378" y="1769531"/>
            <a:ext cx="1160285" cy="2592003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prstDash val="sysDot"/>
            <a:tailEnd type="non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7164288" y="1400199"/>
            <a:ext cx="1413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Shadow Map</a:t>
            </a:r>
            <a:endParaRPr lang="en-US" dirty="0"/>
          </a:p>
        </p:txBody>
      </p:sp>
      <p:grpSp>
        <p:nvGrpSpPr>
          <p:cNvPr id="60" name="Group 59"/>
          <p:cNvGrpSpPr/>
          <p:nvPr/>
        </p:nvGrpSpPr>
        <p:grpSpPr>
          <a:xfrm>
            <a:off x="611560" y="1476853"/>
            <a:ext cx="6288696" cy="216024"/>
            <a:chOff x="577844" y="1476853"/>
            <a:chExt cx="6288696" cy="216024"/>
          </a:xfrm>
        </p:grpSpPr>
        <p:sp>
          <p:nvSpPr>
            <p:cNvPr id="62" name="Rectangle 61"/>
            <p:cNvSpPr/>
            <p:nvPr/>
          </p:nvSpPr>
          <p:spPr>
            <a:xfrm>
              <a:off x="1505574" y="1476853"/>
              <a:ext cx="165685" cy="216024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1691120" y="1476853"/>
              <a:ext cx="165685" cy="216024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/>
            <p:cNvSpPr/>
            <p:nvPr/>
          </p:nvSpPr>
          <p:spPr>
            <a:xfrm>
              <a:off x="1876666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2062212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2247758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2433304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/>
            <p:cNvSpPr/>
            <p:nvPr/>
          </p:nvSpPr>
          <p:spPr>
            <a:xfrm>
              <a:off x="2618850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2804396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/>
            <p:cNvSpPr/>
            <p:nvPr/>
          </p:nvSpPr>
          <p:spPr>
            <a:xfrm>
              <a:off x="2989942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/>
            <p:cNvSpPr/>
            <p:nvPr/>
          </p:nvSpPr>
          <p:spPr>
            <a:xfrm>
              <a:off x="3175488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/>
            <p:cNvSpPr/>
            <p:nvPr/>
          </p:nvSpPr>
          <p:spPr>
            <a:xfrm>
              <a:off x="3361034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/>
            <p:cNvSpPr/>
            <p:nvPr/>
          </p:nvSpPr>
          <p:spPr>
            <a:xfrm>
              <a:off x="3546580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732126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3917672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4103218" y="1476853"/>
              <a:ext cx="165685" cy="216024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4288764" y="1476853"/>
              <a:ext cx="165685" cy="216024"/>
            </a:xfrm>
            <a:prstGeom prst="rect">
              <a:avLst/>
            </a:prstGeom>
            <a:solidFill>
              <a:schemeClr val="tx1">
                <a:lumMod val="8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4474310" y="1476853"/>
              <a:ext cx="165685" cy="216024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4659856" y="1476853"/>
              <a:ext cx="165685" cy="216024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4845402" y="1476853"/>
              <a:ext cx="165685" cy="216024"/>
            </a:xfrm>
            <a:prstGeom prst="rect">
              <a:avLst/>
            </a:prstGeom>
            <a:solidFill>
              <a:schemeClr val="bg1">
                <a:lumMod val="95000"/>
                <a:lumOff val="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5030948" y="1476853"/>
              <a:ext cx="165685" cy="216024"/>
            </a:xfrm>
            <a:prstGeom prst="rect">
              <a:avLst/>
            </a:prstGeom>
            <a:solidFill>
              <a:schemeClr val="bg1">
                <a:lumMod val="95000"/>
                <a:lumOff val="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5216494" y="1476853"/>
              <a:ext cx="165685" cy="216024"/>
            </a:xfrm>
            <a:prstGeom prst="rect">
              <a:avLst/>
            </a:prstGeom>
            <a:solidFill>
              <a:schemeClr val="bg1">
                <a:lumMod val="95000"/>
                <a:lumOff val="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/>
            <p:cNvSpPr/>
            <p:nvPr/>
          </p:nvSpPr>
          <p:spPr>
            <a:xfrm>
              <a:off x="5402040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5587586" y="1476853"/>
              <a:ext cx="165685" cy="216024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/>
            <p:cNvSpPr/>
            <p:nvPr/>
          </p:nvSpPr>
          <p:spPr>
            <a:xfrm>
              <a:off x="5773132" y="1476853"/>
              <a:ext cx="165685" cy="216024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86"/>
            <p:cNvSpPr/>
            <p:nvPr/>
          </p:nvSpPr>
          <p:spPr>
            <a:xfrm>
              <a:off x="5958678" y="1476853"/>
              <a:ext cx="165685" cy="216024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87"/>
            <p:cNvSpPr/>
            <p:nvPr/>
          </p:nvSpPr>
          <p:spPr>
            <a:xfrm>
              <a:off x="1320028" y="1476853"/>
              <a:ext cx="165685" cy="216024"/>
            </a:xfrm>
            <a:prstGeom prst="rect">
              <a:avLst/>
            </a:prstGeom>
            <a:solidFill>
              <a:schemeClr val="bg1">
                <a:lumMod val="65000"/>
                <a:lumOff val="3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/>
            <p:cNvSpPr/>
            <p:nvPr/>
          </p:nvSpPr>
          <p:spPr>
            <a:xfrm>
              <a:off x="1134482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948936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/>
            <p:cNvSpPr/>
            <p:nvPr/>
          </p:nvSpPr>
          <p:spPr>
            <a:xfrm>
              <a:off x="763390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92"/>
            <p:cNvSpPr/>
            <p:nvPr/>
          </p:nvSpPr>
          <p:spPr>
            <a:xfrm>
              <a:off x="577844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6144224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94"/>
            <p:cNvSpPr/>
            <p:nvPr/>
          </p:nvSpPr>
          <p:spPr>
            <a:xfrm>
              <a:off x="6329770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/>
            <p:cNvSpPr/>
            <p:nvPr/>
          </p:nvSpPr>
          <p:spPr>
            <a:xfrm>
              <a:off x="6515316" y="1476853"/>
              <a:ext cx="165685" cy="216024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/>
            <p:cNvSpPr/>
            <p:nvPr/>
          </p:nvSpPr>
          <p:spPr>
            <a:xfrm>
              <a:off x="6700855" y="1476853"/>
              <a:ext cx="165685" cy="216024"/>
            </a:xfrm>
            <a:prstGeom prst="rect">
              <a:avLst/>
            </a:prstGeom>
            <a:solidFill>
              <a:schemeClr val="tx1">
                <a:lumMod val="6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7164288" y="4869160"/>
            <a:ext cx="216024" cy="216024"/>
            <a:chOff x="7164288" y="4869160"/>
            <a:chExt cx="216024" cy="216024"/>
          </a:xfrm>
        </p:grpSpPr>
        <p:sp>
          <p:nvSpPr>
            <p:cNvPr id="99" name="Oval 98"/>
            <p:cNvSpPr/>
            <p:nvPr/>
          </p:nvSpPr>
          <p:spPr>
            <a:xfrm>
              <a:off x="7164288" y="4869160"/>
              <a:ext cx="216024" cy="216024"/>
            </a:xfrm>
            <a:prstGeom prst="ellipse">
              <a:avLst/>
            </a:prstGeom>
            <a:solidFill>
              <a:schemeClr val="bg1">
                <a:lumMod val="95000"/>
                <a:lumOff val="5000"/>
              </a:schemeClr>
            </a:solidFill>
            <a:ln w="381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/>
            <p:cNvSpPr/>
            <p:nvPr/>
          </p:nvSpPr>
          <p:spPr>
            <a:xfrm>
              <a:off x="7164288" y="4869160"/>
              <a:ext cx="216024" cy="216024"/>
            </a:xfrm>
            <a:prstGeom prst="ellipse">
              <a:avLst/>
            </a:prstGeom>
            <a:noFill/>
            <a:ln w="38100">
              <a:solidFill>
                <a:schemeClr val="tx1">
                  <a:lumMod val="6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6480473" y="5481228"/>
            <a:ext cx="216024" cy="216024"/>
            <a:chOff x="6480473" y="5481228"/>
            <a:chExt cx="216024" cy="216024"/>
          </a:xfrm>
        </p:grpSpPr>
        <p:sp>
          <p:nvSpPr>
            <p:cNvPr id="102" name="Oval 101"/>
            <p:cNvSpPr/>
            <p:nvPr/>
          </p:nvSpPr>
          <p:spPr>
            <a:xfrm>
              <a:off x="6480473" y="5481228"/>
              <a:ext cx="216024" cy="216024"/>
            </a:xfrm>
            <a:prstGeom prst="ellipse">
              <a:avLst/>
            </a:prstGeom>
            <a:ln w="381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/>
            <p:cNvSpPr/>
            <p:nvPr/>
          </p:nvSpPr>
          <p:spPr>
            <a:xfrm>
              <a:off x="6480473" y="5481228"/>
              <a:ext cx="216024" cy="216024"/>
            </a:xfrm>
            <a:prstGeom prst="ellipse">
              <a:avLst/>
            </a:prstGeom>
            <a:noFill/>
            <a:ln w="38100">
              <a:solidFill>
                <a:schemeClr val="tx1">
                  <a:lumMod val="6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33541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 descr="C:\Documents and Settings\Administrator\Desktop\1194989189345660112mountain_-_rpg_map_elem_05.svg.h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6936" y="4212150"/>
            <a:ext cx="4697227" cy="2149974"/>
          </a:xfrm>
          <a:prstGeom prst="rect">
            <a:avLst/>
          </a:prstGeom>
          <a:noFill/>
        </p:spPr>
      </p:pic>
      <p:pic>
        <p:nvPicPr>
          <p:cNvPr id="14" name="Content Placeholder 13"/>
          <p:cNvPicPr>
            <a:picLocks noGrp="1" noChangeAspect="1"/>
          </p:cNvPicPr>
          <p:nvPr>
            <p:ph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207" y="1909979"/>
            <a:ext cx="1584871" cy="59381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6</a:t>
            </a:fld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 rot="300000">
            <a:off x="763482" y="4663798"/>
            <a:ext cx="648072" cy="324036"/>
            <a:chOff x="395536" y="3068960"/>
            <a:chExt cx="648072" cy="324036"/>
          </a:xfrm>
        </p:grpSpPr>
        <p:sp>
          <p:nvSpPr>
            <p:cNvPr id="12" name="Trapezoid 11"/>
            <p:cNvSpPr/>
            <p:nvPr/>
          </p:nvSpPr>
          <p:spPr>
            <a:xfrm rot="16200000">
              <a:off x="737574" y="3086962"/>
              <a:ext cx="324036" cy="288032"/>
            </a:xfrm>
            <a:prstGeom prst="trapezoid">
              <a:avLst/>
            </a:prstGeom>
            <a:gradFill flip="none" rotWithShape="1">
              <a:gsLst>
                <a:gs pos="0">
                  <a:schemeClr val="bg1">
                    <a:lumMod val="50000"/>
                    <a:lumOff val="50000"/>
                    <a:tint val="66000"/>
                    <a:satMod val="160000"/>
                  </a:schemeClr>
                </a:gs>
                <a:gs pos="50000">
                  <a:schemeClr val="bg1">
                    <a:lumMod val="50000"/>
                    <a:lumOff val="50000"/>
                    <a:tint val="44500"/>
                    <a:satMod val="160000"/>
                  </a:schemeClr>
                </a:gs>
                <a:gs pos="100000">
                  <a:schemeClr val="bg1">
                    <a:lumMod val="50000"/>
                    <a:lumOff val="50000"/>
                    <a:tint val="23500"/>
                    <a:satMod val="160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95536" y="3122966"/>
              <a:ext cx="360040" cy="21602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tint val="66000"/>
                    <a:satMod val="160000"/>
                  </a:schemeClr>
                </a:gs>
                <a:gs pos="50000">
                  <a:schemeClr val="tx1">
                    <a:lumMod val="50000"/>
                    <a:tint val="44500"/>
                    <a:satMod val="160000"/>
                  </a:schemeClr>
                </a:gs>
                <a:gs pos="100000">
                  <a:schemeClr val="tx1">
                    <a:lumMod val="50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Sun 16"/>
          <p:cNvSpPr/>
          <p:nvPr/>
        </p:nvSpPr>
        <p:spPr>
          <a:xfrm>
            <a:off x="3072008" y="188640"/>
            <a:ext cx="648072" cy="648072"/>
          </a:xfrm>
          <a:prstGeom prst="sun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dkEdge">
            <a:bevelT w="4191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/>
            </a:sp3d>
          </a:bodyPr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1938187" y="2300084"/>
            <a:ext cx="1545725" cy="577999"/>
          </a:xfrm>
          <a:prstGeom prst="cloud">
            <a:avLst/>
          </a:prstGeom>
          <a:gradFill flip="none" rotWithShape="1">
            <a:gsLst>
              <a:gs pos="58000">
                <a:schemeClr val="tx1">
                  <a:lumMod val="8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dk1">
                  <a:tint val="60000"/>
                  <a:satMod val="200000"/>
                </a:schemeClr>
              </a:gs>
            </a:gsLst>
            <a:lin ang="4200000" scaled="0"/>
            <a:tileRect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1" name="Group 60"/>
          <p:cNvGrpSpPr/>
          <p:nvPr/>
        </p:nvGrpSpPr>
        <p:grpSpPr>
          <a:xfrm>
            <a:off x="827584" y="908720"/>
            <a:ext cx="5616624" cy="433983"/>
            <a:chOff x="611560" y="1012174"/>
            <a:chExt cx="5616624" cy="433983"/>
          </a:xfrm>
        </p:grpSpPr>
        <p:cxnSp>
          <p:nvCxnSpPr>
            <p:cNvPr id="21" name="Straight Arrow Connector 20"/>
            <p:cNvCxnSpPr/>
            <p:nvPr/>
          </p:nvCxnSpPr>
          <p:spPr>
            <a:xfrm>
              <a:off x="3775105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4227040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4678975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>
              <a:off x="3323170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2419300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>
              <a:off x="1967365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>
              <a:off x="1515430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>
              <a:off x="5130910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>
              <a:off x="5582845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>
              <a:off x="6034782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>
              <a:off x="2871235" y="1012174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>
              <a:off x="611560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>
              <a:off x="1063495" y="1012174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70" name="TextBox 69"/>
          <p:cNvSpPr txBox="1"/>
          <p:nvPr/>
        </p:nvSpPr>
        <p:spPr>
          <a:xfrm>
            <a:off x="7164288" y="1400199"/>
            <a:ext cx="1413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Shadow Map</a:t>
            </a:r>
            <a:endParaRPr lang="en-US" dirty="0"/>
          </a:p>
        </p:txBody>
      </p:sp>
      <p:grpSp>
        <p:nvGrpSpPr>
          <p:cNvPr id="90" name="Group 89"/>
          <p:cNvGrpSpPr/>
          <p:nvPr/>
        </p:nvGrpSpPr>
        <p:grpSpPr>
          <a:xfrm>
            <a:off x="611560" y="1476853"/>
            <a:ext cx="6288696" cy="216024"/>
            <a:chOff x="577844" y="1476853"/>
            <a:chExt cx="6288696" cy="216024"/>
          </a:xfrm>
        </p:grpSpPr>
        <p:sp>
          <p:nvSpPr>
            <p:cNvPr id="34" name="Rectangle 33"/>
            <p:cNvSpPr/>
            <p:nvPr/>
          </p:nvSpPr>
          <p:spPr>
            <a:xfrm>
              <a:off x="1505574" y="1476853"/>
              <a:ext cx="165685" cy="216024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691120" y="1476853"/>
              <a:ext cx="165685" cy="216024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1876666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2062212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2247758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2433304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2618850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2804396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2989942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3175488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3361034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3546580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3732126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3917672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4103218" y="1476853"/>
              <a:ext cx="165685" cy="216024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288764" y="1476853"/>
              <a:ext cx="165685" cy="216024"/>
            </a:xfrm>
            <a:prstGeom prst="rect">
              <a:avLst/>
            </a:prstGeom>
            <a:solidFill>
              <a:schemeClr val="tx1">
                <a:lumMod val="8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4474310" y="1476853"/>
              <a:ext cx="165685" cy="216024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4659856" y="1476853"/>
              <a:ext cx="165685" cy="216024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4845402" y="1476853"/>
              <a:ext cx="165685" cy="216024"/>
            </a:xfrm>
            <a:prstGeom prst="rect">
              <a:avLst/>
            </a:prstGeom>
            <a:solidFill>
              <a:schemeClr val="bg1">
                <a:lumMod val="95000"/>
                <a:lumOff val="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5030948" y="1476853"/>
              <a:ext cx="165685" cy="216024"/>
            </a:xfrm>
            <a:prstGeom prst="rect">
              <a:avLst/>
            </a:prstGeom>
            <a:solidFill>
              <a:schemeClr val="bg1">
                <a:lumMod val="95000"/>
                <a:lumOff val="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5216494" y="1476853"/>
              <a:ext cx="165685" cy="216024"/>
            </a:xfrm>
            <a:prstGeom prst="rect">
              <a:avLst/>
            </a:prstGeom>
            <a:solidFill>
              <a:schemeClr val="bg1">
                <a:lumMod val="95000"/>
                <a:lumOff val="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5402040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5587586" y="1476853"/>
              <a:ext cx="165685" cy="216024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5773132" y="1476853"/>
              <a:ext cx="165685" cy="216024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5958678" y="1476853"/>
              <a:ext cx="165685" cy="216024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1320028" y="1476853"/>
              <a:ext cx="165685" cy="216024"/>
            </a:xfrm>
            <a:prstGeom prst="rect">
              <a:avLst/>
            </a:prstGeom>
            <a:solidFill>
              <a:schemeClr val="bg1">
                <a:lumMod val="65000"/>
                <a:lumOff val="3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1134482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/>
            <p:cNvSpPr/>
            <p:nvPr/>
          </p:nvSpPr>
          <p:spPr>
            <a:xfrm>
              <a:off x="948936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763390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577844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6144224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/>
            <p:cNvSpPr/>
            <p:nvPr/>
          </p:nvSpPr>
          <p:spPr>
            <a:xfrm>
              <a:off x="6329770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6515316" y="1476853"/>
              <a:ext cx="165685" cy="216024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6700855" y="1476853"/>
              <a:ext cx="165685" cy="216024"/>
            </a:xfrm>
            <a:prstGeom prst="rect">
              <a:avLst/>
            </a:prstGeom>
            <a:solidFill>
              <a:schemeClr val="tx1">
                <a:lumMod val="6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1043608" y="3082868"/>
            <a:ext cx="5528234" cy="3154444"/>
            <a:chOff x="1043608" y="3082868"/>
            <a:chExt cx="5528234" cy="3154444"/>
          </a:xfrm>
        </p:grpSpPr>
        <p:sp>
          <p:nvSpPr>
            <p:cNvPr id="126" name="Oval 125"/>
            <p:cNvSpPr/>
            <p:nvPr/>
          </p:nvSpPr>
          <p:spPr>
            <a:xfrm>
              <a:off x="1781585" y="4220691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/>
            <p:cNvSpPr/>
            <p:nvPr/>
          </p:nvSpPr>
          <p:spPr>
            <a:xfrm>
              <a:off x="3492796" y="3445966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/>
            <p:cNvSpPr/>
            <p:nvPr/>
          </p:nvSpPr>
          <p:spPr>
            <a:xfrm>
              <a:off x="3394750" y="3942729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/>
            <p:cNvSpPr/>
            <p:nvPr/>
          </p:nvSpPr>
          <p:spPr>
            <a:xfrm>
              <a:off x="4066594" y="3833793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/>
            <p:cNvSpPr/>
            <p:nvPr/>
          </p:nvSpPr>
          <p:spPr>
            <a:xfrm>
              <a:off x="4564775" y="4329627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/>
            <p:cNvSpPr/>
            <p:nvPr/>
          </p:nvSpPr>
          <p:spPr>
            <a:xfrm>
              <a:off x="4463064" y="3082868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/>
            <p:cNvSpPr/>
            <p:nvPr/>
          </p:nvSpPr>
          <p:spPr>
            <a:xfrm>
              <a:off x="5198246" y="4186323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/>
            <p:cNvSpPr/>
            <p:nvPr/>
          </p:nvSpPr>
          <p:spPr>
            <a:xfrm>
              <a:off x="5853373" y="3833793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/>
            <p:cNvSpPr/>
            <p:nvPr/>
          </p:nvSpPr>
          <p:spPr>
            <a:xfrm>
              <a:off x="3696668" y="4581037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/>
            <p:cNvSpPr/>
            <p:nvPr/>
          </p:nvSpPr>
          <p:spPr>
            <a:xfrm>
              <a:off x="6353970" y="3570449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/>
            <p:cNvSpPr/>
            <p:nvPr/>
          </p:nvSpPr>
          <p:spPr>
            <a:xfrm>
              <a:off x="6204673" y="4358976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/>
            <p:cNvSpPr/>
            <p:nvPr/>
          </p:nvSpPr>
          <p:spPr>
            <a:xfrm>
              <a:off x="4722118" y="5007875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/>
            <p:cNvSpPr/>
            <p:nvPr/>
          </p:nvSpPr>
          <p:spPr>
            <a:xfrm>
              <a:off x="5747262" y="4893448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/>
            <p:cNvSpPr/>
            <p:nvPr/>
          </p:nvSpPr>
          <p:spPr>
            <a:xfrm>
              <a:off x="1043608" y="3933056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/>
            <p:cNvSpPr/>
            <p:nvPr/>
          </p:nvSpPr>
          <p:spPr>
            <a:xfrm>
              <a:off x="5508104" y="6019440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/>
            <p:cNvSpPr/>
            <p:nvPr/>
          </p:nvSpPr>
          <p:spPr>
            <a:xfrm>
              <a:off x="5146216" y="5547924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/>
            <p:cNvSpPr/>
            <p:nvPr/>
          </p:nvSpPr>
          <p:spPr>
            <a:xfrm>
              <a:off x="4498144" y="5731408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/>
            <p:cNvSpPr/>
            <p:nvPr/>
          </p:nvSpPr>
          <p:spPr>
            <a:xfrm>
              <a:off x="3346016" y="5378551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/>
            <p:cNvSpPr/>
            <p:nvPr/>
          </p:nvSpPr>
          <p:spPr>
            <a:xfrm>
              <a:off x="2985976" y="4077072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/>
            <p:cNvSpPr/>
            <p:nvPr/>
          </p:nvSpPr>
          <p:spPr>
            <a:xfrm>
              <a:off x="5300726" y="3445966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/>
            <p:cNvSpPr/>
            <p:nvPr/>
          </p:nvSpPr>
          <p:spPr>
            <a:xfrm>
              <a:off x="2771800" y="4653136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/>
            <p:cNvSpPr/>
            <p:nvPr/>
          </p:nvSpPr>
          <p:spPr>
            <a:xfrm>
              <a:off x="2484399" y="3714979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/>
            <p:cNvSpPr/>
            <p:nvPr/>
          </p:nvSpPr>
          <p:spPr>
            <a:xfrm>
              <a:off x="1929566" y="3352577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83" name="Straight Arrow Connector 82"/>
          <p:cNvCxnSpPr/>
          <p:nvPr/>
        </p:nvCxnSpPr>
        <p:spPr>
          <a:xfrm flipH="1" flipV="1">
            <a:off x="1472921" y="4936555"/>
            <a:ext cx="5042396" cy="652685"/>
          </a:xfrm>
          <a:prstGeom prst="straightConnector1">
            <a:avLst/>
          </a:prstGeom>
          <a:ln w="38100">
            <a:solidFill>
              <a:srgbClr val="6D92E5"/>
            </a:solidFill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51" name="Oval 150"/>
          <p:cNvSpPr/>
          <p:nvPr/>
        </p:nvSpPr>
        <p:spPr>
          <a:xfrm>
            <a:off x="2142920" y="4941168"/>
            <a:ext cx="216024" cy="21602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Oval 151"/>
          <p:cNvSpPr/>
          <p:nvPr/>
        </p:nvSpPr>
        <p:spPr>
          <a:xfrm>
            <a:off x="2696919" y="5009729"/>
            <a:ext cx="216024" cy="21602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Oval 152"/>
          <p:cNvSpPr/>
          <p:nvPr/>
        </p:nvSpPr>
        <p:spPr>
          <a:xfrm>
            <a:off x="3250918" y="5078290"/>
            <a:ext cx="216024" cy="216024"/>
          </a:xfrm>
          <a:prstGeom prst="ellipse">
            <a:avLst/>
          </a:prstGeom>
          <a:solidFill>
            <a:schemeClr val="bg1"/>
          </a:solidFill>
          <a:ln w="381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Oval 153"/>
          <p:cNvSpPr/>
          <p:nvPr/>
        </p:nvSpPr>
        <p:spPr>
          <a:xfrm>
            <a:off x="3804917" y="5146851"/>
            <a:ext cx="216024" cy="216024"/>
          </a:xfrm>
          <a:prstGeom prst="ellipse">
            <a:avLst/>
          </a:prstGeom>
          <a:solidFill>
            <a:schemeClr val="bg1"/>
          </a:solidFill>
          <a:ln w="381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Oval 154"/>
          <p:cNvSpPr/>
          <p:nvPr/>
        </p:nvSpPr>
        <p:spPr>
          <a:xfrm>
            <a:off x="4358916" y="5215412"/>
            <a:ext cx="216024" cy="216024"/>
          </a:xfrm>
          <a:prstGeom prst="ellipse">
            <a:avLst/>
          </a:prstGeom>
          <a:solidFill>
            <a:schemeClr val="bg1"/>
          </a:solidFill>
          <a:ln w="381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/>
          <p:cNvSpPr/>
          <p:nvPr/>
        </p:nvSpPr>
        <p:spPr>
          <a:xfrm>
            <a:off x="4912915" y="5283973"/>
            <a:ext cx="216024" cy="216024"/>
          </a:xfrm>
          <a:prstGeom prst="ellipse">
            <a:avLst/>
          </a:prstGeom>
          <a:solidFill>
            <a:srgbClr val="FFD966"/>
          </a:solidFill>
          <a:ln w="381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Oval 156"/>
          <p:cNvSpPr/>
          <p:nvPr/>
        </p:nvSpPr>
        <p:spPr>
          <a:xfrm>
            <a:off x="5466914" y="5352534"/>
            <a:ext cx="216024" cy="21602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Oval 157"/>
          <p:cNvSpPr/>
          <p:nvPr/>
        </p:nvSpPr>
        <p:spPr>
          <a:xfrm>
            <a:off x="6020912" y="5421095"/>
            <a:ext cx="216024" cy="21602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7" name="Straight Arrow Connector 116"/>
          <p:cNvCxnSpPr/>
          <p:nvPr/>
        </p:nvCxnSpPr>
        <p:spPr>
          <a:xfrm>
            <a:off x="858641" y="1916832"/>
            <a:ext cx="1343633" cy="3001589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prstDash val="sysDot"/>
            <a:tailEnd type="non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8" name="Straight Arrow Connector 117"/>
          <p:cNvCxnSpPr/>
          <p:nvPr/>
        </p:nvCxnSpPr>
        <p:spPr>
          <a:xfrm>
            <a:off x="1373148" y="1916832"/>
            <a:ext cx="1369132" cy="3058554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prstDash val="sysDot"/>
            <a:tailEnd type="non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9" name="Straight Arrow Connector 118"/>
          <p:cNvCxnSpPr/>
          <p:nvPr/>
        </p:nvCxnSpPr>
        <p:spPr>
          <a:xfrm>
            <a:off x="2395688" y="2996952"/>
            <a:ext cx="929626" cy="2076725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prstDash val="sysDot"/>
            <a:tailEnd type="non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0" name="Straight Arrow Connector 119"/>
          <p:cNvCxnSpPr/>
          <p:nvPr/>
        </p:nvCxnSpPr>
        <p:spPr>
          <a:xfrm>
            <a:off x="2954674" y="3080907"/>
            <a:ext cx="929626" cy="2076725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prstDash val="sysDot"/>
            <a:tailEnd type="non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1" name="Straight Arrow Connector 120"/>
          <p:cNvCxnSpPr/>
          <p:nvPr/>
        </p:nvCxnSpPr>
        <p:spPr>
          <a:xfrm>
            <a:off x="3449271" y="2996952"/>
            <a:ext cx="991007" cy="2213847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prstDash val="sysDot"/>
            <a:tailEnd type="non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2" name="Straight Arrow Connector 121"/>
          <p:cNvCxnSpPr/>
          <p:nvPr/>
        </p:nvCxnSpPr>
        <p:spPr>
          <a:xfrm>
            <a:off x="3513114" y="1916832"/>
            <a:ext cx="1507813" cy="3368358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prstDash val="sysDot"/>
            <a:tailEnd type="non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3" name="Straight Arrow Connector 122"/>
          <p:cNvCxnSpPr/>
          <p:nvPr/>
        </p:nvCxnSpPr>
        <p:spPr>
          <a:xfrm>
            <a:off x="4028501" y="1916832"/>
            <a:ext cx="1531522" cy="3421322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prstDash val="sysDot"/>
            <a:tailEnd type="non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4" name="Straight Arrow Connector 123"/>
          <p:cNvCxnSpPr/>
          <p:nvPr/>
        </p:nvCxnSpPr>
        <p:spPr>
          <a:xfrm>
            <a:off x="4538440" y="1916832"/>
            <a:ext cx="1567883" cy="3502551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prstDash val="sysDot"/>
            <a:tailEnd type="non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8" name="Oval 107"/>
          <p:cNvSpPr/>
          <p:nvPr/>
        </p:nvSpPr>
        <p:spPr>
          <a:xfrm>
            <a:off x="2142920" y="4936555"/>
            <a:ext cx="216024" cy="216024"/>
          </a:xfrm>
          <a:prstGeom prst="ellipse">
            <a:avLst/>
          </a:prstGeom>
          <a:noFill/>
          <a:ln w="38100">
            <a:solidFill>
              <a:schemeClr val="tx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/>
          <p:nvPr/>
        </p:nvSpPr>
        <p:spPr>
          <a:xfrm>
            <a:off x="2696919" y="5005116"/>
            <a:ext cx="216024" cy="216024"/>
          </a:xfrm>
          <a:prstGeom prst="ellipse">
            <a:avLst/>
          </a:prstGeom>
          <a:noFill/>
          <a:ln w="38100">
            <a:solidFill>
              <a:schemeClr val="tx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/>
          <p:nvPr/>
        </p:nvSpPr>
        <p:spPr>
          <a:xfrm>
            <a:off x="3250918" y="5073677"/>
            <a:ext cx="216024" cy="216024"/>
          </a:xfrm>
          <a:prstGeom prst="ellipse">
            <a:avLst/>
          </a:prstGeom>
          <a:noFill/>
          <a:ln w="38100">
            <a:solidFill>
              <a:schemeClr val="tx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/>
          <p:nvPr/>
        </p:nvSpPr>
        <p:spPr>
          <a:xfrm>
            <a:off x="3804917" y="5142238"/>
            <a:ext cx="216024" cy="216024"/>
          </a:xfrm>
          <a:prstGeom prst="ellipse">
            <a:avLst/>
          </a:prstGeom>
          <a:noFill/>
          <a:ln w="38100">
            <a:solidFill>
              <a:schemeClr val="tx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/>
          <p:nvPr/>
        </p:nvSpPr>
        <p:spPr>
          <a:xfrm>
            <a:off x="4358916" y="5210799"/>
            <a:ext cx="216024" cy="216024"/>
          </a:xfrm>
          <a:prstGeom prst="ellipse">
            <a:avLst/>
          </a:prstGeom>
          <a:noFill/>
          <a:ln w="38100">
            <a:solidFill>
              <a:schemeClr val="tx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/>
          <p:nvPr/>
        </p:nvSpPr>
        <p:spPr>
          <a:xfrm>
            <a:off x="4912915" y="5279360"/>
            <a:ext cx="216024" cy="216024"/>
          </a:xfrm>
          <a:prstGeom prst="ellipse">
            <a:avLst/>
          </a:prstGeom>
          <a:noFill/>
          <a:ln w="38100">
            <a:solidFill>
              <a:schemeClr val="tx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/>
          <p:nvPr/>
        </p:nvSpPr>
        <p:spPr>
          <a:xfrm>
            <a:off x="5466914" y="5347921"/>
            <a:ext cx="216024" cy="216024"/>
          </a:xfrm>
          <a:prstGeom prst="ellipse">
            <a:avLst/>
          </a:prstGeom>
          <a:noFill/>
          <a:ln w="38100">
            <a:solidFill>
              <a:schemeClr val="tx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/>
          <p:nvPr/>
        </p:nvSpPr>
        <p:spPr>
          <a:xfrm>
            <a:off x="6020912" y="5416482"/>
            <a:ext cx="216024" cy="216024"/>
          </a:xfrm>
          <a:prstGeom prst="ellipse">
            <a:avLst/>
          </a:prstGeom>
          <a:noFill/>
          <a:ln w="38100">
            <a:solidFill>
              <a:schemeClr val="tx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866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Content Placeholder 2"/>
          <p:cNvSpPr>
            <a:spLocks noGrp="1"/>
          </p:cNvSpPr>
          <p:nvPr/>
        </p:nvSpPr>
        <p:spPr bwMode="auto">
          <a:xfrm>
            <a:off x="395536" y="5085184"/>
            <a:ext cx="8229600" cy="1772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How to do this efficiently?</a:t>
            </a:r>
          </a:p>
          <a:p>
            <a:pPr marL="0" indent="0">
              <a:buNone/>
            </a:pPr>
            <a:r>
              <a:rPr lang="en-US" sz="2000" dirty="0" smtClean="0"/>
              <a:t>Naïve: O(w*h * d)</a:t>
            </a:r>
          </a:p>
          <a:p>
            <a:pPr marL="0" indent="0">
              <a:buNone/>
            </a:pPr>
            <a:r>
              <a:rPr lang="en-US" sz="2000" dirty="0"/>
              <a:t>w</a:t>
            </a:r>
            <a:r>
              <a:rPr lang="en-US" sz="2000" dirty="0" smtClean="0"/>
              <a:t>*h pixels, d integration steps</a:t>
            </a:r>
            <a:endParaRPr lang="en-US" sz="2000" dirty="0"/>
          </a:p>
        </p:txBody>
      </p:sp>
      <p:pic>
        <p:nvPicPr>
          <p:cNvPr id="35" name="Picture 2" descr="C:\Documents and Settings\Administrator\Desktop\1194989189345660112mountain_-_rpg_map_elem_05.svg.h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6936" y="4212150"/>
            <a:ext cx="4697227" cy="2149974"/>
          </a:xfrm>
          <a:prstGeom prst="rect">
            <a:avLst/>
          </a:prstGeom>
          <a:noFill/>
        </p:spPr>
      </p:pic>
      <p:pic>
        <p:nvPicPr>
          <p:cNvPr id="14" name="Content Placeholder 13"/>
          <p:cNvPicPr>
            <a:picLocks noGrp="1" noChangeAspect="1"/>
          </p:cNvPicPr>
          <p:nvPr>
            <p:ph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207" y="1909979"/>
            <a:ext cx="1584871" cy="59381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7</a:t>
            </a:fld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 rot="300000">
            <a:off x="763482" y="4663798"/>
            <a:ext cx="648072" cy="324036"/>
            <a:chOff x="395536" y="3068960"/>
            <a:chExt cx="648072" cy="324036"/>
          </a:xfrm>
        </p:grpSpPr>
        <p:sp>
          <p:nvSpPr>
            <p:cNvPr id="12" name="Trapezoid 11"/>
            <p:cNvSpPr/>
            <p:nvPr/>
          </p:nvSpPr>
          <p:spPr>
            <a:xfrm rot="16200000">
              <a:off x="737574" y="3086962"/>
              <a:ext cx="324036" cy="288032"/>
            </a:xfrm>
            <a:prstGeom prst="trapezoid">
              <a:avLst/>
            </a:prstGeom>
            <a:gradFill flip="none" rotWithShape="1">
              <a:gsLst>
                <a:gs pos="0">
                  <a:schemeClr val="bg1">
                    <a:lumMod val="50000"/>
                    <a:lumOff val="50000"/>
                    <a:tint val="66000"/>
                    <a:satMod val="160000"/>
                  </a:schemeClr>
                </a:gs>
                <a:gs pos="50000">
                  <a:schemeClr val="bg1">
                    <a:lumMod val="50000"/>
                    <a:lumOff val="50000"/>
                    <a:tint val="44500"/>
                    <a:satMod val="160000"/>
                  </a:schemeClr>
                </a:gs>
                <a:gs pos="100000">
                  <a:schemeClr val="bg1">
                    <a:lumMod val="50000"/>
                    <a:lumOff val="50000"/>
                    <a:tint val="23500"/>
                    <a:satMod val="160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95536" y="3122966"/>
              <a:ext cx="360040" cy="21602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tint val="66000"/>
                    <a:satMod val="160000"/>
                  </a:schemeClr>
                </a:gs>
                <a:gs pos="50000">
                  <a:schemeClr val="tx1">
                    <a:lumMod val="50000"/>
                    <a:tint val="44500"/>
                    <a:satMod val="160000"/>
                  </a:schemeClr>
                </a:gs>
                <a:gs pos="100000">
                  <a:schemeClr val="tx1">
                    <a:lumMod val="50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Sun 16"/>
          <p:cNvSpPr/>
          <p:nvPr/>
        </p:nvSpPr>
        <p:spPr>
          <a:xfrm>
            <a:off x="3072008" y="188640"/>
            <a:ext cx="648072" cy="648072"/>
          </a:xfrm>
          <a:prstGeom prst="sun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dkEdge">
            <a:bevelT w="4191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/>
            </a:sp3d>
          </a:bodyPr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1938187" y="2300084"/>
            <a:ext cx="1545725" cy="577999"/>
          </a:xfrm>
          <a:prstGeom prst="cloud">
            <a:avLst/>
          </a:prstGeom>
          <a:gradFill flip="none" rotWithShape="1">
            <a:gsLst>
              <a:gs pos="58000">
                <a:schemeClr val="tx1">
                  <a:lumMod val="8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dk1">
                  <a:tint val="60000"/>
                  <a:satMod val="200000"/>
                </a:schemeClr>
              </a:gs>
            </a:gsLst>
            <a:lin ang="4200000" scaled="0"/>
            <a:tileRect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1" name="Group 60"/>
          <p:cNvGrpSpPr/>
          <p:nvPr/>
        </p:nvGrpSpPr>
        <p:grpSpPr>
          <a:xfrm>
            <a:off x="827584" y="908720"/>
            <a:ext cx="5616624" cy="433983"/>
            <a:chOff x="611560" y="1012174"/>
            <a:chExt cx="5616624" cy="433983"/>
          </a:xfrm>
        </p:grpSpPr>
        <p:cxnSp>
          <p:nvCxnSpPr>
            <p:cNvPr id="21" name="Straight Arrow Connector 20"/>
            <p:cNvCxnSpPr/>
            <p:nvPr/>
          </p:nvCxnSpPr>
          <p:spPr>
            <a:xfrm>
              <a:off x="3775105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4227040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4678975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>
              <a:off x="3323170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2419300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>
              <a:off x="1967365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>
              <a:off x="1515430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>
              <a:off x="5130910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>
              <a:off x="5582845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>
              <a:off x="6034782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>
              <a:off x="2871235" y="1012174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>
              <a:off x="611560" y="1014109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>
              <a:off x="1063495" y="1012174"/>
              <a:ext cx="193402" cy="432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70" name="TextBox 69"/>
          <p:cNvSpPr txBox="1"/>
          <p:nvPr/>
        </p:nvSpPr>
        <p:spPr>
          <a:xfrm>
            <a:off x="7164288" y="1400199"/>
            <a:ext cx="1413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Shadow Map</a:t>
            </a:r>
            <a:endParaRPr lang="en-US" dirty="0"/>
          </a:p>
        </p:txBody>
      </p:sp>
      <p:grpSp>
        <p:nvGrpSpPr>
          <p:cNvPr id="90" name="Group 89"/>
          <p:cNvGrpSpPr/>
          <p:nvPr/>
        </p:nvGrpSpPr>
        <p:grpSpPr>
          <a:xfrm>
            <a:off x="611560" y="1476853"/>
            <a:ext cx="6288696" cy="216024"/>
            <a:chOff x="577844" y="1476853"/>
            <a:chExt cx="6288696" cy="216024"/>
          </a:xfrm>
        </p:grpSpPr>
        <p:sp>
          <p:nvSpPr>
            <p:cNvPr id="34" name="Rectangle 33"/>
            <p:cNvSpPr/>
            <p:nvPr/>
          </p:nvSpPr>
          <p:spPr>
            <a:xfrm>
              <a:off x="1505574" y="1476853"/>
              <a:ext cx="165685" cy="216024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691120" y="1476853"/>
              <a:ext cx="165685" cy="216024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1876666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2062212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2247758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2433304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2618850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2804396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2989942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3175488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3361034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3546580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3732126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3917672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4103218" y="1476853"/>
              <a:ext cx="165685" cy="216024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288764" y="1476853"/>
              <a:ext cx="165685" cy="216024"/>
            </a:xfrm>
            <a:prstGeom prst="rect">
              <a:avLst/>
            </a:prstGeom>
            <a:solidFill>
              <a:schemeClr val="tx1">
                <a:lumMod val="8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4474310" y="1476853"/>
              <a:ext cx="165685" cy="216024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4659856" y="1476853"/>
              <a:ext cx="165685" cy="216024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4845402" y="1476853"/>
              <a:ext cx="165685" cy="216024"/>
            </a:xfrm>
            <a:prstGeom prst="rect">
              <a:avLst/>
            </a:prstGeom>
            <a:solidFill>
              <a:schemeClr val="bg1">
                <a:lumMod val="95000"/>
                <a:lumOff val="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5030948" y="1476853"/>
              <a:ext cx="165685" cy="216024"/>
            </a:xfrm>
            <a:prstGeom prst="rect">
              <a:avLst/>
            </a:prstGeom>
            <a:solidFill>
              <a:schemeClr val="bg1">
                <a:lumMod val="95000"/>
                <a:lumOff val="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5216494" y="1476853"/>
              <a:ext cx="165685" cy="216024"/>
            </a:xfrm>
            <a:prstGeom prst="rect">
              <a:avLst/>
            </a:prstGeom>
            <a:solidFill>
              <a:schemeClr val="bg1">
                <a:lumMod val="95000"/>
                <a:lumOff val="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5402040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5587586" y="1476853"/>
              <a:ext cx="165685" cy="216024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5773132" y="1476853"/>
              <a:ext cx="165685" cy="216024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5958678" y="1476853"/>
              <a:ext cx="165685" cy="216024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1320028" y="1476853"/>
              <a:ext cx="165685" cy="216024"/>
            </a:xfrm>
            <a:prstGeom prst="rect">
              <a:avLst/>
            </a:prstGeom>
            <a:solidFill>
              <a:schemeClr val="bg1">
                <a:lumMod val="65000"/>
                <a:lumOff val="3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1134482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/>
            <p:cNvSpPr/>
            <p:nvPr/>
          </p:nvSpPr>
          <p:spPr>
            <a:xfrm>
              <a:off x="948936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763390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577844" y="1476853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6144224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/>
            <p:cNvSpPr/>
            <p:nvPr/>
          </p:nvSpPr>
          <p:spPr>
            <a:xfrm>
              <a:off x="6329770" y="1476853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6515316" y="1476853"/>
              <a:ext cx="165685" cy="216024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6700855" y="1476853"/>
              <a:ext cx="165685" cy="216024"/>
            </a:xfrm>
            <a:prstGeom prst="rect">
              <a:avLst/>
            </a:prstGeom>
            <a:solidFill>
              <a:schemeClr val="tx1">
                <a:lumMod val="6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1043608" y="3082868"/>
            <a:ext cx="5528234" cy="3154444"/>
            <a:chOff x="1043608" y="3082868"/>
            <a:chExt cx="5528234" cy="3154444"/>
          </a:xfrm>
        </p:grpSpPr>
        <p:sp>
          <p:nvSpPr>
            <p:cNvPr id="126" name="Oval 125"/>
            <p:cNvSpPr/>
            <p:nvPr/>
          </p:nvSpPr>
          <p:spPr>
            <a:xfrm>
              <a:off x="1781585" y="4220691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/>
            <p:cNvSpPr/>
            <p:nvPr/>
          </p:nvSpPr>
          <p:spPr>
            <a:xfrm>
              <a:off x="3492796" y="3445966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/>
            <p:cNvSpPr/>
            <p:nvPr/>
          </p:nvSpPr>
          <p:spPr>
            <a:xfrm>
              <a:off x="3394750" y="3942729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/>
            <p:cNvSpPr/>
            <p:nvPr/>
          </p:nvSpPr>
          <p:spPr>
            <a:xfrm>
              <a:off x="4066594" y="3833793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/>
            <p:cNvSpPr/>
            <p:nvPr/>
          </p:nvSpPr>
          <p:spPr>
            <a:xfrm>
              <a:off x="4564775" y="4329627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/>
            <p:cNvSpPr/>
            <p:nvPr/>
          </p:nvSpPr>
          <p:spPr>
            <a:xfrm>
              <a:off x="4463064" y="3082868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/>
            <p:cNvSpPr/>
            <p:nvPr/>
          </p:nvSpPr>
          <p:spPr>
            <a:xfrm>
              <a:off x="5198246" y="4186323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/>
            <p:cNvSpPr/>
            <p:nvPr/>
          </p:nvSpPr>
          <p:spPr>
            <a:xfrm>
              <a:off x="5853373" y="3833793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/>
            <p:cNvSpPr/>
            <p:nvPr/>
          </p:nvSpPr>
          <p:spPr>
            <a:xfrm>
              <a:off x="3696668" y="4581037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/>
            <p:cNvSpPr/>
            <p:nvPr/>
          </p:nvSpPr>
          <p:spPr>
            <a:xfrm>
              <a:off x="6353970" y="3570449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/>
            <p:cNvSpPr/>
            <p:nvPr/>
          </p:nvSpPr>
          <p:spPr>
            <a:xfrm>
              <a:off x="6204673" y="4358976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/>
            <p:cNvSpPr/>
            <p:nvPr/>
          </p:nvSpPr>
          <p:spPr>
            <a:xfrm>
              <a:off x="4722118" y="5007875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/>
            <p:cNvSpPr/>
            <p:nvPr/>
          </p:nvSpPr>
          <p:spPr>
            <a:xfrm>
              <a:off x="5747262" y="4893448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/>
            <p:cNvSpPr/>
            <p:nvPr/>
          </p:nvSpPr>
          <p:spPr>
            <a:xfrm>
              <a:off x="1043608" y="3933056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/>
            <p:cNvSpPr/>
            <p:nvPr/>
          </p:nvSpPr>
          <p:spPr>
            <a:xfrm>
              <a:off x="5508104" y="6019440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/>
            <p:cNvSpPr/>
            <p:nvPr/>
          </p:nvSpPr>
          <p:spPr>
            <a:xfrm>
              <a:off x="5146216" y="5547924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/>
            <p:cNvSpPr/>
            <p:nvPr/>
          </p:nvSpPr>
          <p:spPr>
            <a:xfrm>
              <a:off x="4498144" y="5731408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/>
            <p:cNvSpPr/>
            <p:nvPr/>
          </p:nvSpPr>
          <p:spPr>
            <a:xfrm>
              <a:off x="3346016" y="5378551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/>
            <p:cNvSpPr/>
            <p:nvPr/>
          </p:nvSpPr>
          <p:spPr>
            <a:xfrm>
              <a:off x="2985976" y="4077072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/>
            <p:cNvSpPr/>
            <p:nvPr/>
          </p:nvSpPr>
          <p:spPr>
            <a:xfrm>
              <a:off x="5300726" y="3445966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/>
            <p:cNvSpPr/>
            <p:nvPr/>
          </p:nvSpPr>
          <p:spPr>
            <a:xfrm>
              <a:off x="2771800" y="4653136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/>
            <p:cNvSpPr/>
            <p:nvPr/>
          </p:nvSpPr>
          <p:spPr>
            <a:xfrm>
              <a:off x="2484399" y="3714979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/>
            <p:cNvSpPr/>
            <p:nvPr/>
          </p:nvSpPr>
          <p:spPr>
            <a:xfrm>
              <a:off x="1929566" y="3352577"/>
              <a:ext cx="217872" cy="217872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83" name="Straight Arrow Connector 82"/>
          <p:cNvCxnSpPr/>
          <p:nvPr/>
        </p:nvCxnSpPr>
        <p:spPr>
          <a:xfrm flipH="1" flipV="1">
            <a:off x="1472921" y="4936555"/>
            <a:ext cx="5042396" cy="652685"/>
          </a:xfrm>
          <a:prstGeom prst="straightConnector1">
            <a:avLst/>
          </a:prstGeom>
          <a:ln w="38100">
            <a:solidFill>
              <a:srgbClr val="6D92E5"/>
            </a:solidFill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51" name="Oval 150"/>
          <p:cNvSpPr/>
          <p:nvPr/>
        </p:nvSpPr>
        <p:spPr>
          <a:xfrm>
            <a:off x="2142920" y="4941168"/>
            <a:ext cx="216024" cy="21602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Oval 151"/>
          <p:cNvSpPr/>
          <p:nvPr/>
        </p:nvSpPr>
        <p:spPr>
          <a:xfrm>
            <a:off x="2696919" y="5009729"/>
            <a:ext cx="216024" cy="21602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Oval 152"/>
          <p:cNvSpPr/>
          <p:nvPr/>
        </p:nvSpPr>
        <p:spPr>
          <a:xfrm>
            <a:off x="3250918" y="5078290"/>
            <a:ext cx="216024" cy="216024"/>
          </a:xfrm>
          <a:prstGeom prst="ellipse">
            <a:avLst/>
          </a:prstGeom>
          <a:solidFill>
            <a:schemeClr val="bg1"/>
          </a:solidFill>
          <a:ln w="381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Oval 153"/>
          <p:cNvSpPr/>
          <p:nvPr/>
        </p:nvSpPr>
        <p:spPr>
          <a:xfrm>
            <a:off x="3804917" y="5146851"/>
            <a:ext cx="216024" cy="216024"/>
          </a:xfrm>
          <a:prstGeom prst="ellipse">
            <a:avLst/>
          </a:prstGeom>
          <a:solidFill>
            <a:schemeClr val="bg1"/>
          </a:solidFill>
          <a:ln w="381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Oval 154"/>
          <p:cNvSpPr/>
          <p:nvPr/>
        </p:nvSpPr>
        <p:spPr>
          <a:xfrm>
            <a:off x="4358916" y="5215412"/>
            <a:ext cx="216024" cy="216024"/>
          </a:xfrm>
          <a:prstGeom prst="ellipse">
            <a:avLst/>
          </a:prstGeom>
          <a:solidFill>
            <a:schemeClr val="bg1"/>
          </a:solidFill>
          <a:ln w="381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/>
          <p:cNvSpPr/>
          <p:nvPr/>
        </p:nvSpPr>
        <p:spPr>
          <a:xfrm>
            <a:off x="4912915" y="5283973"/>
            <a:ext cx="216024" cy="216024"/>
          </a:xfrm>
          <a:prstGeom prst="ellipse">
            <a:avLst/>
          </a:prstGeom>
          <a:solidFill>
            <a:srgbClr val="FFD966"/>
          </a:solidFill>
          <a:ln w="381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Oval 156"/>
          <p:cNvSpPr/>
          <p:nvPr/>
        </p:nvSpPr>
        <p:spPr>
          <a:xfrm>
            <a:off x="5466914" y="5352534"/>
            <a:ext cx="216024" cy="21602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Oval 157"/>
          <p:cNvSpPr/>
          <p:nvPr/>
        </p:nvSpPr>
        <p:spPr>
          <a:xfrm>
            <a:off x="6020912" y="5421095"/>
            <a:ext cx="216024" cy="21602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7" name="Straight Arrow Connector 116"/>
          <p:cNvCxnSpPr/>
          <p:nvPr/>
        </p:nvCxnSpPr>
        <p:spPr>
          <a:xfrm>
            <a:off x="858641" y="1916832"/>
            <a:ext cx="1343633" cy="3001589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prstDash val="sysDot"/>
            <a:tailEnd type="non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8" name="Straight Arrow Connector 117"/>
          <p:cNvCxnSpPr/>
          <p:nvPr/>
        </p:nvCxnSpPr>
        <p:spPr>
          <a:xfrm>
            <a:off x="1373148" y="1916832"/>
            <a:ext cx="1369132" cy="3058554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prstDash val="sysDot"/>
            <a:tailEnd type="non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9" name="Straight Arrow Connector 118"/>
          <p:cNvCxnSpPr/>
          <p:nvPr/>
        </p:nvCxnSpPr>
        <p:spPr>
          <a:xfrm>
            <a:off x="2395688" y="2996952"/>
            <a:ext cx="929626" cy="2076725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prstDash val="sysDot"/>
            <a:tailEnd type="non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0" name="Straight Arrow Connector 119"/>
          <p:cNvCxnSpPr/>
          <p:nvPr/>
        </p:nvCxnSpPr>
        <p:spPr>
          <a:xfrm>
            <a:off x="2954674" y="3080907"/>
            <a:ext cx="929626" cy="2076725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prstDash val="sysDot"/>
            <a:tailEnd type="non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1" name="Straight Arrow Connector 120"/>
          <p:cNvCxnSpPr/>
          <p:nvPr/>
        </p:nvCxnSpPr>
        <p:spPr>
          <a:xfrm>
            <a:off x="3449271" y="2996952"/>
            <a:ext cx="991007" cy="2213847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prstDash val="sysDot"/>
            <a:tailEnd type="non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2" name="Straight Arrow Connector 121"/>
          <p:cNvCxnSpPr/>
          <p:nvPr/>
        </p:nvCxnSpPr>
        <p:spPr>
          <a:xfrm>
            <a:off x="3513114" y="1916832"/>
            <a:ext cx="1507813" cy="3368358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prstDash val="sysDot"/>
            <a:tailEnd type="non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3" name="Straight Arrow Connector 122"/>
          <p:cNvCxnSpPr/>
          <p:nvPr/>
        </p:nvCxnSpPr>
        <p:spPr>
          <a:xfrm>
            <a:off x="4028501" y="1916832"/>
            <a:ext cx="1531522" cy="3421322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prstDash val="sysDot"/>
            <a:tailEnd type="non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4" name="Straight Arrow Connector 123"/>
          <p:cNvCxnSpPr/>
          <p:nvPr/>
        </p:nvCxnSpPr>
        <p:spPr>
          <a:xfrm>
            <a:off x="4538440" y="1916832"/>
            <a:ext cx="1567883" cy="3502551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prstDash val="sysDot"/>
            <a:tailEnd type="non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8" name="Oval 107"/>
          <p:cNvSpPr/>
          <p:nvPr/>
        </p:nvSpPr>
        <p:spPr>
          <a:xfrm>
            <a:off x="2142920" y="4936555"/>
            <a:ext cx="216024" cy="216024"/>
          </a:xfrm>
          <a:prstGeom prst="ellipse">
            <a:avLst/>
          </a:prstGeom>
          <a:noFill/>
          <a:ln w="38100">
            <a:solidFill>
              <a:schemeClr val="tx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/>
          <p:nvPr/>
        </p:nvSpPr>
        <p:spPr>
          <a:xfrm>
            <a:off x="2696919" y="5005116"/>
            <a:ext cx="216024" cy="216024"/>
          </a:xfrm>
          <a:prstGeom prst="ellipse">
            <a:avLst/>
          </a:prstGeom>
          <a:noFill/>
          <a:ln w="38100">
            <a:solidFill>
              <a:schemeClr val="tx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/>
          <p:nvPr/>
        </p:nvSpPr>
        <p:spPr>
          <a:xfrm>
            <a:off x="3250918" y="5073677"/>
            <a:ext cx="216024" cy="216024"/>
          </a:xfrm>
          <a:prstGeom prst="ellipse">
            <a:avLst/>
          </a:prstGeom>
          <a:noFill/>
          <a:ln w="38100">
            <a:solidFill>
              <a:schemeClr val="tx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/>
          <p:nvPr/>
        </p:nvSpPr>
        <p:spPr>
          <a:xfrm>
            <a:off x="3804917" y="5142238"/>
            <a:ext cx="216024" cy="216024"/>
          </a:xfrm>
          <a:prstGeom prst="ellipse">
            <a:avLst/>
          </a:prstGeom>
          <a:noFill/>
          <a:ln w="38100">
            <a:solidFill>
              <a:schemeClr val="tx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/>
          <p:nvPr/>
        </p:nvSpPr>
        <p:spPr>
          <a:xfrm>
            <a:off x="4358916" y="5210799"/>
            <a:ext cx="216024" cy="216024"/>
          </a:xfrm>
          <a:prstGeom prst="ellipse">
            <a:avLst/>
          </a:prstGeom>
          <a:noFill/>
          <a:ln w="38100">
            <a:solidFill>
              <a:schemeClr val="tx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/>
          <p:nvPr/>
        </p:nvSpPr>
        <p:spPr>
          <a:xfrm>
            <a:off x="4912915" y="5279360"/>
            <a:ext cx="216024" cy="216024"/>
          </a:xfrm>
          <a:prstGeom prst="ellipse">
            <a:avLst/>
          </a:prstGeom>
          <a:noFill/>
          <a:ln w="38100">
            <a:solidFill>
              <a:schemeClr val="tx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/>
          <p:nvPr/>
        </p:nvSpPr>
        <p:spPr>
          <a:xfrm>
            <a:off x="5466914" y="5347921"/>
            <a:ext cx="216024" cy="216024"/>
          </a:xfrm>
          <a:prstGeom prst="ellipse">
            <a:avLst/>
          </a:prstGeom>
          <a:noFill/>
          <a:ln w="38100">
            <a:solidFill>
              <a:schemeClr val="tx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/>
          <p:nvPr/>
        </p:nvSpPr>
        <p:spPr>
          <a:xfrm>
            <a:off x="6020912" y="5416482"/>
            <a:ext cx="216024" cy="216024"/>
          </a:xfrm>
          <a:prstGeom prst="ellipse">
            <a:avLst/>
          </a:prstGeom>
          <a:noFill/>
          <a:ln w="38100">
            <a:solidFill>
              <a:schemeClr val="tx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19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 to Percentage Closer Filtering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Percentage Closer</a:t>
            </a:r>
          </a:p>
          <a:p>
            <a:pPr marL="0" indent="0">
              <a:buNone/>
            </a:pPr>
            <a:r>
              <a:rPr lang="en-US" dirty="0" smtClean="0"/>
              <a:t>Filtering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8</a:t>
            </a:fld>
            <a:endParaRPr lang="en-US"/>
          </a:p>
        </p:txBody>
      </p:sp>
      <p:pic>
        <p:nvPicPr>
          <p:cNvPr id="7208" name="Picture 4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292" y="1129370"/>
            <a:ext cx="6353703" cy="512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7" name="Picture 3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292" y="1129370"/>
            <a:ext cx="6353703" cy="512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11" name="Picture 4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292" y="1129370"/>
            <a:ext cx="6353703" cy="512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/>
          <p:cNvSpPr/>
          <p:nvPr/>
        </p:nvSpPr>
        <p:spPr>
          <a:xfrm>
            <a:off x="4716016" y="3861048"/>
            <a:ext cx="216024" cy="216024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/>
          <p:cNvGrpSpPr/>
          <p:nvPr/>
        </p:nvGrpSpPr>
        <p:grpSpPr>
          <a:xfrm>
            <a:off x="395536" y="2940422"/>
            <a:ext cx="1938938" cy="1136650"/>
            <a:chOff x="395536" y="1599664"/>
            <a:chExt cx="1938938" cy="1136650"/>
          </a:xfrm>
        </p:grpSpPr>
        <p:sp>
          <p:nvSpPr>
            <p:cNvPr id="23" name="Rectangle 22"/>
            <p:cNvSpPr/>
            <p:nvPr/>
          </p:nvSpPr>
          <p:spPr>
            <a:xfrm>
              <a:off x="971600" y="1844824"/>
              <a:ext cx="136287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dirty="0" smtClean="0"/>
                <a:t>V(</a:t>
              </a:r>
              <a:r>
                <a:rPr lang="en-US" sz="3600" i="1" dirty="0" err="1"/>
                <a:t>d</a:t>
              </a:r>
              <a:r>
                <a:rPr lang="en-US" sz="3600" i="1" dirty="0" err="1" smtClean="0"/>
                <a:t>,z</a:t>
              </a:r>
              <a:r>
                <a:rPr lang="en-US" sz="2400" i="1" baseline="-250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r>
                <a:rPr lang="en-US" sz="3600" dirty="0" smtClean="0"/>
                <a:t>)</a:t>
              </a:r>
              <a:endParaRPr lang="en-US" sz="3600" dirty="0"/>
            </a:p>
          </p:txBody>
        </p:sp>
        <p:graphicFrame>
          <p:nvGraphicFramePr>
            <p:cNvPr id="24" name="Object 2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31030905"/>
                </p:ext>
              </p:extLst>
            </p:nvPr>
          </p:nvGraphicFramePr>
          <p:xfrm>
            <a:off x="395536" y="1599664"/>
            <a:ext cx="768350" cy="11366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17" name="Formel" r:id="rId7" imgW="291960" imgH="431640" progId="Equation.3">
                    <p:embed/>
                  </p:oleObj>
                </mc:Choice>
                <mc:Fallback>
                  <p:oleObj name="Formel" r:id="rId7" imgW="291960" imgH="431640" progId="Equation.3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lum bright="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5536" y="1599664"/>
                          <a:ext cx="768350" cy="11366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7184" name="Picture 1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800" y="1170000"/>
            <a:ext cx="5041900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2" name="Picture 1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800" y="1170000"/>
            <a:ext cx="5041900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2848" y="1169961"/>
            <a:ext cx="5041900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hteck 81"/>
          <p:cNvSpPr/>
          <p:nvPr/>
        </p:nvSpPr>
        <p:spPr>
          <a:xfrm>
            <a:off x="5395044" y="2819822"/>
            <a:ext cx="432048" cy="432000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hteck 81"/>
          <p:cNvSpPr/>
          <p:nvPr/>
        </p:nvSpPr>
        <p:spPr>
          <a:xfrm rot="21001742">
            <a:off x="3784943" y="2897922"/>
            <a:ext cx="5217607" cy="366138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Arrow Connector 43"/>
          <p:cNvCxnSpPr/>
          <p:nvPr/>
        </p:nvCxnSpPr>
        <p:spPr>
          <a:xfrm>
            <a:off x="2771800" y="1451739"/>
            <a:ext cx="0" cy="504056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955730" y="1442393"/>
            <a:ext cx="19763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Light direction</a:t>
            </a:r>
            <a:endParaRPr lang="en-US" sz="2400" dirty="0"/>
          </a:p>
        </p:txBody>
      </p:sp>
      <p:sp>
        <p:nvSpPr>
          <p:cNvPr id="47" name="TextBox 46"/>
          <p:cNvSpPr txBox="1"/>
          <p:nvPr/>
        </p:nvSpPr>
        <p:spPr>
          <a:xfrm>
            <a:off x="251520" y="2430962"/>
            <a:ext cx="1996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Visibility function </a:t>
            </a:r>
            <a:r>
              <a:rPr lang="en-US" i="1" dirty="0" smtClean="0"/>
              <a:t>V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76076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7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7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8" grpId="0" animBg="1"/>
      <p:bldP spid="43" grpId="0" animBg="1"/>
      <p:bldP spid="43" grpId="1" animBg="1"/>
      <p:bldP spid="45" grpId="0"/>
      <p:bldP spid="4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Shadow Mapping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DFD2E5B-8AA6-43EB-AC63-2DB1ED43AABA}" type="slidenum">
              <a:rPr lang="en-US" smtClean="0"/>
              <a:t>9</a:t>
            </a:fld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707904" y="990074"/>
            <a:ext cx="0" cy="504056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891834" y="980728"/>
            <a:ext cx="19763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Light direction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7479208" y="1700808"/>
            <a:ext cx="1413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Shadow Map</a:t>
            </a:r>
            <a:endParaRPr lang="en-US" dirty="0"/>
          </a:p>
        </p:txBody>
      </p:sp>
      <p:grpSp>
        <p:nvGrpSpPr>
          <p:cNvPr id="124" name="Group 123"/>
          <p:cNvGrpSpPr/>
          <p:nvPr/>
        </p:nvGrpSpPr>
        <p:grpSpPr>
          <a:xfrm>
            <a:off x="3995936" y="3219671"/>
            <a:ext cx="1595101" cy="1593629"/>
            <a:chOff x="3484098" y="3212976"/>
            <a:chExt cx="2228609" cy="2226552"/>
          </a:xfrm>
        </p:grpSpPr>
        <p:sp>
          <p:nvSpPr>
            <p:cNvPr id="44" name="Oval 43"/>
            <p:cNvSpPr/>
            <p:nvPr/>
          </p:nvSpPr>
          <p:spPr>
            <a:xfrm>
              <a:off x="3484098" y="3212976"/>
              <a:ext cx="2226552" cy="2226552"/>
            </a:xfrm>
            <a:prstGeom prst="ellipse">
              <a:avLst/>
            </a:prstGeom>
            <a:scene3d>
              <a:camera prst="orthographicFront"/>
              <a:lightRig rig="threePt" dir="t"/>
            </a:scene3d>
            <a:sp3d prstMaterial="dkEdge">
              <a:bevelT w="889000" h="889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/>
            <p:cNvSpPr/>
            <p:nvPr/>
          </p:nvSpPr>
          <p:spPr>
            <a:xfrm>
              <a:off x="3486155" y="3212976"/>
              <a:ext cx="2226552" cy="2226552"/>
            </a:xfrm>
            <a:prstGeom prst="ellipse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 prstMaterial="dk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Rectangle 44"/>
          <p:cNvSpPr/>
          <p:nvPr/>
        </p:nvSpPr>
        <p:spPr>
          <a:xfrm>
            <a:off x="3524124" y="5867747"/>
            <a:ext cx="4648276" cy="552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8" name="Straight Connector 47"/>
          <p:cNvCxnSpPr/>
          <p:nvPr/>
        </p:nvCxnSpPr>
        <p:spPr>
          <a:xfrm>
            <a:off x="5276189" y="2276872"/>
            <a:ext cx="0" cy="3600400"/>
          </a:xfrm>
          <a:prstGeom prst="line">
            <a:avLst/>
          </a:prstGeom>
          <a:ln w="28575">
            <a:solidFill>
              <a:schemeClr val="bg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188902" y="5949280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</a:t>
            </a:r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5476934" y="2632266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z(p)</a:t>
            </a:r>
            <a:endParaRPr lang="en-US" i="1" dirty="0"/>
          </a:p>
        </p:txBody>
      </p:sp>
      <p:sp>
        <p:nvSpPr>
          <p:cNvPr id="58" name="TextBox 57"/>
          <p:cNvSpPr txBox="1"/>
          <p:nvPr/>
        </p:nvSpPr>
        <p:spPr>
          <a:xfrm>
            <a:off x="6197014" y="3892406"/>
            <a:ext cx="546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</a:t>
            </a:r>
            <a:r>
              <a:rPr lang="en-US" i="1" dirty="0" smtClean="0"/>
              <a:t>(x)</a:t>
            </a:r>
            <a:endParaRPr lang="en-US" i="1" dirty="0"/>
          </a:p>
        </p:txBody>
      </p:sp>
      <p:sp>
        <p:nvSpPr>
          <p:cNvPr id="61" name="Oval 60"/>
          <p:cNvSpPr/>
          <p:nvPr/>
        </p:nvSpPr>
        <p:spPr>
          <a:xfrm>
            <a:off x="5167471" y="5759735"/>
            <a:ext cx="216024" cy="216024"/>
          </a:xfrm>
          <a:prstGeom prst="ellipse">
            <a:avLst/>
          </a:prstGeom>
          <a:solidFill>
            <a:srgbClr val="000000">
              <a:alpha val="0"/>
            </a:srgbClr>
          </a:solidFill>
          <a:ln w="38100">
            <a:solidFill>
              <a:schemeClr val="tx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2" name="Group 61"/>
          <p:cNvGrpSpPr/>
          <p:nvPr/>
        </p:nvGrpSpPr>
        <p:grpSpPr>
          <a:xfrm>
            <a:off x="8315308" y="2123564"/>
            <a:ext cx="517710" cy="3907016"/>
            <a:chOff x="7668344" y="1338747"/>
            <a:chExt cx="517710" cy="3907016"/>
          </a:xfrm>
        </p:grpSpPr>
        <p:sp>
          <p:nvSpPr>
            <p:cNvPr id="63" name="Rectangle 62"/>
            <p:cNvSpPr/>
            <p:nvPr/>
          </p:nvSpPr>
          <p:spPr>
            <a:xfrm>
              <a:off x="7668344" y="1492055"/>
              <a:ext cx="198322" cy="3590875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7884368" y="133874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7884368" y="487643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</p:grpSp>
      <p:sp>
        <p:nvSpPr>
          <p:cNvPr id="66" name="TextBox 65"/>
          <p:cNvSpPr txBox="1"/>
          <p:nvPr/>
        </p:nvSpPr>
        <p:spPr>
          <a:xfrm>
            <a:off x="251520" y="2677562"/>
            <a:ext cx="2420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Visibility function </a:t>
            </a:r>
            <a:r>
              <a:rPr lang="en-US" i="1" dirty="0" smtClean="0"/>
              <a:t>V(</a:t>
            </a:r>
            <a:r>
              <a:rPr lang="en-US" i="1" dirty="0" err="1" smtClean="0"/>
              <a:t>d,z</a:t>
            </a:r>
            <a:r>
              <a:rPr lang="en-US" i="1" dirty="0" smtClean="0"/>
              <a:t>)</a:t>
            </a:r>
            <a:endParaRPr lang="en-US" i="1" dirty="0"/>
          </a:p>
        </p:txBody>
      </p:sp>
      <p:grpSp>
        <p:nvGrpSpPr>
          <p:cNvPr id="132" name="Group 131"/>
          <p:cNvGrpSpPr/>
          <p:nvPr/>
        </p:nvGrpSpPr>
        <p:grpSpPr>
          <a:xfrm>
            <a:off x="108981" y="3356992"/>
            <a:ext cx="3022859" cy="2603129"/>
            <a:chOff x="108981" y="3356992"/>
            <a:chExt cx="3022859" cy="2603129"/>
          </a:xfrm>
        </p:grpSpPr>
        <p:grpSp>
          <p:nvGrpSpPr>
            <p:cNvPr id="131" name="Group 130"/>
            <p:cNvGrpSpPr/>
            <p:nvPr/>
          </p:nvGrpSpPr>
          <p:grpSpPr>
            <a:xfrm>
              <a:off x="475711" y="3505654"/>
              <a:ext cx="2592000" cy="2083586"/>
              <a:chOff x="475711" y="3505654"/>
              <a:chExt cx="2592000" cy="2083586"/>
            </a:xfrm>
          </p:grpSpPr>
          <p:cxnSp>
            <p:nvCxnSpPr>
              <p:cNvPr id="68" name="Straight Connector 67"/>
              <p:cNvCxnSpPr/>
              <p:nvPr/>
            </p:nvCxnSpPr>
            <p:spPr>
              <a:xfrm>
                <a:off x="475711" y="3505654"/>
                <a:ext cx="0" cy="208358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 flipH="1">
                <a:off x="475711" y="5589240"/>
                <a:ext cx="259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/>
              <p:cNvCxnSpPr/>
              <p:nvPr/>
            </p:nvCxnSpPr>
            <p:spPr>
              <a:xfrm flipH="1">
                <a:off x="490022" y="4496400"/>
                <a:ext cx="7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 flipH="1">
                <a:off x="475711" y="3551344"/>
                <a:ext cx="7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 flipH="1">
                <a:off x="490022" y="5439528"/>
                <a:ext cx="7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 rot="5400000" flipH="1">
                <a:off x="612000" y="5553240"/>
                <a:ext cx="7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 rot="5400000" flipH="1">
                <a:off x="2952000" y="5553240"/>
                <a:ext cx="7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 rot="5400000" flipH="1">
                <a:off x="1782000" y="5553240"/>
                <a:ext cx="7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/>
              <p:cNvCxnSpPr/>
              <p:nvPr/>
            </p:nvCxnSpPr>
            <p:spPr>
              <a:xfrm>
                <a:off x="637085" y="4494544"/>
                <a:ext cx="2350915" cy="0"/>
              </a:xfrm>
              <a:prstGeom prst="line">
                <a:avLst/>
              </a:prstGeom>
              <a:ln w="12700">
                <a:solidFill>
                  <a:schemeClr val="tx1">
                    <a:lumMod val="7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2" name="TextBox 71"/>
            <p:cNvSpPr txBox="1"/>
            <p:nvPr/>
          </p:nvSpPr>
          <p:spPr>
            <a:xfrm>
              <a:off x="179512" y="335699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108981" y="5254862"/>
              <a:ext cx="3722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/>
                <a:t>-1</a:t>
              </a:r>
              <a:endParaRPr lang="en-US" dirty="0"/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179512" y="431077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450977" y="5590789"/>
              <a:ext cx="3722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/>
                <a:t>-1</a:t>
              </a:r>
              <a:endParaRPr lang="en-US" dirty="0"/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2830155" y="5590789"/>
              <a:ext cx="3016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1650027" y="559078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/>
                <a:t>0</a:t>
              </a:r>
            </a:p>
          </p:txBody>
        </p:sp>
      </p:grpSp>
      <p:sp>
        <p:nvSpPr>
          <p:cNvPr id="82" name="TextBox 81"/>
          <p:cNvSpPr txBox="1"/>
          <p:nvPr/>
        </p:nvSpPr>
        <p:spPr>
          <a:xfrm>
            <a:off x="5130182" y="1386096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 smtClean="0"/>
              <a:t>p</a:t>
            </a:r>
            <a:endParaRPr lang="en-US" i="1" dirty="0"/>
          </a:p>
        </p:txBody>
      </p:sp>
      <p:sp>
        <p:nvSpPr>
          <p:cNvPr id="85" name="TextBox 84"/>
          <p:cNvSpPr txBox="1"/>
          <p:nvPr/>
        </p:nvSpPr>
        <p:spPr>
          <a:xfrm>
            <a:off x="1259632" y="5939988"/>
            <a:ext cx="1023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 smtClean="0"/>
              <a:t>d(x')-z(p)</a:t>
            </a:r>
            <a:endParaRPr lang="en-US" i="1" dirty="0"/>
          </a:p>
        </p:txBody>
      </p:sp>
      <p:sp>
        <p:nvSpPr>
          <p:cNvPr id="86" name="Oval 85"/>
          <p:cNvSpPr/>
          <p:nvPr/>
        </p:nvSpPr>
        <p:spPr>
          <a:xfrm>
            <a:off x="5167471" y="2492896"/>
            <a:ext cx="216024" cy="216024"/>
          </a:xfrm>
          <a:prstGeom prst="ellipse">
            <a:avLst/>
          </a:prstGeom>
          <a:solidFill>
            <a:srgbClr val="FFD966"/>
          </a:solidFill>
          <a:ln w="38100">
            <a:solidFill>
              <a:schemeClr val="tx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8" name="Straight Connector 87"/>
          <p:cNvCxnSpPr/>
          <p:nvPr/>
        </p:nvCxnSpPr>
        <p:spPr>
          <a:xfrm flipH="1">
            <a:off x="655713" y="3552584"/>
            <a:ext cx="621998" cy="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 flipH="1">
            <a:off x="1259631" y="3552584"/>
            <a:ext cx="558000" cy="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>
            <a:off x="1818000" y="3551344"/>
            <a:ext cx="0" cy="94320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 flipH="1">
            <a:off x="1821656" y="4494544"/>
            <a:ext cx="950144" cy="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Oval 86"/>
          <p:cNvSpPr/>
          <p:nvPr/>
        </p:nvSpPr>
        <p:spPr>
          <a:xfrm>
            <a:off x="1169699" y="3443332"/>
            <a:ext cx="216024" cy="216024"/>
          </a:xfrm>
          <a:prstGeom prst="ellipse">
            <a:avLst/>
          </a:prstGeom>
          <a:solidFill>
            <a:srgbClr val="FFD966"/>
          </a:solidFill>
          <a:ln w="38100">
            <a:solidFill>
              <a:schemeClr val="tx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TextBox 90"/>
          <p:cNvSpPr txBox="1"/>
          <p:nvPr/>
        </p:nvSpPr>
        <p:spPr>
          <a:xfrm>
            <a:off x="4446645" y="2267580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d(x')</a:t>
            </a:r>
            <a:endParaRPr lang="en-US" i="1" dirty="0"/>
          </a:p>
        </p:txBody>
      </p:sp>
      <p:cxnSp>
        <p:nvCxnSpPr>
          <p:cNvPr id="95" name="Straight Arrow Connector 94"/>
          <p:cNvCxnSpPr/>
          <p:nvPr/>
        </p:nvCxnSpPr>
        <p:spPr>
          <a:xfrm>
            <a:off x="5040170" y="2276872"/>
            <a:ext cx="0" cy="144016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>
            <a:off x="5040170" y="2461538"/>
            <a:ext cx="0" cy="13937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/>
          <p:nvPr/>
        </p:nvCxnSpPr>
        <p:spPr>
          <a:xfrm>
            <a:off x="5040170" y="2308230"/>
            <a:ext cx="0" cy="25667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0" name="Group 89"/>
          <p:cNvGrpSpPr/>
          <p:nvPr/>
        </p:nvGrpSpPr>
        <p:grpSpPr>
          <a:xfrm>
            <a:off x="3524124" y="1777462"/>
            <a:ext cx="3877857" cy="216024"/>
            <a:chOff x="3524124" y="1984194"/>
            <a:chExt cx="3877857" cy="216024"/>
          </a:xfrm>
        </p:grpSpPr>
        <p:sp>
          <p:nvSpPr>
            <p:cNvPr id="93" name="Rectangle 92"/>
            <p:cNvSpPr/>
            <p:nvPr/>
          </p:nvSpPr>
          <p:spPr>
            <a:xfrm>
              <a:off x="3524124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3709670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/>
            <p:cNvSpPr/>
            <p:nvPr/>
          </p:nvSpPr>
          <p:spPr>
            <a:xfrm>
              <a:off x="3895216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/>
            <p:cNvSpPr/>
            <p:nvPr/>
          </p:nvSpPr>
          <p:spPr>
            <a:xfrm>
              <a:off x="4080762" y="1984194"/>
              <a:ext cx="165685" cy="216024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/>
            <p:cNvSpPr/>
            <p:nvPr/>
          </p:nvSpPr>
          <p:spPr>
            <a:xfrm>
              <a:off x="4266308" y="1984194"/>
              <a:ext cx="165685" cy="216024"/>
            </a:xfrm>
            <a:prstGeom prst="rect">
              <a:avLst/>
            </a:prstGeom>
            <a:solidFill>
              <a:schemeClr val="bg1">
                <a:lumMod val="65000"/>
                <a:lumOff val="3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/>
            <p:cNvSpPr/>
            <p:nvPr/>
          </p:nvSpPr>
          <p:spPr>
            <a:xfrm>
              <a:off x="4451854" y="1984194"/>
              <a:ext cx="165685" cy="216024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4637400" y="1984194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4822946" y="1984194"/>
              <a:ext cx="165685" cy="216024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Rectangle 104"/>
            <p:cNvSpPr/>
            <p:nvPr/>
          </p:nvSpPr>
          <p:spPr>
            <a:xfrm>
              <a:off x="5008492" y="1984194"/>
              <a:ext cx="165685" cy="216024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Rectangle 106"/>
            <p:cNvSpPr/>
            <p:nvPr/>
          </p:nvSpPr>
          <p:spPr>
            <a:xfrm>
              <a:off x="5194038" y="1984194"/>
              <a:ext cx="165685" cy="216024"/>
            </a:xfrm>
            <a:prstGeom prst="rect">
              <a:avLst/>
            </a:prstGeom>
            <a:solidFill>
              <a:schemeClr val="bg1">
                <a:lumMod val="65000"/>
                <a:lumOff val="3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07"/>
            <p:cNvSpPr/>
            <p:nvPr/>
          </p:nvSpPr>
          <p:spPr>
            <a:xfrm>
              <a:off x="5379584" y="1984194"/>
              <a:ext cx="165685" cy="216024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08"/>
            <p:cNvSpPr/>
            <p:nvPr/>
          </p:nvSpPr>
          <p:spPr>
            <a:xfrm>
              <a:off x="5565130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Rectangle 109"/>
            <p:cNvSpPr/>
            <p:nvPr/>
          </p:nvSpPr>
          <p:spPr>
            <a:xfrm>
              <a:off x="5750676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Rectangle 110"/>
            <p:cNvSpPr/>
            <p:nvPr/>
          </p:nvSpPr>
          <p:spPr>
            <a:xfrm>
              <a:off x="5936222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Rectangle 111"/>
            <p:cNvSpPr/>
            <p:nvPr/>
          </p:nvSpPr>
          <p:spPr>
            <a:xfrm>
              <a:off x="6121768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6307314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6492860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6678406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116"/>
            <p:cNvSpPr/>
            <p:nvPr/>
          </p:nvSpPr>
          <p:spPr>
            <a:xfrm>
              <a:off x="6863952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Rectangle 117"/>
            <p:cNvSpPr/>
            <p:nvPr/>
          </p:nvSpPr>
          <p:spPr>
            <a:xfrm>
              <a:off x="7049491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7236296" y="1984194"/>
              <a:ext cx="165685" cy="21602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04" name="Straight Arrow Connector 103"/>
          <p:cNvCxnSpPr/>
          <p:nvPr/>
        </p:nvCxnSpPr>
        <p:spPr>
          <a:xfrm flipH="1">
            <a:off x="5476934" y="2267580"/>
            <a:ext cx="4008" cy="1089412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/>
          <p:nvPr/>
        </p:nvCxnSpPr>
        <p:spPr>
          <a:xfrm>
            <a:off x="6197014" y="2255416"/>
            <a:ext cx="0" cy="3590498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>
            <a:off x="5040170" y="2524254"/>
            <a:ext cx="0" cy="752346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5135944" y="1678816"/>
            <a:ext cx="276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z</a:t>
            </a:r>
            <a:endParaRPr lang="en-US" i="1" dirty="0"/>
          </a:p>
        </p:txBody>
      </p:sp>
      <p:cxnSp>
        <p:nvCxnSpPr>
          <p:cNvPr id="89" name="Straight Arrow Connector 88"/>
          <p:cNvCxnSpPr/>
          <p:nvPr/>
        </p:nvCxnSpPr>
        <p:spPr>
          <a:xfrm>
            <a:off x="5040170" y="3270598"/>
            <a:ext cx="0" cy="255394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1136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33333E-6 L -8.33333E-7 0.1104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50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48148E-6 L -5.55556E-7 0.10996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48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72357E-6 L 0.0592 -4.72357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1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92 -4.07407E-6 L 0.0592 0.13727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52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3" presetClass="pat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92 0.13727 L 0.16337 0.13727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08" y="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.11041 L -8.33333E-7 0.47777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356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.10996 L -8.33333E-7 0.48009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  <p:bldP spid="86" grpId="1" animBg="1"/>
      <p:bldP spid="87" grpId="0" animBg="1"/>
      <p:bldP spid="87" grpId="1" animBg="1"/>
      <p:bldP spid="87" grpId="2" animBg="1"/>
    </p:bldLst>
  </p:timing>
</p:sld>
</file>

<file path=ppt/theme/theme1.xml><?xml version="1.0" encoding="utf-8"?>
<a:theme xmlns:a="http://schemas.openxmlformats.org/drawingml/2006/main" name="Horizon">
  <a:themeElements>
    <a:clrScheme name="Custom 1">
      <a:dk1>
        <a:sysClr val="windowText" lastClr="000000"/>
      </a:dk1>
      <a:lt1>
        <a:sysClr val="window" lastClr="FFFFFF"/>
      </a:lt1>
      <a:dk2>
        <a:srgbClr val="7F7F7F"/>
      </a:dk2>
      <a:lt2>
        <a:srgbClr val="D8D8D8"/>
      </a:lt2>
      <a:accent1>
        <a:srgbClr val="FFC000"/>
      </a:accent1>
      <a:accent2>
        <a:srgbClr val="BFCFF3"/>
      </a:accent2>
      <a:accent3>
        <a:srgbClr val="7796DB"/>
      </a:accent3>
      <a:accent4>
        <a:srgbClr val="FFB665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Control xmlns="http://schemas.microsoft.com/VisualStudio/2011/storyboarding/control">
  <Id Name="System.Storyboarding.Media.VideoPlayer" Revision="1" Stencil="System.Storyboarding.Media" StencilVersion="0.1"/>
</Control>
</file>

<file path=customXml/itemProps1.xml><?xml version="1.0" encoding="utf-8"?>
<ds:datastoreItem xmlns:ds="http://schemas.openxmlformats.org/officeDocument/2006/customXml" ds:itemID="{C6D30F84-120E-49EE-91A6-E9071BB83383}">
  <ds:schemaRefs>
    <ds:schemaRef ds:uri="http://schemas.microsoft.com/VisualStudio/2011/storyboarding/contro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0</TotalTime>
  <Words>2609</Words>
  <Application>Microsoft Office PowerPoint</Application>
  <PresentationFormat>On-screen Show (4:3)</PresentationFormat>
  <Paragraphs>434</Paragraphs>
  <Slides>29</Slides>
  <Notes>29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1" baseType="lpstr">
      <vt:lpstr>Horizon</vt:lpstr>
      <vt:lpstr>Formel</vt:lpstr>
      <vt:lpstr>Prefiltered Single Scattering</vt:lpstr>
      <vt:lpstr>Motivation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Link to Percentage Closer Filtering</vt:lpstr>
      <vt:lpstr>Shadow Mapping</vt:lpstr>
      <vt:lpstr>Convolution Shadow Maps</vt:lpstr>
      <vt:lpstr>Convolution Shadow Maps Filtering</vt:lpstr>
      <vt:lpstr>Convolution Shadow Maps Filtering</vt:lpstr>
      <vt:lpstr>Filtering for camera rays</vt:lpstr>
      <vt:lpstr>Filtering for camera rays</vt:lpstr>
      <vt:lpstr>Prefix Sum-like Filtering</vt:lpstr>
      <vt:lpstr>Filtering for camera rays</vt:lpstr>
      <vt:lpstr>Rectified Shadow Map</vt:lpstr>
      <vt:lpstr>Rectified Shadow Map</vt:lpstr>
      <vt:lpstr>Rectified Shadow Map</vt:lpstr>
      <vt:lpstr>Rectified Shadow Map</vt:lpstr>
      <vt:lpstr>Rectified Shadow Map</vt:lpstr>
      <vt:lpstr>Wrap up</vt:lpstr>
      <vt:lpstr>Video</vt:lpstr>
      <vt:lpstr>Related Work</vt:lpstr>
      <vt:lpstr>Comparison</vt:lpstr>
      <vt:lpstr>Limitations</vt:lpstr>
      <vt:lpstr>Limitations</vt:lpstr>
      <vt:lpstr>Nitty Gritty Details (in the paper)</vt:lpstr>
      <vt:lpstr>Conclusions</vt:lpstr>
    </vt:vector>
  </TitlesOfParts>
  <Company>MPI für Informatik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oklehm</dc:creator>
  <cp:lastModifiedBy>oklehm</cp:lastModifiedBy>
  <cp:revision>199</cp:revision>
  <dcterms:created xsi:type="dcterms:W3CDTF">2013-11-25T12:11:25Z</dcterms:created>
  <dcterms:modified xsi:type="dcterms:W3CDTF">2014-03-21T14:34:59Z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  <property fmtid="{D5CDD505-2E9C-101B-9397-08002B2CF9AE}" pid="3" name="Tfs.LastKnownPath">
    <vt:lpwstr>\\winfs-inf\www\inf-homepage\oklehm\publications\2014\i3d\prefiltered_single_scattering-i3DKlehm2014.pptx</vt:lpwstr>
  </property>
</Properties>
</file>