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76" r:id="rId4"/>
    <p:sldId id="259" r:id="rId5"/>
    <p:sldId id="278" r:id="rId6"/>
    <p:sldId id="279" r:id="rId7"/>
    <p:sldId id="280" r:id="rId8"/>
    <p:sldId id="281" r:id="rId9"/>
    <p:sldId id="285" r:id="rId10"/>
    <p:sldId id="283" r:id="rId11"/>
    <p:sldId id="284" r:id="rId12"/>
    <p:sldId id="286" r:id="rId13"/>
    <p:sldId id="287" r:id="rId14"/>
    <p:sldId id="262" r:id="rId15"/>
    <p:sldId id="261" r:id="rId16"/>
    <p:sldId id="288" r:id="rId17"/>
    <p:sldId id="289" r:id="rId18"/>
    <p:sldId id="290" r:id="rId19"/>
    <p:sldId id="263" r:id="rId20"/>
    <p:sldId id="291" r:id="rId21"/>
    <p:sldId id="292" r:id="rId22"/>
    <p:sldId id="293" r:id="rId23"/>
    <p:sldId id="270" r:id="rId24"/>
    <p:sldId id="294" r:id="rId25"/>
    <p:sldId id="297" r:id="rId26"/>
    <p:sldId id="299" r:id="rId27"/>
    <p:sldId id="300" r:id="rId28"/>
    <p:sldId id="301" r:id="rId29"/>
    <p:sldId id="302" r:id="rId30"/>
    <p:sldId id="275" r:id="rId31"/>
    <p:sldId id="2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BD7"/>
    <a:srgbClr val="FF3399"/>
    <a:srgbClr val="125E76"/>
    <a:srgbClr val="66FFCC"/>
    <a:srgbClr val="FF99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5139" autoAdjust="0"/>
  </p:normalViewPr>
  <p:slideViewPr>
    <p:cSldViewPr snapToGrid="0">
      <p:cViewPr varScale="1">
        <p:scale>
          <a:sx n="96" d="100"/>
          <a:sy n="96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scandolo\Projects\CompressedShadowMaps\DAG-MH\presentation\sheets\DAGM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scandolo\Projects\CompressedShadowMaps\DAG-MH\presentation\sheets\DAGM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scandolo\Projects\CompressedShadowMaps\DAG-MH\presentation\sheets\DAGM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scandolo\Projects\CompressedShadowMaps\DAG-MH\presentation\sheets\DAGM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scandolo\Projects\CompressedShadowMaps\DAG-MH\presentation\sheets\DAGMH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scandolo\Projects\CompressedShadowMaps\DAG-MH\presentation\sheets\DAGM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lscandolo\Projects\CompressedShadowMaps\DAG-MH\presentation\sheets\DAGMH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Compression!$F$4</c:f>
              <c:strCache>
                <c:ptCount val="1"/>
                <c:pt idx="0">
                  <c:v>DAG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Compression!$G$4:$N$4</c15:sqref>
                  </c15:fullRef>
                </c:ext>
              </c:extLst>
              <c:f>Compression!$H$4:$N$4</c:f>
              <c:numCache>
                <c:formatCode>General</c:formatCode>
                <c:ptCount val="7"/>
                <c:pt idx="0">
                  <c:v>0.73699999999999999</c:v>
                </c:pt>
                <c:pt idx="1">
                  <c:v>1.79</c:v>
                </c:pt>
                <c:pt idx="2">
                  <c:v>3.88</c:v>
                </c:pt>
                <c:pt idx="3">
                  <c:v>8.25</c:v>
                </c:pt>
                <c:pt idx="4">
                  <c:v>17</c:v>
                </c:pt>
                <c:pt idx="5">
                  <c:v>34.4</c:v>
                </c:pt>
                <c:pt idx="6">
                  <c:v>69.599999999999994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D-4E8F-8DBC-887F604DBA4D}"/>
            </c:ext>
          </c:extLst>
        </c:ser>
        <c:ser>
          <c:idx val="1"/>
          <c:order val="1"/>
          <c:tx>
            <c:strRef>
              <c:f>Compression!$F$5</c:f>
              <c:strCache>
                <c:ptCount val="1"/>
                <c:pt idx="0">
                  <c:v>MMH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Compression!$G$5:$N$5</c15:sqref>
                  </c15:fullRef>
                </c:ext>
              </c:extLst>
              <c:f>Compression!$H$5:$N$5</c:f>
              <c:numCache>
                <c:formatCode>General</c:formatCode>
                <c:ptCount val="7"/>
                <c:pt idx="0">
                  <c:v>0.35099999999999998</c:v>
                </c:pt>
                <c:pt idx="1">
                  <c:v>0.76500000000000001</c:v>
                </c:pt>
                <c:pt idx="2">
                  <c:v>1.58</c:v>
                </c:pt>
                <c:pt idx="3">
                  <c:v>3.24</c:v>
                </c:pt>
                <c:pt idx="4">
                  <c:v>6.52</c:v>
                </c:pt>
                <c:pt idx="5">
                  <c:v>13.26</c:v>
                </c:pt>
                <c:pt idx="6">
                  <c:v>26.93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1D-4E8F-8DBC-887F604DBA4D}"/>
            </c:ext>
          </c:extLst>
        </c:ser>
        <c:ser>
          <c:idx val="2"/>
          <c:order val="2"/>
          <c:tx>
            <c:strRef>
              <c:f>Compression!$F$6</c:f>
              <c:strCache>
                <c:ptCount val="1"/>
                <c:pt idx="0">
                  <c:v>DAG-MH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Compression!$G$6:$N$6</c15:sqref>
                  </c15:fullRef>
                </c:ext>
              </c:extLst>
              <c:f>Compression!$H$6:$N$6</c:f>
              <c:numCache>
                <c:formatCode>General</c:formatCode>
                <c:ptCount val="7"/>
                <c:pt idx="0">
                  <c:v>0.252</c:v>
                </c:pt>
                <c:pt idx="1">
                  <c:v>0.57099999999999995</c:v>
                </c:pt>
                <c:pt idx="2">
                  <c:v>1.21</c:v>
                </c:pt>
                <c:pt idx="3">
                  <c:v>2.4300000000000002</c:v>
                </c:pt>
                <c:pt idx="4">
                  <c:v>4.68</c:v>
                </c:pt>
                <c:pt idx="5">
                  <c:v>8.84</c:v>
                </c:pt>
                <c:pt idx="6">
                  <c:v>16.59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1D-4E8F-8DBC-887F604DBA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36100056"/>
        <c:axId val="536102024"/>
      </c:barChart>
      <c:catAx>
        <c:axId val="536100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6102024"/>
        <c:crosses val="autoZero"/>
        <c:auto val="1"/>
        <c:lblAlgn val="ctr"/>
        <c:lblOffset val="100"/>
        <c:noMultiLvlLbl val="0"/>
      </c:catAx>
      <c:valAx>
        <c:axId val="536102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6100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Compression!$F$8</c:f>
              <c:strCache>
                <c:ptCount val="1"/>
                <c:pt idx="0">
                  <c:v>DAG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Compression!$G$2:$N$2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f>Compression!$G$8:$N$8</c:f>
              <c:numCache>
                <c:formatCode>General</c:formatCode>
                <c:ptCount val="7"/>
                <c:pt idx="0">
                  <c:v>0.92900000000000005</c:v>
                </c:pt>
                <c:pt idx="1">
                  <c:v>2.0099999999999998</c:v>
                </c:pt>
                <c:pt idx="2">
                  <c:v>3.9</c:v>
                </c:pt>
                <c:pt idx="3">
                  <c:v>8.1010000000000009</c:v>
                </c:pt>
                <c:pt idx="4">
                  <c:v>16.733000000000001</c:v>
                </c:pt>
                <c:pt idx="5">
                  <c:v>33.725999999999999</c:v>
                </c:pt>
                <c:pt idx="6">
                  <c:v>67.89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D4-4148-B1A3-1660A02D3CB1}"/>
            </c:ext>
          </c:extLst>
        </c:ser>
        <c:ser>
          <c:idx val="1"/>
          <c:order val="1"/>
          <c:tx>
            <c:strRef>
              <c:f>Compression!$F$9</c:f>
              <c:strCache>
                <c:ptCount val="1"/>
                <c:pt idx="0">
                  <c:v>MMH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Compression!$G$2:$N$2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f>Compression!$G$9:$N$9</c:f>
              <c:numCache>
                <c:formatCode>General</c:formatCode>
                <c:ptCount val="7"/>
                <c:pt idx="0">
                  <c:v>0.41099999999999998</c:v>
                </c:pt>
                <c:pt idx="1">
                  <c:v>0.84499999999999997</c:v>
                </c:pt>
                <c:pt idx="2">
                  <c:v>1.71</c:v>
                </c:pt>
                <c:pt idx="3">
                  <c:v>3.44</c:v>
                </c:pt>
                <c:pt idx="4">
                  <c:v>6.99</c:v>
                </c:pt>
                <c:pt idx="5">
                  <c:v>13.9</c:v>
                </c:pt>
                <c:pt idx="6">
                  <c:v>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D4-4148-B1A3-1660A02D3CB1}"/>
            </c:ext>
          </c:extLst>
        </c:ser>
        <c:ser>
          <c:idx val="2"/>
          <c:order val="2"/>
          <c:tx>
            <c:strRef>
              <c:f>Compression!$F$10</c:f>
              <c:strCache>
                <c:ptCount val="1"/>
                <c:pt idx="0">
                  <c:v>DAG-MH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Compression!$G$2:$N$2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f>Compression!$G$10:$N$10</c:f>
              <c:numCache>
                <c:formatCode>General</c:formatCode>
                <c:ptCount val="7"/>
                <c:pt idx="0">
                  <c:v>0.32900000000000001</c:v>
                </c:pt>
                <c:pt idx="1">
                  <c:v>0.66300000000000003</c:v>
                </c:pt>
                <c:pt idx="2">
                  <c:v>1.29</c:v>
                </c:pt>
                <c:pt idx="3">
                  <c:v>2.48</c:v>
                </c:pt>
                <c:pt idx="4">
                  <c:v>4.7</c:v>
                </c:pt>
                <c:pt idx="5">
                  <c:v>8.83</c:v>
                </c:pt>
                <c:pt idx="6">
                  <c:v>16.73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D4-4148-B1A3-1660A02D3C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87850184"/>
        <c:axId val="587850512"/>
      </c:barChart>
      <c:catAx>
        <c:axId val="58785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850512"/>
        <c:crosses val="autoZero"/>
        <c:auto val="1"/>
        <c:lblAlgn val="ctr"/>
        <c:lblOffset val="100"/>
        <c:noMultiLvlLbl val="0"/>
      </c:catAx>
      <c:valAx>
        <c:axId val="587850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878501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Compression!$F$12</c:f>
              <c:strCache>
                <c:ptCount val="1"/>
                <c:pt idx="0">
                  <c:v>DAG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Compression!$G$12:$N$12</c15:sqref>
                  </c15:fullRef>
                </c:ext>
              </c:extLst>
              <c:f>Compression!$H$12:$N$12</c:f>
              <c:numCache>
                <c:formatCode>General</c:formatCode>
                <c:ptCount val="7"/>
                <c:pt idx="0">
                  <c:v>2.06</c:v>
                </c:pt>
                <c:pt idx="1">
                  <c:v>5.03</c:v>
                </c:pt>
                <c:pt idx="2">
                  <c:v>10.71</c:v>
                </c:pt>
                <c:pt idx="3">
                  <c:v>22.14</c:v>
                </c:pt>
                <c:pt idx="4">
                  <c:v>45.62</c:v>
                </c:pt>
                <c:pt idx="5">
                  <c:v>93.46</c:v>
                </c:pt>
                <c:pt idx="6">
                  <c:v>190.6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C-4B9F-AEE8-3EE7624BADCE}"/>
            </c:ext>
          </c:extLst>
        </c:ser>
        <c:ser>
          <c:idx val="1"/>
          <c:order val="1"/>
          <c:tx>
            <c:strRef>
              <c:f>Compression!$F$13</c:f>
              <c:strCache>
                <c:ptCount val="1"/>
                <c:pt idx="0">
                  <c:v>MMH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Compression!$G$13:$N$13</c15:sqref>
                  </c15:fullRef>
                </c:ext>
              </c:extLst>
              <c:f>Compression!$H$13:$N$13</c:f>
              <c:numCache>
                <c:formatCode>General</c:formatCode>
                <c:ptCount val="7"/>
                <c:pt idx="0">
                  <c:v>0.76700000000000002</c:v>
                </c:pt>
                <c:pt idx="1">
                  <c:v>1.8979999999999999</c:v>
                </c:pt>
                <c:pt idx="2">
                  <c:v>4.3940000000000001</c:v>
                </c:pt>
                <c:pt idx="3">
                  <c:v>9.73</c:v>
                </c:pt>
                <c:pt idx="4">
                  <c:v>20.85</c:v>
                </c:pt>
                <c:pt idx="5">
                  <c:v>43.36</c:v>
                </c:pt>
                <c:pt idx="6">
                  <c:v>88.34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1C-4B9F-AEE8-3EE7624BADCE}"/>
            </c:ext>
          </c:extLst>
        </c:ser>
        <c:ser>
          <c:idx val="2"/>
          <c:order val="2"/>
          <c:tx>
            <c:strRef>
              <c:f>Compression!$F$14</c:f>
              <c:strCache>
                <c:ptCount val="1"/>
                <c:pt idx="0">
                  <c:v>DAG-MH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Compression!$G$14:$N$14</c15:sqref>
                  </c15:fullRef>
                </c:ext>
              </c:extLst>
              <c:f>Compression!$H$14:$N$14</c:f>
              <c:numCache>
                <c:formatCode>General</c:formatCode>
                <c:ptCount val="7"/>
                <c:pt idx="0">
                  <c:v>0.48</c:v>
                </c:pt>
                <c:pt idx="1">
                  <c:v>1.23</c:v>
                </c:pt>
                <c:pt idx="2">
                  <c:v>2.96</c:v>
                </c:pt>
                <c:pt idx="3">
                  <c:v>6.54</c:v>
                </c:pt>
                <c:pt idx="4">
                  <c:v>13.66</c:v>
                </c:pt>
                <c:pt idx="5">
                  <c:v>27.53</c:v>
                </c:pt>
                <c:pt idx="6">
                  <c:v>54.19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1C-4B9F-AEE8-3EE7624BAD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47491448"/>
        <c:axId val="547488824"/>
      </c:barChart>
      <c:catAx>
        <c:axId val="547491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488824"/>
        <c:crosses val="autoZero"/>
        <c:auto val="1"/>
        <c:lblAlgn val="ctr"/>
        <c:lblOffset val="100"/>
        <c:noMultiLvlLbl val="0"/>
      </c:catAx>
      <c:valAx>
        <c:axId val="547488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47491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Compression!$F$16</c:f>
              <c:strCache>
                <c:ptCount val="1"/>
                <c:pt idx="0">
                  <c:v>DAG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Compression!$G$16:$N$16</c15:sqref>
                  </c15:fullRef>
                </c:ext>
              </c:extLst>
              <c:f>Compression!$H$16:$N$16</c:f>
              <c:numCache>
                <c:formatCode>General</c:formatCode>
                <c:ptCount val="7"/>
                <c:pt idx="0">
                  <c:v>1.82</c:v>
                </c:pt>
                <c:pt idx="1">
                  <c:v>3.67</c:v>
                </c:pt>
                <c:pt idx="2">
                  <c:v>7.29</c:v>
                </c:pt>
                <c:pt idx="3">
                  <c:v>15.21</c:v>
                </c:pt>
                <c:pt idx="4">
                  <c:v>31.93</c:v>
                </c:pt>
                <c:pt idx="5">
                  <c:v>67.239999999999995</c:v>
                </c:pt>
                <c:pt idx="6">
                  <c:v>139.1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84-473E-AA03-65CED32C6295}"/>
            </c:ext>
          </c:extLst>
        </c:ser>
        <c:ser>
          <c:idx val="1"/>
          <c:order val="1"/>
          <c:tx>
            <c:strRef>
              <c:f>Compression!$F$17</c:f>
              <c:strCache>
                <c:ptCount val="1"/>
                <c:pt idx="0">
                  <c:v>MMH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Compression!$G$17:$N$17</c15:sqref>
                  </c15:fullRef>
                </c:ext>
              </c:extLst>
              <c:f>Compression!$H$17:$N$17</c:f>
              <c:numCache>
                <c:formatCode>General</c:formatCode>
                <c:ptCount val="7"/>
                <c:pt idx="0">
                  <c:v>0.875</c:v>
                </c:pt>
                <c:pt idx="1">
                  <c:v>1.79</c:v>
                </c:pt>
                <c:pt idx="2">
                  <c:v>3.69</c:v>
                </c:pt>
                <c:pt idx="3">
                  <c:v>7.65</c:v>
                </c:pt>
                <c:pt idx="4">
                  <c:v>15.9</c:v>
                </c:pt>
                <c:pt idx="5">
                  <c:v>32.409999999999997</c:v>
                </c:pt>
                <c:pt idx="6">
                  <c:v>65.41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84-473E-AA03-65CED32C6295}"/>
            </c:ext>
          </c:extLst>
        </c:ser>
        <c:ser>
          <c:idx val="2"/>
          <c:order val="2"/>
          <c:tx>
            <c:strRef>
              <c:f>Compression!$F$18</c:f>
              <c:strCache>
                <c:ptCount val="1"/>
                <c:pt idx="0">
                  <c:v>DAG-MH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Compression!$H$2:$N$2</c:f>
              <c:strCache>
                <c:ptCount val="7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  <c:pt idx="6">
                  <c:v>256K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Compression!$G$18:$N$18</c15:sqref>
                  </c15:fullRef>
                </c:ext>
              </c:extLst>
              <c:f>Compression!$H$18:$N$18</c:f>
              <c:numCache>
                <c:formatCode>General</c:formatCode>
                <c:ptCount val="7"/>
                <c:pt idx="0">
                  <c:v>0.54200000000000004</c:v>
                </c:pt>
                <c:pt idx="1">
                  <c:v>1.07</c:v>
                </c:pt>
                <c:pt idx="2">
                  <c:v>2.09</c:v>
                </c:pt>
                <c:pt idx="3">
                  <c:v>4.04</c:v>
                </c:pt>
                <c:pt idx="4">
                  <c:v>7.71</c:v>
                </c:pt>
                <c:pt idx="5">
                  <c:v>14.57</c:v>
                </c:pt>
                <c:pt idx="6">
                  <c:v>27.4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84-473E-AA03-65CED32C62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33900448"/>
        <c:axId val="433896840"/>
      </c:barChart>
      <c:catAx>
        <c:axId val="43390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896840"/>
        <c:crosses val="autoZero"/>
        <c:auto val="1"/>
        <c:lblAlgn val="ctr"/>
        <c:lblOffset val="100"/>
        <c:noMultiLvlLbl val="0"/>
      </c:catAx>
      <c:valAx>
        <c:axId val="4338968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390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Compression!$F$20</c:f>
              <c:strCache>
                <c:ptCount val="1"/>
                <c:pt idx="0">
                  <c:v>DAG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Compression!$H$2:$M$2</c:f>
              <c:strCache>
                <c:ptCount val="6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Compression!$G$20:$N$20</c15:sqref>
                  </c15:fullRef>
                </c:ext>
              </c:extLst>
              <c:f>Compression!$H$20:$M$20</c:f>
              <c:numCache>
                <c:formatCode>General</c:formatCode>
                <c:ptCount val="6"/>
                <c:pt idx="0">
                  <c:v>21.21</c:v>
                </c:pt>
                <c:pt idx="1">
                  <c:v>40.69</c:v>
                </c:pt>
                <c:pt idx="2">
                  <c:v>71.52</c:v>
                </c:pt>
                <c:pt idx="3">
                  <c:v>133.6</c:v>
                </c:pt>
                <c:pt idx="4">
                  <c:v>262.5</c:v>
                </c:pt>
                <c:pt idx="5">
                  <c:v>532.23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48-4566-B705-54AE684389D9}"/>
            </c:ext>
          </c:extLst>
        </c:ser>
        <c:ser>
          <c:idx val="1"/>
          <c:order val="1"/>
          <c:tx>
            <c:strRef>
              <c:f>Compression!$F$21</c:f>
              <c:strCache>
                <c:ptCount val="1"/>
                <c:pt idx="0">
                  <c:v>MMH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Compression!$H$2:$M$2</c:f>
              <c:strCache>
                <c:ptCount val="6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Compression!$G$21:$N$21</c15:sqref>
                  </c15:fullRef>
                </c:ext>
              </c:extLst>
              <c:f>Compression!$H$21:$M$21</c:f>
              <c:numCache>
                <c:formatCode>General</c:formatCode>
                <c:ptCount val="6"/>
                <c:pt idx="0">
                  <c:v>5.56</c:v>
                </c:pt>
                <c:pt idx="1">
                  <c:v>12.37</c:v>
                </c:pt>
                <c:pt idx="2">
                  <c:v>27.28</c:v>
                </c:pt>
                <c:pt idx="3">
                  <c:v>58.53</c:v>
                </c:pt>
                <c:pt idx="4">
                  <c:v>122.46</c:v>
                </c:pt>
                <c:pt idx="5">
                  <c:v>251.1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48-4566-B705-54AE684389D9}"/>
            </c:ext>
          </c:extLst>
        </c:ser>
        <c:ser>
          <c:idx val="2"/>
          <c:order val="2"/>
          <c:tx>
            <c:strRef>
              <c:f>Compression!$F$22</c:f>
              <c:strCache>
                <c:ptCount val="1"/>
                <c:pt idx="0">
                  <c:v>DAG-MH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Compression!$G$2:$N$2</c15:sqref>
                  </c15:fullRef>
                </c:ext>
              </c:extLst>
              <c:f>Compression!$H$2:$M$2</c:f>
              <c:strCache>
                <c:ptCount val="6"/>
                <c:pt idx="0">
                  <c:v>4K</c:v>
                </c:pt>
                <c:pt idx="1">
                  <c:v>8K</c:v>
                </c:pt>
                <c:pt idx="2">
                  <c:v>16K</c:v>
                </c:pt>
                <c:pt idx="3">
                  <c:v>32K</c:v>
                </c:pt>
                <c:pt idx="4">
                  <c:v>64K</c:v>
                </c:pt>
                <c:pt idx="5">
                  <c:v>128K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Compression!$G$22:$N$22</c15:sqref>
                  </c15:fullRef>
                </c:ext>
              </c:extLst>
              <c:f>Compression!$H$22:$M$22</c:f>
              <c:numCache>
                <c:formatCode>General</c:formatCode>
                <c:ptCount val="6"/>
                <c:pt idx="0">
                  <c:v>3.73</c:v>
                </c:pt>
                <c:pt idx="1">
                  <c:v>8.66</c:v>
                </c:pt>
                <c:pt idx="2">
                  <c:v>18.010000000000002</c:v>
                </c:pt>
                <c:pt idx="3">
                  <c:v>35.33</c:v>
                </c:pt>
                <c:pt idx="4">
                  <c:v>67.319999999999993</c:v>
                </c:pt>
                <c:pt idx="5">
                  <c:v>127.09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48-4566-B705-54AE684389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327478488"/>
        <c:axId val="327479472"/>
      </c:barChart>
      <c:catAx>
        <c:axId val="327478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479472"/>
        <c:crosses val="autoZero"/>
        <c:auto val="1"/>
        <c:lblAlgn val="ctr"/>
        <c:lblOffset val="100"/>
        <c:noMultiLvlLbl val="0"/>
      </c:catAx>
      <c:valAx>
        <c:axId val="327479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747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Citadel - 64K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Treelet!$C$12</c:f>
              <c:strCache>
                <c:ptCount val="1"/>
                <c:pt idx="0">
                  <c:v>Nodes size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Treelet!$D$12:$H$12</c15:sqref>
                  </c15:fullRef>
                </c:ext>
              </c:extLst>
              <c:f>Treelet!$E$12:$H$12</c:f>
              <c:numCache>
                <c:formatCode>General</c:formatCode>
                <c:ptCount val="4"/>
                <c:pt idx="0">
                  <c:v>2.4750000000000001</c:v>
                </c:pt>
                <c:pt idx="1">
                  <c:v>1.585</c:v>
                </c:pt>
                <c:pt idx="2">
                  <c:v>0.83099999999999996</c:v>
                </c:pt>
                <c:pt idx="3">
                  <c:v>0.70399999999999996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9-460B-81DD-BBA0614E320F}"/>
            </c:ext>
          </c:extLst>
        </c:ser>
        <c:ser>
          <c:idx val="2"/>
          <c:order val="2"/>
          <c:tx>
            <c:strRef>
              <c:f>Treelet!$C$14</c:f>
              <c:strCache>
                <c:ptCount val="1"/>
                <c:pt idx="0">
                  <c:v>Treelets size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Treelet!$D$14:$H$14</c15:sqref>
                  </c15:fullRef>
                </c:ext>
              </c:extLst>
              <c:f>Treelet!$E$14:$H$14</c:f>
              <c:numCache>
                <c:formatCode>General</c:formatCode>
                <c:ptCount val="4"/>
                <c:pt idx="0">
                  <c:v>1E-3</c:v>
                </c:pt>
                <c:pt idx="1">
                  <c:v>0.81399999999999995</c:v>
                </c:pt>
                <c:pt idx="2">
                  <c:v>1.43</c:v>
                </c:pt>
                <c:pt idx="3">
                  <c:v>2.7890000000000001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9-460B-81DD-BBA0614E32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42511624"/>
        <c:axId val="54251720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Treelet!$C$10</c15:sqref>
                        </c15:formulaRef>
                      </c:ext>
                    </c:extLst>
                    <c:strCache>
                      <c:ptCount val="1"/>
                      <c:pt idx="0">
                        <c:v>DAG structure size</c:v>
                      </c:pt>
                    </c:strCache>
                  </c:strRef>
                </c:tx>
                <c:spPr>
                  <a:pattFill prst="narHorz">
                    <a:fgClr>
                      <a:schemeClr val="accent2"/>
                    </a:fgClr>
                    <a:bgClr>
                      <a:schemeClr val="accent2"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2"/>
                    </a:inn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ullRef>
                          <c15:sqref>Treelet!$D$10:$H$10</c15:sqref>
                        </c15:fullRef>
                        <c15:formulaRef>
                          <c15:sqref>Treelet!$E$10:$H$10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2.4750000000000001</c:v>
                      </c:pt>
                      <c:pt idx="1">
                        <c:v>2.399</c:v>
                      </c:pt>
                      <c:pt idx="2">
                        <c:v>2.2610000000000001</c:v>
                      </c:pt>
                      <c:pt idx="3">
                        <c:v>3.4929999999999999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9D9-460B-81DD-BBA0614E320F}"/>
                  </c:ext>
                </c:extLst>
              </c15:ser>
            </c15:filteredBarSeries>
          </c:ext>
        </c:extLst>
      </c:barChart>
      <c:catAx>
        <c:axId val="54251162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542517200"/>
        <c:crosses val="autoZero"/>
        <c:auto val="1"/>
        <c:lblAlgn val="ctr"/>
        <c:lblOffset val="100"/>
        <c:noMultiLvlLbl val="0"/>
      </c:catAx>
      <c:valAx>
        <c:axId val="542517200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42511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cap="all" baseline="0">
                <a:effectLst/>
              </a:rPr>
              <a:t>Citadel - 64K</a:t>
            </a:r>
            <a:endParaRPr lang="en-US" sz="2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'Depth vals'!$C$11</c:f>
              <c:strCache>
                <c:ptCount val="1"/>
                <c:pt idx="0">
                  <c:v>Chunks map size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'Depth vals'!$D$11:$H$11</c15:sqref>
                  </c15:fullRef>
                </c:ext>
              </c:extLst>
              <c:f>'Depth vals'!$E$11:$H$11</c:f>
              <c:numCache>
                <c:formatCode>General</c:formatCode>
                <c:ptCount val="4"/>
                <c:pt idx="0">
                  <c:v>2.7280000000000002</c:v>
                </c:pt>
                <c:pt idx="1">
                  <c:v>0.96</c:v>
                </c:pt>
                <c:pt idx="2">
                  <c:v>0.57599999999999996</c:v>
                </c:pt>
                <c:pt idx="3">
                  <c:v>0.38400000000000001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46-4CEF-B7C8-0950443BF82A}"/>
            </c:ext>
          </c:extLst>
        </c:ser>
        <c:ser>
          <c:idx val="1"/>
          <c:order val="1"/>
          <c:tx>
            <c:strRef>
              <c:f>'Depth vals'!$C$12</c:f>
              <c:strCache>
                <c:ptCount val="1"/>
                <c:pt idx="0">
                  <c:v>Chunks factors size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'Depth vals'!$D$12:$H$12</c15:sqref>
                  </c15:fullRef>
                </c:ext>
              </c:extLst>
              <c:f>'Depth vals'!$E$12:$H$12</c:f>
              <c:numCache>
                <c:formatCode>General</c:formatCode>
                <c:ptCount val="4"/>
                <c:pt idx="0">
                  <c:v>0.16900000000000001</c:v>
                </c:pt>
                <c:pt idx="1">
                  <c:v>1.4630000000000001</c:v>
                </c:pt>
                <c:pt idx="2">
                  <c:v>1.786</c:v>
                </c:pt>
                <c:pt idx="3">
                  <c:v>2.004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46-4CEF-B7C8-0950443BF82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91296464"/>
        <c:axId val="591295152"/>
      </c:barChart>
      <c:catAx>
        <c:axId val="5912964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591295152"/>
        <c:crosses val="autoZero"/>
        <c:auto val="1"/>
        <c:lblAlgn val="ctr"/>
        <c:lblOffset val="100"/>
        <c:tickLblSkip val="1"/>
        <c:noMultiLvlLbl val="0"/>
      </c:catAx>
      <c:valAx>
        <c:axId val="591295152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9129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3B68B-4C76-4A0A-B2F0-13F9C4539DB9}" type="datetimeFigureOut">
              <a:rPr lang="en-US" smtClean="0"/>
              <a:t>2021-07-07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3F4CC-A178-455A-A4C3-8B7CF4D2C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3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most applications, static geometry is a large part of the scene</a:t>
            </a:r>
          </a:p>
          <a:p>
            <a:r>
              <a:rPr lang="en-US" dirty="0" smtClean="0"/>
              <a:t>Static lights, such as the sun, are also common.</a:t>
            </a:r>
          </a:p>
          <a:p>
            <a:r>
              <a:rPr lang="en-US" dirty="0" smtClean="0"/>
              <a:t>Therefore, we end</a:t>
            </a:r>
            <a:r>
              <a:rPr lang="en-US" baseline="0" dirty="0" smtClean="0"/>
              <a:t> up with a lot of static shadows, which it would make sense to precompute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9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can be done for the whole shadow map in a bottom up manner, creating a hierarchy of very sparse grids.</a:t>
            </a:r>
          </a:p>
          <a:p>
            <a:r>
              <a:rPr lang="en-US" baseline="0" dirty="0" smtClean="0"/>
              <a:t>In the end this structure is stored as a </a:t>
            </a:r>
            <a:r>
              <a:rPr lang="en-US" baseline="0" dirty="0" err="1" smtClean="0"/>
              <a:t>quadtree</a:t>
            </a:r>
            <a:r>
              <a:rPr lang="en-US" baseline="0" dirty="0" smtClean="0"/>
              <a:t>, where some nodes are empty, since they are there only to keep the connectivity to lower levels.</a:t>
            </a:r>
          </a:p>
          <a:p>
            <a:r>
              <a:rPr lang="en-US" baseline="0" dirty="0" smtClean="0"/>
              <a:t>MHs therefore exploit hierarchical similarity, and is also fast to evaluate.</a:t>
            </a:r>
          </a:p>
          <a:p>
            <a:r>
              <a:rPr lang="en-US" baseline="0" dirty="0" smtClean="0"/>
              <a:t>We can even do hierarchical PCF filtering, since we filter at a level where the filter kernel matches the pixel footprint.</a:t>
            </a:r>
          </a:p>
          <a:p>
            <a:r>
              <a:rPr lang="en-US" baseline="0" dirty="0" smtClean="0"/>
              <a:t>Nevertheless there is no tree structural similarity captured.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4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capture some structural</a:t>
            </a:r>
            <a:r>
              <a:rPr lang="en-US" baseline="0" dirty="0" smtClean="0"/>
              <a:t> </a:t>
            </a:r>
            <a:r>
              <a:rPr lang="en-US" dirty="0" smtClean="0"/>
              <a:t>similarity by</a:t>
            </a:r>
            <a:r>
              <a:rPr lang="en-US" baseline="0" dirty="0" smtClean="0"/>
              <a:t> searching for similar structures at the same level in the MH.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04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means we look for subtrees with the same structure. But now we can only point to a single instance if there is an</a:t>
            </a:r>
            <a:r>
              <a:rPr lang="en-US" baseline="0" dirty="0" smtClean="0"/>
              <a:t> intersection between all corresponding intervals.</a:t>
            </a:r>
          </a:p>
          <a:p>
            <a:r>
              <a:rPr lang="en-US" baseline="0" dirty="0" smtClean="0"/>
              <a:t>This captures some similarity, but not enough.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73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our goal</a:t>
            </a:r>
            <a:r>
              <a:rPr lang="en-US" baseline="0" dirty="0" smtClean="0"/>
              <a:t> is to combine both compressions, we start with a Multiresolution Hierarchy, and we want to capture the full structural similarity like DAGs.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64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way we will do this is to decouple the </a:t>
            </a:r>
            <a:r>
              <a:rPr lang="en-US" dirty="0" err="1" smtClean="0"/>
              <a:t>quadtree</a:t>
            </a:r>
            <a:r>
              <a:rPr lang="en-US" dirty="0" smtClean="0"/>
              <a:t> structure from the intervals</a:t>
            </a:r>
            <a:r>
              <a:rPr lang="en-US" baseline="0" dirty="0" smtClean="0"/>
              <a:t> in a way that they can still be linked.</a:t>
            </a:r>
          </a:p>
          <a:p>
            <a:r>
              <a:rPr lang="en-US" baseline="0" dirty="0" smtClean="0"/>
              <a:t>In this way, we can compress the </a:t>
            </a:r>
            <a:r>
              <a:rPr lang="en-US" baseline="0" dirty="0" err="1" smtClean="0"/>
              <a:t>quadtree</a:t>
            </a:r>
            <a:r>
              <a:rPr lang="en-US" baseline="0" dirty="0" smtClean="0"/>
              <a:t> as a DAG, fully capturing structural similarity. Additionally, we can compress the list of final value, starting from the intervals.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6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this is not a new idea.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base our solution on previous work that compresses</a:t>
            </a:r>
            <a:r>
              <a:rPr lang="en-US" baseline="0" dirty="0" smtClean="0"/>
              <a:t> </a:t>
            </a:r>
            <a:r>
              <a:rPr lang="en-US" dirty="0" smtClean="0"/>
              <a:t>attribute voxel grids using DAGs,</a:t>
            </a:r>
            <a:r>
              <a:rPr lang="en-US" baseline="0" dirty="0" smtClean="0"/>
              <a:t> where each voxel has a color and normal.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8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case, we want to store</a:t>
            </a:r>
            <a:r>
              <a:rPr lang="en-US" baseline="0" dirty="0" smtClean="0"/>
              <a:t> a depth value for each node. We will keep the intervals for now, since that will allow us to compress the values more efficiently.</a:t>
            </a:r>
            <a:endParaRPr lang="en-US" dirty="0" smtClean="0"/>
          </a:p>
          <a:p>
            <a:r>
              <a:rPr lang="en-US" dirty="0" smtClean="0"/>
              <a:t>To retain similarity compression, the tree structure and the values are encoded separately.</a:t>
            </a:r>
          </a:p>
          <a:p>
            <a:r>
              <a:rPr lang="en-US" dirty="0" smtClean="0"/>
              <a:t>First, we will order</a:t>
            </a:r>
            <a:r>
              <a:rPr lang="en-US" baseline="0" dirty="0" smtClean="0"/>
              <a:t> the values according to a depth-first order traversal of the tree.</a:t>
            </a:r>
            <a:endParaRPr lang="en-US" dirty="0" smtClean="0"/>
          </a:p>
          <a:p>
            <a:r>
              <a:rPr lang="en-US" dirty="0" smtClean="0"/>
              <a:t>To link both structures, we add extra information to each node:</a:t>
            </a:r>
            <a:r>
              <a:rPr lang="en-US" baseline="0" dirty="0" smtClean="0"/>
              <a:t> the count of nodes that each node spans.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we want to obtain the value for the highlighted</a:t>
            </a:r>
            <a:r>
              <a:rPr lang="en-US" baseline="0" dirty="0" smtClean="0"/>
              <a:t> node.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That means we will traverse the tree, and obtain the value index, 9 in this case,</a:t>
            </a:r>
            <a:r>
              <a:rPr lang="en-US" baseline="0" dirty="0" smtClean="0"/>
              <a:t> to then query the value list.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traversing the tree, we keep track of how many values we have skipped over, so in the first step we take the right branch, and so we skip 5 nodes, plus 1 from the node we started from. Next step, we skip 1 node from the left branch, plus 1 from the past node. In the last step we go left, so we only skip the parent node. In total we arrive at index 9, as expected.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Now, we still have a node count per node, but since the value is local, two subtrees with equal structure have equal node counts and we can keep a single instance.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we can capture the full structural similarity, as binary DAGs.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general, our</a:t>
            </a:r>
            <a:r>
              <a:rPr lang="en-US" baseline="0" dirty="0" smtClean="0"/>
              <a:t> solution differs from typical attribute DAGs in 3 important ways.</a:t>
            </a:r>
          </a:p>
          <a:p>
            <a:r>
              <a:rPr lang="en-US" baseline="0" dirty="0" smtClean="0"/>
              <a:t>First, our structure has empty nodes, which require us to keep track of in the structure and during traversal.</a:t>
            </a:r>
            <a:endParaRPr lang="en-US" dirty="0" smtClean="0"/>
          </a:p>
          <a:p>
            <a:r>
              <a:rPr lang="en-US" dirty="0" smtClean="0"/>
              <a:t>Second, we replace small</a:t>
            </a:r>
            <a:r>
              <a:rPr lang="en-US" baseline="0" dirty="0" smtClean="0"/>
              <a:t> subtrees with binary </a:t>
            </a:r>
            <a:r>
              <a:rPr lang="en-US" baseline="0" dirty="0" err="1" smtClean="0"/>
              <a:t>treelets</a:t>
            </a:r>
            <a:r>
              <a:rPr lang="en-US" baseline="0" dirty="0" smtClean="0"/>
              <a:t> to further compress the structure.</a:t>
            </a:r>
            <a:endParaRPr lang="en-US" dirty="0" smtClean="0"/>
          </a:p>
          <a:p>
            <a:r>
              <a:rPr lang="en-US" dirty="0" smtClean="0"/>
              <a:t>And third,</a:t>
            </a:r>
            <a:r>
              <a:rPr lang="en-US" baseline="0" dirty="0" smtClean="0"/>
              <a:t> we propose a specialized encoding for the depth values that exploits the interval similarity.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11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Treelets</a:t>
            </a:r>
            <a:r>
              <a:rPr lang="en-US" dirty="0" smtClean="0"/>
              <a:t> are a binary representation</a:t>
            </a:r>
            <a:r>
              <a:rPr lang="en-US" baseline="0" dirty="0" smtClean="0"/>
              <a:t> of a small tree in the structure, and here is an example for a 4 level subtree.</a:t>
            </a:r>
          </a:p>
          <a:p>
            <a:r>
              <a:rPr lang="en-US" baseline="0" dirty="0" smtClean="0"/>
              <a:t>Our normal encoding would use 32 bytes for this tree, with most memory used in storing pointers.</a:t>
            </a:r>
          </a:p>
          <a:p>
            <a:r>
              <a:rPr lang="en-US" baseline="0" dirty="0" smtClean="0"/>
              <a:t>Conversely, a binary representation can be more compact because no pointers are stored.</a:t>
            </a:r>
          </a:p>
          <a:p>
            <a:r>
              <a:rPr lang="en-US" baseline="0" dirty="0" smtClean="0"/>
              <a:t>This works well for smaller subtrees, but since the binary representation cannot capture structural similarity, it fails for larger subtree sizes.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66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want to create a compressed</a:t>
            </a:r>
            <a:r>
              <a:rPr lang="en-US" baseline="0" dirty="0" smtClean="0"/>
              <a:t> </a:t>
            </a:r>
            <a:r>
              <a:rPr lang="en-US" dirty="0" smtClean="0"/>
              <a:t>value</a:t>
            </a:r>
            <a:r>
              <a:rPr lang="en-US" baseline="0" dirty="0" smtClean="0"/>
              <a:t> list from the interval list.</a:t>
            </a:r>
          </a:p>
          <a:p>
            <a:r>
              <a:rPr lang="en-US" baseline="0" dirty="0" smtClean="0"/>
              <a:t>We start by splitting the list into chunks that we compress individually.</a:t>
            </a:r>
          </a:p>
          <a:p>
            <a:r>
              <a:rPr lang="en-US" baseline="0" dirty="0" smtClean="0"/>
              <a:t>Within this chunk, we first find a single representative value that satisfies as many intervals as possible, which we store along with a bitmap.</a:t>
            </a:r>
          </a:p>
          <a:p>
            <a:r>
              <a:rPr lang="en-US" baseline="0" dirty="0" smtClean="0"/>
              <a:t>We store the rest of the values in a factorized encoding using this formula, where we store two shared factors per chunk, and a low bitrate integer per value.</a:t>
            </a:r>
          </a:p>
          <a:p>
            <a:r>
              <a:rPr lang="en-US" baseline="0" dirty="0" smtClean="0"/>
              <a:t>We end up with a fixed sized chunk list and a variable sized integer factor list.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were to compute a single static shadow map for such a large scene, the results would look blocky</a:t>
            </a:r>
            <a:r>
              <a:rPr lang="en-US" baseline="0" dirty="0" smtClean="0"/>
              <a:t> even for large resolutions</a:t>
            </a:r>
          </a:p>
          <a:p>
            <a:r>
              <a:rPr lang="en-US" baseline="0" dirty="0" smtClean="0"/>
              <a:t>Going to the GPU limit of 16kx16k would still fail.</a:t>
            </a:r>
          </a:p>
          <a:p>
            <a:r>
              <a:rPr lang="en-US" baseline="0" dirty="0" smtClean="0"/>
              <a:t>Resolutions in the order of 100.000 are needed, but cannot fit in GPU memory.</a:t>
            </a:r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76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 traversal in the end</a:t>
            </a:r>
            <a:r>
              <a:rPr lang="en-US" baseline="0" dirty="0" smtClean="0"/>
              <a:t> is simple, we traverse the resulting DAG structure and obtain a value index, which we use to query our chunk list to obtain a final depth value.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92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60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Compression rates for our structure are 20% to 50% better than the best representation (MMH).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Additionally,</a:t>
            </a:r>
            <a:r>
              <a:rPr lang="en-US" baseline="0" dirty="0" smtClean="0"/>
              <a:t> b</a:t>
            </a:r>
            <a:r>
              <a:rPr lang="en-US" dirty="0" smtClean="0"/>
              <a:t>uild times are as fast as the rest of representations.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54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these</a:t>
            </a:r>
            <a:r>
              <a:rPr lang="en-US" baseline="0" dirty="0" smtClean="0"/>
              <a:t> scenes, we can use </a:t>
            </a:r>
            <a:r>
              <a:rPr lang="en-US" baseline="0" smtClean="0"/>
              <a:t>high resolution maps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99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achieve the highest compression gains in the hairball scene, which</a:t>
            </a:r>
            <a:r>
              <a:rPr lang="en-US" baseline="0" dirty="0" smtClean="0"/>
              <a:t> has very complex and thin geometry.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92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Evaluation time</a:t>
            </a:r>
            <a:r>
              <a:rPr lang="en-US" baseline="0" dirty="0" smtClean="0"/>
              <a:t> for a single value per pixel matches MH speeds. Nevertheless, for PCF filtering evaluation is a bit slower, at around 1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for 3x3 filters and 3 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for 5x5. This is still fast enough for real-time evaluation, but we are keen on improving those 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85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empirically found</a:t>
            </a:r>
            <a:r>
              <a:rPr lang="en-US" baseline="0" dirty="0" smtClean="0"/>
              <a:t> that replacing subtrees of height 4 or less with binary </a:t>
            </a:r>
            <a:r>
              <a:rPr lang="en-US" baseline="0" dirty="0" err="1" smtClean="0"/>
              <a:t>treelets</a:t>
            </a:r>
            <a:r>
              <a:rPr lang="en-US" baseline="0" dirty="0" smtClean="0"/>
              <a:t> achieves the best compression rate.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9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Experimentally, we found that chunk sizes of 32</a:t>
            </a:r>
            <a:r>
              <a:rPr lang="en-US" baseline="0" dirty="0" smtClean="0"/>
              <a:t> achieve the best compromise between compression and evaluation speed.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18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</a:t>
            </a:r>
            <a:r>
              <a:rPr lang="en-US" baseline="0" dirty="0" smtClean="0"/>
              <a:t> to conclude…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95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conclude, we presented a new shadow</a:t>
            </a:r>
            <a:r>
              <a:rPr lang="en-US" baseline="0" dirty="0" smtClean="0"/>
              <a:t> map compression scheme that </a:t>
            </a:r>
            <a:r>
              <a:rPr lang="en-US" dirty="0" smtClean="0"/>
              <a:t>combine</a:t>
            </a:r>
            <a:r>
              <a:rPr lang="en-US" baseline="0" dirty="0" smtClean="0"/>
              <a:t>s the strengths of previous methods, a</a:t>
            </a:r>
            <a:r>
              <a:rPr lang="en-US" dirty="0" smtClean="0"/>
              <a:t>chieving</a:t>
            </a:r>
            <a:r>
              <a:rPr lang="en-US" baseline="0" dirty="0" smtClean="0"/>
              <a:t> </a:t>
            </a:r>
            <a:r>
              <a:rPr lang="en-US" dirty="0" smtClean="0"/>
              <a:t>up to 50% better compression rates</a:t>
            </a:r>
          </a:p>
          <a:p>
            <a:r>
              <a:rPr lang="en-US" dirty="0" smtClean="0"/>
              <a:t>We introduce binary </a:t>
            </a:r>
            <a:r>
              <a:rPr lang="en-US" dirty="0" err="1" smtClean="0"/>
              <a:t>treelets</a:t>
            </a:r>
            <a:r>
              <a:rPr lang="en-US" dirty="0" smtClean="0"/>
              <a:t> and a specialized depth</a:t>
            </a:r>
            <a:r>
              <a:rPr lang="en-US" baseline="0" dirty="0" smtClean="0"/>
              <a:t> value </a:t>
            </a:r>
            <a:r>
              <a:rPr lang="en-US" dirty="0" smtClean="0"/>
              <a:t>compression scheme.</a:t>
            </a:r>
          </a:p>
          <a:p>
            <a:r>
              <a:rPr lang="en-US" dirty="0" smtClean="0"/>
              <a:t>It retains real-time evaluation rates, even</a:t>
            </a:r>
            <a:r>
              <a:rPr lang="en-US" baseline="0" dirty="0" smtClean="0"/>
              <a:t> for hierarchical PCF filtering.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5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Therefore, fast real-time access compressed shadow map encodings can help.</a:t>
            </a:r>
          </a:p>
          <a:p>
            <a:r>
              <a:rPr lang="en-US" dirty="0" smtClean="0"/>
              <a:t>Previous work can be divided in DAG-based or MH-based solutions.</a:t>
            </a:r>
          </a:p>
          <a:p>
            <a:r>
              <a:rPr lang="en-US" dirty="0" smtClean="0"/>
              <a:t>I will explain both of these</a:t>
            </a:r>
            <a:r>
              <a:rPr lang="en-US" baseline="0" dirty="0" smtClean="0"/>
              <a:t> solutions in more detail, as our proposed solution uses ideas from both.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1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DAG-based</a:t>
            </a:r>
            <a:r>
              <a:rPr lang="en-US" baseline="0" dirty="0" smtClean="0"/>
              <a:t> shadows encode shadow information as a binary voxel grid: 1 is lit, 0 is shadow.</a:t>
            </a:r>
          </a:p>
          <a:p>
            <a:r>
              <a:rPr lang="en-US" baseline="0" dirty="0" smtClean="0"/>
              <a:t>This very large resolution grid can then be encoded as a sparse voxel octree, which is finally further compressed as a DAG.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8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DAGs</a:t>
            </a:r>
            <a:r>
              <a:rPr lang="en-US" baseline="0" dirty="0" smtClean="0"/>
              <a:t> compress tree structures by finding equal subtrees at any level. It then keeps only a single instance, and redirects original pointers to that instance.</a:t>
            </a:r>
          </a:p>
          <a:p>
            <a:r>
              <a:rPr lang="en-US" dirty="0" smtClean="0"/>
              <a:t>DAGs fully</a:t>
            </a:r>
            <a:r>
              <a:rPr lang="en-US" baseline="0" dirty="0" smtClean="0"/>
              <a:t> exploit structural similarity and are very fast to evaluate, only a tree traversal.</a:t>
            </a:r>
            <a:endParaRPr lang="en-US" dirty="0" smtClean="0"/>
          </a:p>
          <a:p>
            <a:r>
              <a:rPr lang="en-US" dirty="0" smtClean="0"/>
              <a:t>Nevertheless, their depth resolution is limited by the voxel grid resolution, and filtering is fast but can only be done at the lowest level.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53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Multiresolution hierarchies, on the other hand, encode a normal very large resolution depth map.</a:t>
            </a:r>
          </a:p>
          <a:p>
            <a:r>
              <a:rPr lang="en-US" dirty="0" smtClean="0"/>
              <a:t>An observation it uses is that a single </a:t>
            </a:r>
            <a:r>
              <a:rPr lang="en-US" dirty="0" err="1" smtClean="0"/>
              <a:t>texel</a:t>
            </a:r>
            <a:r>
              <a:rPr lang="en-US" baseline="0" dirty="0" smtClean="0"/>
              <a:t> in a shadow map represents a ray from the light source towards the scene.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01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ray goes from a near plane at depth 0 to a far plane at depth 1.</a:t>
            </a:r>
          </a:p>
          <a:p>
            <a:r>
              <a:rPr lang="en-US" dirty="0" smtClean="0"/>
              <a:t>Shadow maps normally store the first</a:t>
            </a:r>
            <a:r>
              <a:rPr lang="en-US" baseline="0" dirty="0" smtClean="0"/>
              <a:t> intersection.</a:t>
            </a:r>
          </a:p>
          <a:p>
            <a:r>
              <a:rPr lang="en-US" baseline="0" dirty="0" smtClean="0"/>
              <a:t>If we continue to trace that ray, we will go through the first object and out the back.</a:t>
            </a:r>
          </a:p>
          <a:p>
            <a:r>
              <a:rPr lang="en-US" baseline="0" dirty="0" smtClean="0"/>
              <a:t>The key observation is that we use that stored value to compare to objects behind or in front of the object.</a:t>
            </a:r>
          </a:p>
          <a:p>
            <a:r>
              <a:rPr lang="en-US" baseline="0" dirty="0" smtClean="0"/>
              <a:t>Nevertheless, any depth value within the object would work the same.</a:t>
            </a:r>
          </a:p>
          <a:p>
            <a:r>
              <a:rPr lang="en-US" baseline="0" dirty="0" smtClean="0"/>
              <a:t>That means we have an interval of possible values we can store for each pixel.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2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MHs exploit</a:t>
            </a:r>
            <a:r>
              <a:rPr lang="en-US" baseline="0" dirty="0" smtClean="0"/>
              <a:t> these intervals. </a:t>
            </a:r>
          </a:p>
          <a:p>
            <a:r>
              <a:rPr lang="en-US" baseline="0" dirty="0" smtClean="0"/>
              <a:t>The main operation is to look at the intervals of 4 neighboring pixels.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create a new interval that is the intersection of as many</a:t>
            </a:r>
            <a:r>
              <a:rPr lang="en-US" baseline="0" dirty="0" smtClean="0"/>
              <a:t> of the originals as possible, in this case 3.</a:t>
            </a:r>
          </a:p>
          <a:p>
            <a:r>
              <a:rPr lang="en-US" baseline="0" dirty="0" smtClean="0"/>
              <a:t>This new interval can replace the 3 original ones, since any value we choose within it, still works for the other 3.</a:t>
            </a:r>
          </a:p>
          <a:p>
            <a:r>
              <a:rPr lang="en-US" baseline="0" dirty="0" smtClean="0"/>
              <a:t>We can then store this new interval, and remove the originals, and we still need to keep the non-intersecting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3F4CC-A178-455A-A4C3-8B7CF4D2C5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1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76062"/>
            <a:ext cx="9144000" cy="196947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45538"/>
            <a:ext cx="9144000" cy="144255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696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89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9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78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3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06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8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44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07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67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9403"/>
            <a:ext cx="10515600" cy="557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945662"/>
            <a:ext cx="10515600" cy="5231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57" y="6665976"/>
            <a:ext cx="5156886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216" y="6665976"/>
            <a:ext cx="982784" cy="192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686A0971-E82B-458B-9FB6-3C73658572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3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50000"/>
          </a:schemeClr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hart" Target="../charts/chart4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835" y="2567949"/>
            <a:ext cx="11158330" cy="1969476"/>
          </a:xfrm>
        </p:spPr>
        <p:txBody>
          <a:bodyPr/>
          <a:lstStyle/>
          <a:p>
            <a:r>
              <a:rPr lang="en-US" dirty="0"/>
              <a:t>Directed acyclic graph encoding for compressed shadow maps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24442"/>
            <a:ext cx="9144000" cy="1442550"/>
          </a:xfrm>
        </p:spPr>
        <p:txBody>
          <a:bodyPr/>
          <a:lstStyle/>
          <a:p>
            <a:r>
              <a:rPr lang="en-US" sz="2800" dirty="0" smtClean="0"/>
              <a:t>Leonardo Scandolo                                         </a:t>
            </a:r>
            <a:r>
              <a:rPr lang="en-US" sz="2800" dirty="0" err="1" smtClean="0"/>
              <a:t>Elmar</a:t>
            </a:r>
            <a:r>
              <a:rPr lang="en-US" sz="2800" dirty="0" smtClean="0"/>
              <a:t> </a:t>
            </a:r>
            <a:r>
              <a:rPr lang="en-US" sz="2800" dirty="0" err="1" smtClean="0"/>
              <a:t>Eisemann</a:t>
            </a:r>
            <a:endParaRPr lang="en-US" sz="2800" dirty="0" smtClean="0"/>
          </a:p>
          <a:p>
            <a:endParaRPr lang="en-US" dirty="0" smtClean="0"/>
          </a:p>
          <a:p>
            <a:r>
              <a:rPr lang="en-US" dirty="0" smtClean="0"/>
              <a:t>Delft University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/>
          <p:nvPr/>
        </p:nvSpPr>
        <p:spPr>
          <a:xfrm>
            <a:off x="1156388" y="1048047"/>
            <a:ext cx="2319838" cy="232409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perspectiveRelaxedModerately" fov="7200000">
              <a:rot lat="18000000" lon="0" rev="0"/>
            </a:camera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315200" y="1957033"/>
            <a:ext cx="457200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ounded Rectangle 98"/>
          <p:cNvSpPr/>
          <p:nvPr/>
        </p:nvSpPr>
        <p:spPr>
          <a:xfrm>
            <a:off x="2119058" y="1143391"/>
            <a:ext cx="457200" cy="1371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lowchart: Process 114"/>
          <p:cNvSpPr/>
          <p:nvPr/>
        </p:nvSpPr>
        <p:spPr>
          <a:xfrm>
            <a:off x="5238750" y="2440099"/>
            <a:ext cx="2533650" cy="282078"/>
          </a:xfrm>
          <a:prstGeom prst="flowChart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7439259" y="2182680"/>
            <a:ext cx="208853" cy="979170"/>
            <a:chOff x="6172200" y="2186940"/>
            <a:chExt cx="208853" cy="1676400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6172200" y="2633093"/>
              <a:ext cx="208853" cy="48293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47595" y="3010134"/>
            <a:ext cx="2800126" cy="2805259"/>
            <a:chOff x="6484549" y="-372194"/>
            <a:chExt cx="1597272" cy="1600200"/>
          </a:xfrm>
          <a:scene3d>
            <a:camera prst="perspectiveRelaxedModerately" fov="7200000">
              <a:rot lat="18000000" lon="0" rev="0"/>
            </a:camera>
            <a:lightRig rig="threePt" dir="t"/>
          </a:scene3d>
        </p:grpSpPr>
        <p:sp>
          <p:nvSpPr>
            <p:cNvPr id="68" name="Rectangle 67"/>
            <p:cNvSpPr/>
            <p:nvPr/>
          </p:nvSpPr>
          <p:spPr>
            <a:xfrm>
              <a:off x="6484549" y="-372194"/>
              <a:ext cx="798636" cy="8001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283185" y="-372194"/>
              <a:ext cx="798636" cy="8001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484549" y="427906"/>
              <a:ext cx="798636" cy="8001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283185" y="427906"/>
              <a:ext cx="798636" cy="8001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47595" y="3010134"/>
            <a:ext cx="2800126" cy="2805260"/>
            <a:chOff x="6484549" y="-372194"/>
            <a:chExt cx="1597272" cy="1600200"/>
          </a:xfrm>
          <a:scene3d>
            <a:camera prst="perspectiveRelaxedModerately" fov="7200000">
              <a:rot lat="18000000" lon="0" rev="0"/>
            </a:camera>
            <a:lightRig rig="threePt" dir="t"/>
          </a:scene3d>
        </p:grpSpPr>
        <p:sp>
          <p:nvSpPr>
            <p:cNvPr id="73" name="Rectangle 72"/>
            <p:cNvSpPr/>
            <p:nvPr/>
          </p:nvSpPr>
          <p:spPr>
            <a:xfrm>
              <a:off x="6484549" y="-372194"/>
              <a:ext cx="798636" cy="8001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7283185" y="-372194"/>
              <a:ext cx="798636" cy="8001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484549" y="427906"/>
              <a:ext cx="798636" cy="8001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283185" y="427906"/>
              <a:ext cx="798636" cy="8001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734528" y="3094284"/>
            <a:ext cx="208929" cy="979170"/>
            <a:chOff x="6172200" y="2186940"/>
            <a:chExt cx="208929" cy="1676400"/>
          </a:xfrm>
        </p:grpSpPr>
        <p:cxnSp>
          <p:nvCxnSpPr>
            <p:cNvPr id="78" name="Straight Connector 77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6172200" y="3243565"/>
              <a:ext cx="208929" cy="43333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87116" y="3766986"/>
            <a:ext cx="2519208" cy="1696815"/>
            <a:chOff x="1087116" y="3766986"/>
            <a:chExt cx="2519208" cy="1696815"/>
          </a:xfrm>
        </p:grpSpPr>
        <p:grpSp>
          <p:nvGrpSpPr>
            <p:cNvPr id="81" name="Group 80"/>
            <p:cNvGrpSpPr/>
            <p:nvPr/>
          </p:nvGrpSpPr>
          <p:grpSpPr>
            <a:xfrm>
              <a:off x="2592604" y="3766986"/>
              <a:ext cx="701315" cy="701315"/>
              <a:chOff x="6135528" y="4802757"/>
              <a:chExt cx="912243" cy="912243"/>
            </a:xfrm>
            <a:solidFill>
              <a:srgbClr val="FF0000"/>
            </a:solidFill>
            <a:scene3d>
              <a:camera prst="perspectiveFront" fov="2700000">
                <a:rot lat="18000000" lon="0" rev="0"/>
              </a:camera>
              <a:lightRig rig="threePt" dir="t"/>
            </a:scene3d>
          </p:grpSpPr>
          <p:sp>
            <p:nvSpPr>
              <p:cNvPr id="88" name="Rectangle 87"/>
              <p:cNvSpPr/>
              <p:nvPr/>
            </p:nvSpPr>
            <p:spPr>
              <a:xfrm rot="18900000">
                <a:off x="6477000" y="4802757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13500000">
                <a:off x="6476999" y="4802756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1087116" y="4551558"/>
              <a:ext cx="912243" cy="912243"/>
              <a:chOff x="6135528" y="4802757"/>
              <a:chExt cx="912243" cy="912243"/>
            </a:xfrm>
            <a:solidFill>
              <a:srgbClr val="FF0000"/>
            </a:solidFill>
            <a:scene3d>
              <a:camera prst="perspectiveFront" fov="2700000">
                <a:rot lat="18000000" lon="0" rev="0"/>
              </a:camera>
              <a:lightRig rig="threePt" dir="t"/>
            </a:scene3d>
          </p:grpSpPr>
          <p:sp>
            <p:nvSpPr>
              <p:cNvPr id="86" name="Rectangle 85"/>
              <p:cNvSpPr/>
              <p:nvPr/>
            </p:nvSpPr>
            <p:spPr>
              <a:xfrm rot="18900000">
                <a:off x="6477000" y="4802757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 rot="13500000">
                <a:off x="6476999" y="4802756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2694081" y="4551558"/>
              <a:ext cx="912243" cy="912243"/>
              <a:chOff x="6135528" y="4802757"/>
              <a:chExt cx="912243" cy="912243"/>
            </a:xfrm>
            <a:solidFill>
              <a:srgbClr val="FF0000"/>
            </a:solidFill>
            <a:scene3d>
              <a:camera prst="perspectiveFront" fov="2700000">
                <a:rot lat="18000000" lon="0" rev="0"/>
              </a:camera>
              <a:lightRig rig="threePt" dir="t"/>
            </a:scene3d>
          </p:grpSpPr>
          <p:sp>
            <p:nvSpPr>
              <p:cNvPr id="84" name="Rectangle 83"/>
              <p:cNvSpPr/>
              <p:nvPr/>
            </p:nvSpPr>
            <p:spPr>
              <a:xfrm rot="18900000">
                <a:off x="6477000" y="4802757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13500000">
                <a:off x="6476999" y="4802756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2838836" y="3094285"/>
            <a:ext cx="208853" cy="979170"/>
            <a:chOff x="6172200" y="2186940"/>
            <a:chExt cx="208853" cy="1676400"/>
          </a:xfrm>
        </p:grpSpPr>
        <p:cxnSp>
          <p:nvCxnSpPr>
            <p:cNvPr id="91" name="Straight Connector 90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6172200" y="2438399"/>
              <a:ext cx="208853" cy="80516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438697" y="4029327"/>
            <a:ext cx="208929" cy="979170"/>
            <a:chOff x="6172200" y="2186940"/>
            <a:chExt cx="208929" cy="1676400"/>
          </a:xfrm>
        </p:grpSpPr>
        <p:cxnSp>
          <p:nvCxnSpPr>
            <p:cNvPr id="94" name="Straight Connector 93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6172200" y="2438401"/>
              <a:ext cx="208929" cy="10726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047765" y="4029328"/>
            <a:ext cx="208853" cy="979170"/>
            <a:chOff x="6172276" y="2186940"/>
            <a:chExt cx="208853" cy="1676400"/>
          </a:xfrm>
        </p:grpSpPr>
        <p:cxnSp>
          <p:nvCxnSpPr>
            <p:cNvPr id="97" name="Straight Connector 96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6172276" y="2438399"/>
              <a:ext cx="208853" cy="6776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243117" y="1369038"/>
            <a:ext cx="208853" cy="979170"/>
            <a:chOff x="6172200" y="2186940"/>
            <a:chExt cx="208853" cy="1676400"/>
          </a:xfrm>
        </p:grpSpPr>
        <p:cxnSp>
          <p:nvCxnSpPr>
            <p:cNvPr id="101" name="Straight Connector 100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6172200" y="2633093"/>
              <a:ext cx="208853" cy="48293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992160" y="2179505"/>
            <a:ext cx="208853" cy="979170"/>
            <a:chOff x="6172276" y="2186940"/>
            <a:chExt cx="208853" cy="1676400"/>
          </a:xfrm>
        </p:grpSpPr>
        <p:cxnSp>
          <p:nvCxnSpPr>
            <p:cNvPr id="104" name="Straight Connector 103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6172276" y="2438399"/>
              <a:ext cx="208853" cy="6776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69709" y="2176330"/>
            <a:ext cx="208929" cy="979170"/>
            <a:chOff x="6172200" y="2186940"/>
            <a:chExt cx="208929" cy="1676400"/>
          </a:xfrm>
        </p:grpSpPr>
        <p:cxnSp>
          <p:nvCxnSpPr>
            <p:cNvPr id="107" name="Straight Connector 106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/>
            <p:cNvSpPr/>
            <p:nvPr/>
          </p:nvSpPr>
          <p:spPr>
            <a:xfrm>
              <a:off x="6172200" y="3243565"/>
              <a:ext cx="208929" cy="43333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601760" y="2188051"/>
            <a:ext cx="208853" cy="979170"/>
            <a:chOff x="6172200" y="2186940"/>
            <a:chExt cx="208853" cy="1676400"/>
          </a:xfrm>
        </p:grpSpPr>
        <p:cxnSp>
          <p:nvCxnSpPr>
            <p:cNvPr id="110" name="Straight Connector 109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6172200" y="2633093"/>
              <a:ext cx="208853" cy="61047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5380288" y="2182680"/>
            <a:ext cx="208929" cy="979170"/>
            <a:chOff x="6172200" y="2186940"/>
            <a:chExt cx="208929" cy="1676400"/>
          </a:xfrm>
        </p:grpSpPr>
        <p:cxnSp>
          <p:nvCxnSpPr>
            <p:cNvPr id="113" name="Straight Connector 112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6172200" y="2438401"/>
              <a:ext cx="208929" cy="10726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27141" y="2501900"/>
            <a:ext cx="1623061" cy="2009142"/>
            <a:chOff x="1546860" y="2501900"/>
            <a:chExt cx="1623061" cy="2009142"/>
          </a:xfrm>
        </p:grpSpPr>
        <p:cxnSp>
          <p:nvCxnSpPr>
            <p:cNvPr id="117" name="Straight Arrow Connector 116"/>
            <p:cNvCxnSpPr/>
            <p:nvPr/>
          </p:nvCxnSpPr>
          <p:spPr>
            <a:xfrm flipH="1" flipV="1">
              <a:off x="2540000" y="2501900"/>
              <a:ext cx="408940" cy="911860"/>
            </a:xfrm>
            <a:prstGeom prst="straightConnector1">
              <a:avLst/>
            </a:prstGeom>
            <a:ln w="28575" cap="rnd">
              <a:solidFill>
                <a:schemeClr val="tx2">
                  <a:lumMod val="10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 flipV="1">
              <a:off x="2428875" y="2514600"/>
              <a:ext cx="741046" cy="1851661"/>
            </a:xfrm>
            <a:prstGeom prst="straightConnector1">
              <a:avLst/>
            </a:prstGeom>
            <a:ln w="38100" cap="rnd">
              <a:solidFill>
                <a:schemeClr val="tx2">
                  <a:lumMod val="10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V="1">
              <a:off x="1546860" y="2511425"/>
              <a:ext cx="666115" cy="1999617"/>
            </a:xfrm>
            <a:prstGeom prst="straightConnector1">
              <a:avLst/>
            </a:prstGeom>
            <a:ln w="38100" cap="rnd">
              <a:solidFill>
                <a:schemeClr val="tx2">
                  <a:lumMod val="10000"/>
                </a:schemeClr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5174398" y="2299494"/>
            <a:ext cx="1817175" cy="620554"/>
            <a:chOff x="5174398" y="2299494"/>
            <a:chExt cx="1817175" cy="620554"/>
          </a:xfrm>
        </p:grpSpPr>
        <p:grpSp>
          <p:nvGrpSpPr>
            <p:cNvPr id="121" name="Group 120"/>
            <p:cNvGrpSpPr/>
            <p:nvPr/>
          </p:nvGrpSpPr>
          <p:grpSpPr>
            <a:xfrm>
              <a:off x="5174398" y="2299494"/>
              <a:ext cx="620554" cy="620554"/>
              <a:chOff x="6135528" y="4802757"/>
              <a:chExt cx="912243" cy="912243"/>
            </a:xfrm>
            <a:solidFill>
              <a:srgbClr val="FF0000"/>
            </a:solidFill>
          </p:grpSpPr>
          <p:sp>
            <p:nvSpPr>
              <p:cNvPr id="128" name="Rectangle 127"/>
              <p:cNvSpPr/>
              <p:nvPr/>
            </p:nvSpPr>
            <p:spPr>
              <a:xfrm rot="18900000">
                <a:off x="6477000" y="4802757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 rot="13500000">
                <a:off x="6476999" y="4802756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5786194" y="2299494"/>
              <a:ext cx="620554" cy="620554"/>
              <a:chOff x="6135528" y="4802757"/>
              <a:chExt cx="912243" cy="912243"/>
            </a:xfrm>
            <a:solidFill>
              <a:srgbClr val="FF0000"/>
            </a:solidFill>
          </p:grpSpPr>
          <p:sp>
            <p:nvSpPr>
              <p:cNvPr id="126" name="Rectangle 125"/>
              <p:cNvSpPr/>
              <p:nvPr/>
            </p:nvSpPr>
            <p:spPr>
              <a:xfrm rot="18900000">
                <a:off x="6477000" y="4802757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 rot="13500000">
                <a:off x="6476999" y="4802756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6371019" y="2299494"/>
              <a:ext cx="620554" cy="620554"/>
              <a:chOff x="6135528" y="4802757"/>
              <a:chExt cx="912243" cy="912243"/>
            </a:xfrm>
            <a:solidFill>
              <a:srgbClr val="FF0000"/>
            </a:solidFill>
          </p:grpSpPr>
          <p:sp>
            <p:nvSpPr>
              <p:cNvPr id="124" name="Rectangle 123"/>
              <p:cNvSpPr/>
              <p:nvPr/>
            </p:nvSpPr>
            <p:spPr>
              <a:xfrm rot="18900000">
                <a:off x="6477000" y="4802757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13500000">
                <a:off x="6476999" y="4802756"/>
                <a:ext cx="229301" cy="9122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2" name="Title 1"/>
          <p:cNvSpPr>
            <a:spLocks noGrp="1"/>
          </p:cNvSpPr>
          <p:nvPr>
            <p:ph type="title"/>
          </p:nvPr>
        </p:nvSpPr>
        <p:spPr>
          <a:xfrm>
            <a:off x="838200" y="99403"/>
            <a:ext cx="10515600" cy="557090"/>
          </a:xfrm>
        </p:spPr>
        <p:txBody>
          <a:bodyPr/>
          <a:lstStyle/>
          <a:p>
            <a:r>
              <a:rPr lang="en-US" dirty="0"/>
              <a:t>Introduction: Multiresolution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355306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63" grpId="0" animBg="1"/>
      <p:bldP spid="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208991" y="2951534"/>
            <a:ext cx="1251489" cy="1251489"/>
            <a:chOff x="1428224" y="2028106"/>
            <a:chExt cx="1600200" cy="1600200"/>
          </a:xfrm>
          <a:scene3d>
            <a:camera prst="perspectiveRelaxedModerately" fov="7200000">
              <a:rot lat="19200000" lon="0" rev="0"/>
            </a:camera>
            <a:lightRig rig="threePt" dir="t"/>
          </a:scene3d>
        </p:grpSpPr>
        <p:sp>
          <p:nvSpPr>
            <p:cNvPr id="6" name="Rectangle 5"/>
            <p:cNvSpPr/>
            <p:nvPr/>
          </p:nvSpPr>
          <p:spPr>
            <a:xfrm>
              <a:off x="1428224" y="202810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27883" y="202810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428224" y="222813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27883" y="222813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28518" y="202810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28177" y="202810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28518" y="222813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28177" y="222813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428224" y="242815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27883" y="242815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428224" y="262818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27883" y="262818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518" y="242815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28177" y="242815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28518" y="262818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028177" y="26281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28812" y="202810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28471" y="2028106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28812" y="2228131"/>
              <a:ext cx="199659" cy="200025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28471" y="222813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29105" y="202810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8765" y="202810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629105" y="222813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28765" y="222813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28812" y="24281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428471" y="24281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228812" y="26281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428471" y="26281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29105" y="24281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28765" y="24281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629105" y="26281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828765" y="26281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28224" y="2828206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27883" y="2828206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28224" y="302823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27883" y="302823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828518" y="2828206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028177" y="282820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828518" y="302823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028177" y="302823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428224" y="3228256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627883" y="3228256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428224" y="342828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627883" y="342828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828518" y="3228256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028177" y="3228256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28518" y="342828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028177" y="342828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228812" y="282820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28471" y="282820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228812" y="302823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28471" y="302823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629105" y="282820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828765" y="282820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29105" y="302823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828765" y="302823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228812" y="32282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428471" y="32282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228812" y="3428281"/>
              <a:ext cx="199659" cy="200025"/>
            </a:xfrm>
            <a:prstGeom prst="rect">
              <a:avLst/>
            </a:prstGeom>
            <a:solidFill>
              <a:srgbClr val="B80C0C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428471" y="34282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629105" y="32282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828765" y="3228256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629105" y="34282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828765" y="3428281"/>
              <a:ext cx="199659" cy="200025"/>
            </a:xfrm>
            <a:prstGeom prst="rect">
              <a:avLst/>
            </a:prstGeom>
            <a:solidFill>
              <a:srgbClr val="5B9BD5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642791" y="1897622"/>
            <a:ext cx="1764009" cy="2733570"/>
            <a:chOff x="4123480" y="2713548"/>
            <a:chExt cx="1764009" cy="2733570"/>
          </a:xfrm>
        </p:grpSpPr>
        <p:grpSp>
          <p:nvGrpSpPr>
            <p:cNvPr id="71" name="Group 70"/>
            <p:cNvGrpSpPr/>
            <p:nvPr/>
          </p:nvGrpSpPr>
          <p:grpSpPr>
            <a:xfrm>
              <a:off x="4636000" y="2713548"/>
              <a:ext cx="1249199" cy="1251489"/>
              <a:chOff x="6484549" y="-372194"/>
              <a:chExt cx="1597272" cy="1600200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155" name="Rectangle 154"/>
              <p:cNvSpPr/>
              <p:nvPr/>
            </p:nvSpPr>
            <p:spPr>
              <a:xfrm>
                <a:off x="6484549" y="-372194"/>
                <a:ext cx="798636" cy="800100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7283185" y="-372194"/>
                <a:ext cx="798636" cy="800100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484549" y="427906"/>
                <a:ext cx="798636" cy="800100"/>
              </a:xfrm>
              <a:prstGeom prst="rect">
                <a:avLst/>
              </a:prstGeom>
              <a:solidFill>
                <a:srgbClr val="B80C0C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283185" y="427906"/>
                <a:ext cx="798636" cy="800100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4636000" y="4195629"/>
              <a:ext cx="1251489" cy="1251489"/>
              <a:chOff x="1428224" y="2028106"/>
              <a:chExt cx="1600200" cy="1600200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91" name="Rectangle 90"/>
              <p:cNvSpPr/>
              <p:nvPr/>
            </p:nvSpPr>
            <p:spPr>
              <a:xfrm>
                <a:off x="1428224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1627883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428224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1627883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828518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028177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828518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028177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1428224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627883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428224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1627883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1828518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2028177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828518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228812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428471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228812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629105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828765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629105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828765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2228812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428471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228812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428471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2629105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828765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629105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828765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1428224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1627883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1428224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1627883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1828518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1828518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2028177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1428224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1627883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1428224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627883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1828518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028177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1828518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2028177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228812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428471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2228812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428471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629105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2828765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2629105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2828765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2228812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2428471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428471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2629105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2828765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2629105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2828765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2028177" y="2628181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2428471" y="2228131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2028177" y="2828206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2228812" y="3428281"/>
                <a:ext cx="199659" cy="200025"/>
              </a:xfrm>
              <a:prstGeom prst="rect">
                <a:avLst/>
              </a:prstGeom>
              <a:solidFill>
                <a:srgbClr val="B80C0C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4636000" y="3454588"/>
              <a:ext cx="1251489" cy="1251489"/>
              <a:chOff x="3827060" y="2038266"/>
              <a:chExt cx="1600200" cy="1600200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75" name="Rectangle 74"/>
              <p:cNvSpPr/>
              <p:nvPr/>
            </p:nvSpPr>
            <p:spPr>
              <a:xfrm>
                <a:off x="3827060" y="20382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4226622" y="20382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827060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26622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027698" y="20382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827060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226622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827060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226622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4628135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027698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628135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027698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4625695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025258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628135" y="2038266"/>
                <a:ext cx="399562" cy="40005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4" name="Notched Right Arrow 73"/>
            <p:cNvSpPr/>
            <p:nvPr/>
          </p:nvSpPr>
          <p:spPr>
            <a:xfrm>
              <a:off x="4123480" y="4352065"/>
              <a:ext cx="268182" cy="83298"/>
            </a:xfrm>
            <a:prstGeom prst="notchedRightArrow">
              <a:avLst>
                <a:gd name="adj1" fmla="val 50000"/>
                <a:gd name="adj2" fmla="val 116070"/>
              </a:avLst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3593547" y="2638662"/>
            <a:ext cx="1792237" cy="1992530"/>
            <a:chOff x="2074236" y="3454588"/>
            <a:chExt cx="1792237" cy="1992530"/>
          </a:xfrm>
        </p:grpSpPr>
        <p:grpSp>
          <p:nvGrpSpPr>
            <p:cNvPr id="160" name="Group 159"/>
            <p:cNvGrpSpPr/>
            <p:nvPr/>
          </p:nvGrpSpPr>
          <p:grpSpPr>
            <a:xfrm>
              <a:off x="2614982" y="3454588"/>
              <a:ext cx="1251491" cy="1251487"/>
              <a:chOff x="3827065" y="2038272"/>
              <a:chExt cx="1600205" cy="1600203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227" name="Rectangle 226"/>
              <p:cNvSpPr/>
              <p:nvPr/>
            </p:nvSpPr>
            <p:spPr>
              <a:xfrm>
                <a:off x="3827065" y="2038272"/>
                <a:ext cx="399563" cy="400051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4226628" y="2038272"/>
                <a:ext cx="399563" cy="400051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3827066" y="2438323"/>
                <a:ext cx="399563" cy="400051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4226629" y="2438323"/>
                <a:ext cx="399563" cy="400051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4628142" y="2038272"/>
                <a:ext cx="399563" cy="400051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5027705" y="2038272"/>
                <a:ext cx="399563" cy="400051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4628142" y="2438323"/>
                <a:ext cx="399563" cy="400051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5027707" y="2438322"/>
                <a:ext cx="399563" cy="400051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3827067" y="2838375"/>
                <a:ext cx="399563" cy="400051"/>
              </a:xfrm>
              <a:prstGeom prst="rect">
                <a:avLst/>
              </a:prstGeom>
              <a:solidFill>
                <a:srgbClr val="B80C0C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4226630" y="2838375"/>
                <a:ext cx="399563" cy="400051"/>
              </a:xfrm>
              <a:prstGeom prst="rect">
                <a:avLst/>
              </a:prstGeom>
              <a:solidFill>
                <a:srgbClr val="B80C0C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3827067" y="3238424"/>
                <a:ext cx="399563" cy="400051"/>
              </a:xfrm>
              <a:prstGeom prst="rect">
                <a:avLst/>
              </a:prstGeom>
              <a:solidFill>
                <a:srgbClr val="B80C0C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4226629" y="3238422"/>
                <a:ext cx="399563" cy="400050"/>
              </a:xfrm>
              <a:prstGeom prst="rect">
                <a:avLst/>
              </a:prstGeom>
              <a:solidFill>
                <a:srgbClr val="B80C0C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4628143" y="2838372"/>
                <a:ext cx="399563" cy="400050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5027706" y="2838372"/>
                <a:ext cx="399563" cy="400050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4628140" y="3238419"/>
                <a:ext cx="399563" cy="400050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5027697" y="3238416"/>
                <a:ext cx="399563" cy="400050"/>
              </a:xfrm>
              <a:prstGeom prst="rect">
                <a:avLst/>
              </a:prstGeom>
              <a:solidFill>
                <a:srgbClr val="5B9BD5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2614981" y="4195629"/>
              <a:ext cx="1251489" cy="1251489"/>
              <a:chOff x="1428224" y="2028106"/>
              <a:chExt cx="1600200" cy="1600200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163" name="Rectangle 162"/>
              <p:cNvSpPr/>
              <p:nvPr/>
            </p:nvSpPr>
            <p:spPr>
              <a:xfrm>
                <a:off x="1428224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1627883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1428224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1627883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1828518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2028177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1828518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028177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1428224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627883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1428224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627883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1828518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2028177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1828518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2228812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2428471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2228812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2629105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2828765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2629105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2828765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2228812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2428471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2228812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2428471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2629105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2828765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2629105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2828765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>
              <a:xfrm>
                <a:off x="1428224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1627883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1428224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1627883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1828518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1828518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2028177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1428224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1627883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1428224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1627883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1828518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2028177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1828518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2028177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2228812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2428471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2228812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2428471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2629105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2828765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2629105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2828765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2228812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2428471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2428471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2629105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2828765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2629105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2828765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2028177" y="2628181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2428471" y="2228131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2028177" y="2828206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2228812" y="3428281"/>
                <a:ext cx="199659" cy="200025"/>
              </a:xfrm>
              <a:prstGeom prst="rect">
                <a:avLst/>
              </a:prstGeom>
              <a:solidFill>
                <a:srgbClr val="B80C0C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2" name="Notched Right Arrow 161"/>
            <p:cNvSpPr/>
            <p:nvPr/>
          </p:nvSpPr>
          <p:spPr>
            <a:xfrm>
              <a:off x="2074236" y="4352065"/>
              <a:ext cx="268182" cy="83298"/>
            </a:xfrm>
            <a:prstGeom prst="notchedRightArrow">
              <a:avLst>
                <a:gd name="adj1" fmla="val 50000"/>
                <a:gd name="adj2" fmla="val 116070"/>
              </a:avLst>
            </a:prstGeom>
            <a:solidFill>
              <a:sysClr val="windowText" lastClr="000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3" name="Notched Right Arrow 242"/>
          <p:cNvSpPr/>
          <p:nvPr/>
        </p:nvSpPr>
        <p:spPr>
          <a:xfrm>
            <a:off x="7651184" y="3536139"/>
            <a:ext cx="268182" cy="83298"/>
          </a:xfrm>
          <a:prstGeom prst="notchedRightArrow">
            <a:avLst>
              <a:gd name="adj1" fmla="val 50000"/>
              <a:gd name="adj2" fmla="val 116070"/>
            </a:avLst>
          </a:prstGeom>
          <a:solidFill>
            <a:sysClr val="windowText" lastClr="0000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4" name="Group 243"/>
          <p:cNvGrpSpPr/>
          <p:nvPr/>
        </p:nvGrpSpPr>
        <p:grpSpPr>
          <a:xfrm>
            <a:off x="8176330" y="1156582"/>
            <a:ext cx="1251489" cy="3474610"/>
            <a:chOff x="6657019" y="1972508"/>
            <a:chExt cx="1251489" cy="3474610"/>
          </a:xfrm>
        </p:grpSpPr>
        <p:grpSp>
          <p:nvGrpSpPr>
            <p:cNvPr id="245" name="Group 244"/>
            <p:cNvGrpSpPr/>
            <p:nvPr/>
          </p:nvGrpSpPr>
          <p:grpSpPr>
            <a:xfrm>
              <a:off x="6657019" y="4195629"/>
              <a:ext cx="1251489" cy="1251489"/>
              <a:chOff x="1428224" y="2028106"/>
              <a:chExt cx="1600200" cy="1600200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270" name="Rectangle 269"/>
              <p:cNvSpPr/>
              <p:nvPr/>
            </p:nvSpPr>
            <p:spPr>
              <a:xfrm>
                <a:off x="1428224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1627883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1428224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1627883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1828518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2028177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1828518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2028177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1428224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1627883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1428224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1627883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1828518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2028177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1828518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2228812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2428471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2228812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2629105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2828765" y="20281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2629105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>
              <a:xfrm>
                <a:off x="2828765" y="22281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2228812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2428471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2228812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>
              <a:xfrm>
                <a:off x="2428471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2629105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2828765" y="24281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629105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828765" y="26281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1428224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>
              <a:xfrm>
                <a:off x="1627883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1428224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1627883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1828518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>
              <a:xfrm>
                <a:off x="1828518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2028177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1428224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1627883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1428224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1627883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1828518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2028177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1828518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2028177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2228812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2428471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>
                <a:off x="2228812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2428471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2629105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2828765" y="282820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>
                <a:off x="2629105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2828765" y="302823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2228812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2428471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>
                <a:off x="2428471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2629105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2828765" y="3228256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2629105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>
                <a:off x="2828765" y="3428281"/>
                <a:ext cx="199659" cy="20002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2028177" y="2628181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2428471" y="2228131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2028177" y="2828206"/>
                <a:ext cx="199659" cy="200025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>
                <a:off x="2228812" y="3428281"/>
                <a:ext cx="199659" cy="200025"/>
              </a:xfrm>
              <a:prstGeom prst="rect">
                <a:avLst/>
              </a:prstGeom>
              <a:solidFill>
                <a:srgbClr val="B80C0C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6658164" y="2713548"/>
              <a:ext cx="1249199" cy="1251489"/>
              <a:chOff x="6425799" y="2028106"/>
              <a:chExt cx="1597272" cy="1600200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266" name="Rectangle 265"/>
              <p:cNvSpPr/>
              <p:nvPr/>
            </p:nvSpPr>
            <p:spPr>
              <a:xfrm>
                <a:off x="7224435" y="2028106"/>
                <a:ext cx="798636" cy="800100"/>
              </a:xfrm>
              <a:prstGeom prst="rect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7224435" y="2828206"/>
                <a:ext cx="798636" cy="800100"/>
              </a:xfrm>
              <a:prstGeom prst="rect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6425799" y="2028106"/>
                <a:ext cx="798636" cy="800100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6425799" y="2828206"/>
                <a:ext cx="798636" cy="800100"/>
              </a:xfrm>
              <a:prstGeom prst="rect">
                <a:avLst/>
              </a:prstGeom>
              <a:solidFill>
                <a:srgbClr val="B80C0C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7" name="Rectangle 246"/>
            <p:cNvSpPr/>
            <p:nvPr/>
          </p:nvSpPr>
          <p:spPr>
            <a:xfrm>
              <a:off x="6658164" y="1972508"/>
              <a:ext cx="1249199" cy="1251489"/>
            </a:xfrm>
            <a:prstGeom prst="rect">
              <a:avLst/>
            </a:prstGeom>
            <a:solidFill>
              <a:srgbClr val="5B9BD5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perspectiveRelaxedModerately" fov="7200000">
                <a:rot lat="18000000" lon="0" rev="0"/>
              </a:camera>
              <a:lightRig rig="threePt" dir="t"/>
            </a:scene3d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8" name="Group 247"/>
            <p:cNvGrpSpPr/>
            <p:nvPr/>
          </p:nvGrpSpPr>
          <p:grpSpPr>
            <a:xfrm>
              <a:off x="6657019" y="3454588"/>
              <a:ext cx="1251489" cy="1251489"/>
              <a:chOff x="3827060" y="2038266"/>
              <a:chExt cx="1600200" cy="1600200"/>
            </a:xfrm>
            <a:scene3d>
              <a:camera prst="perspectiveRelaxedModerately" fov="7200000">
                <a:rot lat="18000000" lon="0" rev="0"/>
              </a:camera>
              <a:lightRig rig="threePt" dir="t"/>
            </a:scene3d>
          </p:grpSpPr>
          <p:sp>
            <p:nvSpPr>
              <p:cNvPr id="250" name="Rectangle 249"/>
              <p:cNvSpPr/>
              <p:nvPr/>
            </p:nvSpPr>
            <p:spPr>
              <a:xfrm>
                <a:off x="3827060" y="20382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4226622" y="20382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3827060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4226622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5027698" y="20382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827060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4226622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3827060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4226622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4628135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>
              <a:xfrm>
                <a:off x="5027698" y="283836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>
              <a:xfrm>
                <a:off x="4628135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5027698" y="32384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4625695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5025258" y="2438316"/>
                <a:ext cx="399562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ysDot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4628135" y="2038266"/>
                <a:ext cx="399562" cy="40005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49" name="Straight Connector 248"/>
            <p:cNvCxnSpPr/>
            <p:nvPr/>
          </p:nvCxnSpPr>
          <p:spPr>
            <a:xfrm>
              <a:off x="6735094" y="2342264"/>
              <a:ext cx="109533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matte"/>
          </p:spPr>
        </p:cxnSp>
      </p:grpSp>
      <p:grpSp>
        <p:nvGrpSpPr>
          <p:cNvPr id="334" name="Group 333"/>
          <p:cNvGrpSpPr/>
          <p:nvPr/>
        </p:nvGrpSpPr>
        <p:grpSpPr>
          <a:xfrm>
            <a:off x="9878173" y="1526338"/>
            <a:ext cx="404137" cy="2870199"/>
            <a:chOff x="10065396" y="1154907"/>
            <a:chExt cx="516745" cy="3669942"/>
          </a:xfrm>
        </p:grpSpPr>
        <p:cxnSp>
          <p:nvCxnSpPr>
            <p:cNvPr id="335" name="Straight Arrow Connector 334"/>
            <p:cNvCxnSpPr/>
            <p:nvPr/>
          </p:nvCxnSpPr>
          <p:spPr>
            <a:xfrm flipV="1">
              <a:off x="10582141" y="1154907"/>
              <a:ext cx="0" cy="3669942"/>
            </a:xfrm>
            <a:prstGeom prst="straightConnector1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miter lim="800000"/>
              <a:tailEnd type="arrow"/>
            </a:ln>
            <a:effectLst/>
          </p:spPr>
        </p:cxnSp>
        <p:sp>
          <p:nvSpPr>
            <p:cNvPr id="336" name="TextBox 335"/>
            <p:cNvSpPr txBox="1"/>
            <p:nvPr/>
          </p:nvSpPr>
          <p:spPr>
            <a:xfrm rot="16200000">
              <a:off x="8710538" y="2837079"/>
              <a:ext cx="3142603" cy="432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Hierarchical Compression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2620874" y="4631192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Encoded as a sparse </a:t>
            </a:r>
            <a:r>
              <a:rPr lang="en-US" sz="2400" b="1" dirty="0" err="1" smtClean="0">
                <a:latin typeface="+mj-lt"/>
              </a:rPr>
              <a:t>quadtree</a:t>
            </a:r>
            <a:endParaRPr lang="en-US" sz="2400" b="1" dirty="0">
              <a:latin typeface="+mj-lt"/>
            </a:endParaRPr>
          </a:p>
        </p:txBody>
      </p:sp>
      <p:grpSp>
        <p:nvGrpSpPr>
          <p:cNvPr id="338" name="Group 337"/>
          <p:cNvGrpSpPr/>
          <p:nvPr/>
        </p:nvGrpSpPr>
        <p:grpSpPr>
          <a:xfrm>
            <a:off x="5827664" y="1249622"/>
            <a:ext cx="2169938" cy="869010"/>
            <a:chOff x="4308353" y="2065548"/>
            <a:chExt cx="2169938" cy="869010"/>
          </a:xfrm>
        </p:grpSpPr>
        <p:sp>
          <p:nvSpPr>
            <p:cNvPr id="339" name="TextBox 338"/>
            <p:cNvSpPr txBox="1"/>
            <p:nvPr/>
          </p:nvSpPr>
          <p:spPr>
            <a:xfrm>
              <a:off x="4308353" y="2065548"/>
              <a:ext cx="21699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Need to add empty nodes</a:t>
              </a:r>
              <a:endParaRPr lang="en-US" sz="1400" dirty="0">
                <a:latin typeface="+mj-lt"/>
              </a:endParaRPr>
            </a:p>
          </p:txBody>
        </p:sp>
        <p:cxnSp>
          <p:nvCxnSpPr>
            <p:cNvPr id="340" name="Straight Arrow Connector 339"/>
            <p:cNvCxnSpPr/>
            <p:nvPr/>
          </p:nvCxnSpPr>
          <p:spPr>
            <a:xfrm flipV="1">
              <a:off x="5202162" y="2415879"/>
              <a:ext cx="216590" cy="51867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1" name="Tree"/>
          <p:cNvGrpSpPr/>
          <p:nvPr/>
        </p:nvGrpSpPr>
        <p:grpSpPr>
          <a:xfrm>
            <a:off x="3092647" y="1599953"/>
            <a:ext cx="3628826" cy="2332934"/>
            <a:chOff x="1573336" y="2415879"/>
            <a:chExt cx="3628826" cy="2332934"/>
          </a:xfrm>
        </p:grpSpPr>
        <p:sp>
          <p:nvSpPr>
            <p:cNvPr id="342" name="Ovaal 6"/>
            <p:cNvSpPr/>
            <p:nvPr/>
          </p:nvSpPr>
          <p:spPr>
            <a:xfrm>
              <a:off x="3337763" y="2415879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Ovaal 10"/>
            <p:cNvSpPr/>
            <p:nvPr/>
          </p:nvSpPr>
          <p:spPr>
            <a:xfrm>
              <a:off x="3919150" y="3164333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4" name="Ovaal 18"/>
            <p:cNvSpPr/>
            <p:nvPr/>
          </p:nvSpPr>
          <p:spPr>
            <a:xfrm>
              <a:off x="3919150" y="4482068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5" name="Ovaal 22"/>
            <p:cNvSpPr/>
            <p:nvPr/>
          </p:nvSpPr>
          <p:spPr>
            <a:xfrm>
              <a:off x="3919150" y="3780161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6" name="Rechte verbindingslijn met pijl 31"/>
            <p:cNvCxnSpPr>
              <a:stCxn id="342" idx="4"/>
              <a:endCxn id="350" idx="7"/>
            </p:cNvCxnSpPr>
            <p:nvPr/>
          </p:nvCxnSpPr>
          <p:spPr>
            <a:xfrm flipH="1">
              <a:off x="1788431" y="2667879"/>
              <a:ext cx="1675332" cy="5333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47" name="Rechte verbindingslijn met pijl 32"/>
            <p:cNvCxnSpPr>
              <a:stCxn id="342" idx="4"/>
              <a:endCxn id="343" idx="1"/>
            </p:cNvCxnSpPr>
            <p:nvPr/>
          </p:nvCxnSpPr>
          <p:spPr>
            <a:xfrm>
              <a:off x="3463763" y="2667879"/>
              <a:ext cx="492292" cy="53335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48" name="Rechte verbindingslijn met pijl 36"/>
            <p:cNvCxnSpPr>
              <a:stCxn id="343" idx="4"/>
              <a:endCxn id="345" idx="0"/>
            </p:cNvCxnSpPr>
            <p:nvPr/>
          </p:nvCxnSpPr>
          <p:spPr>
            <a:xfrm>
              <a:off x="4045150" y="3416333"/>
              <a:ext cx="0" cy="3638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49" name="Rechte verbindingslijn met pijl 40"/>
            <p:cNvCxnSpPr>
              <a:stCxn id="345" idx="4"/>
              <a:endCxn id="344" idx="0"/>
            </p:cNvCxnSpPr>
            <p:nvPr/>
          </p:nvCxnSpPr>
          <p:spPr>
            <a:xfrm>
              <a:off x="4045150" y="4032161"/>
              <a:ext cx="0" cy="44990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350" name="Ovaal 10"/>
            <p:cNvSpPr/>
            <p:nvPr/>
          </p:nvSpPr>
          <p:spPr>
            <a:xfrm>
              <a:off x="1573336" y="3164333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1" name="Ovaal 17"/>
            <p:cNvSpPr/>
            <p:nvPr/>
          </p:nvSpPr>
          <p:spPr>
            <a:xfrm>
              <a:off x="1573336" y="4482068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2" name="Ovaal 22"/>
            <p:cNvSpPr/>
            <p:nvPr/>
          </p:nvSpPr>
          <p:spPr>
            <a:xfrm>
              <a:off x="1573336" y="3780161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3" name="Rechte verbindingslijn met pijl 36"/>
            <p:cNvCxnSpPr>
              <a:stCxn id="350" idx="4"/>
              <a:endCxn id="352" idx="0"/>
            </p:cNvCxnSpPr>
            <p:nvPr/>
          </p:nvCxnSpPr>
          <p:spPr>
            <a:xfrm>
              <a:off x="1699336" y="3416333"/>
              <a:ext cx="0" cy="3638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54" name="Rechte verbindingslijn met pijl 39"/>
            <p:cNvCxnSpPr>
              <a:stCxn id="352" idx="4"/>
              <a:endCxn id="351" idx="0"/>
            </p:cNvCxnSpPr>
            <p:nvPr/>
          </p:nvCxnSpPr>
          <p:spPr>
            <a:xfrm>
              <a:off x="1699336" y="4032161"/>
              <a:ext cx="0" cy="44990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355" name="Ovaal 10"/>
            <p:cNvSpPr/>
            <p:nvPr/>
          </p:nvSpPr>
          <p:spPr>
            <a:xfrm>
              <a:off x="2716336" y="3179078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6" name="Ovaal 18"/>
            <p:cNvSpPr/>
            <p:nvPr/>
          </p:nvSpPr>
          <p:spPr>
            <a:xfrm>
              <a:off x="2716336" y="4496813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7" name="Ovaal 22"/>
            <p:cNvSpPr/>
            <p:nvPr/>
          </p:nvSpPr>
          <p:spPr>
            <a:xfrm>
              <a:off x="2716336" y="3794906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58" name="Rechte verbindingslijn met pijl 36"/>
            <p:cNvCxnSpPr>
              <a:stCxn id="355" idx="4"/>
              <a:endCxn id="357" idx="0"/>
            </p:cNvCxnSpPr>
            <p:nvPr/>
          </p:nvCxnSpPr>
          <p:spPr>
            <a:xfrm>
              <a:off x="2842336" y="3431078"/>
              <a:ext cx="0" cy="3638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59" name="Rechte verbindingslijn met pijl 40"/>
            <p:cNvCxnSpPr>
              <a:stCxn id="357" idx="4"/>
              <a:endCxn id="356" idx="0"/>
            </p:cNvCxnSpPr>
            <p:nvPr/>
          </p:nvCxnSpPr>
          <p:spPr>
            <a:xfrm>
              <a:off x="2842336" y="4046906"/>
              <a:ext cx="0" cy="44990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360" name="Ovaal 10"/>
            <p:cNvSpPr/>
            <p:nvPr/>
          </p:nvSpPr>
          <p:spPr>
            <a:xfrm>
              <a:off x="4950162" y="3166197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1" name="Ovaal 18"/>
            <p:cNvSpPr/>
            <p:nvPr/>
          </p:nvSpPr>
          <p:spPr>
            <a:xfrm>
              <a:off x="4950162" y="4483932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2" name="Ovaal 22"/>
            <p:cNvSpPr/>
            <p:nvPr/>
          </p:nvSpPr>
          <p:spPr>
            <a:xfrm>
              <a:off x="4950162" y="3782025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3" name="Rechte verbindingslijn met pijl 36"/>
            <p:cNvCxnSpPr>
              <a:stCxn id="360" idx="4"/>
              <a:endCxn id="362" idx="0"/>
            </p:cNvCxnSpPr>
            <p:nvPr/>
          </p:nvCxnSpPr>
          <p:spPr>
            <a:xfrm>
              <a:off x="5076162" y="3418197"/>
              <a:ext cx="0" cy="3638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64" name="Rechte verbindingslijn met pijl 40"/>
            <p:cNvCxnSpPr>
              <a:stCxn id="362" idx="4"/>
              <a:endCxn id="361" idx="0"/>
            </p:cNvCxnSpPr>
            <p:nvPr/>
          </p:nvCxnSpPr>
          <p:spPr>
            <a:xfrm>
              <a:off x="5076162" y="4034025"/>
              <a:ext cx="0" cy="44990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65" name="Rechte verbindingslijn met pijl 32"/>
            <p:cNvCxnSpPr>
              <a:stCxn id="342" idx="4"/>
              <a:endCxn id="360" idx="1"/>
            </p:cNvCxnSpPr>
            <p:nvPr/>
          </p:nvCxnSpPr>
          <p:spPr>
            <a:xfrm>
              <a:off x="3463763" y="2667879"/>
              <a:ext cx="1523304" cy="5352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66" name="Rechte verbindingslijn met pijl 32"/>
            <p:cNvCxnSpPr>
              <a:stCxn id="342" idx="4"/>
              <a:endCxn id="355" idx="7"/>
            </p:cNvCxnSpPr>
            <p:nvPr/>
          </p:nvCxnSpPr>
          <p:spPr>
            <a:xfrm flipH="1">
              <a:off x="2931431" y="2667879"/>
              <a:ext cx="532332" cy="54810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367" name="Intervals"/>
          <p:cNvGrpSpPr/>
          <p:nvPr/>
        </p:nvGrpSpPr>
        <p:grpSpPr>
          <a:xfrm>
            <a:off x="2908110" y="1293631"/>
            <a:ext cx="3997162" cy="2883255"/>
            <a:chOff x="1388799" y="2109557"/>
            <a:chExt cx="3997162" cy="2883255"/>
          </a:xfrm>
        </p:grpSpPr>
        <p:grpSp>
          <p:nvGrpSpPr>
            <p:cNvPr id="368" name="Group 367"/>
            <p:cNvGrpSpPr/>
            <p:nvPr/>
          </p:nvGrpSpPr>
          <p:grpSpPr>
            <a:xfrm>
              <a:off x="1388799" y="4380168"/>
              <a:ext cx="130676" cy="612644"/>
              <a:chOff x="6172200" y="2186940"/>
              <a:chExt cx="208853" cy="1676400"/>
            </a:xfrm>
          </p:grpSpPr>
          <p:cxnSp>
            <p:nvCxnSpPr>
              <p:cNvPr id="390" name="Straight Connector 389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1" name="Rectangle 390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9" name="Group 368"/>
            <p:cNvGrpSpPr/>
            <p:nvPr/>
          </p:nvGrpSpPr>
          <p:grpSpPr>
            <a:xfrm>
              <a:off x="2537343" y="4380168"/>
              <a:ext cx="130676" cy="612644"/>
              <a:chOff x="6172200" y="2186940"/>
              <a:chExt cx="208853" cy="1676400"/>
            </a:xfrm>
          </p:grpSpPr>
          <p:cxnSp>
            <p:nvCxnSpPr>
              <p:cNvPr id="388" name="Straight Connector 387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" name="Rectangle 388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0" name="Group 369"/>
            <p:cNvGrpSpPr/>
            <p:nvPr/>
          </p:nvGrpSpPr>
          <p:grpSpPr>
            <a:xfrm>
              <a:off x="4238667" y="4380168"/>
              <a:ext cx="130676" cy="612644"/>
              <a:chOff x="6172200" y="2186940"/>
              <a:chExt cx="208853" cy="1676400"/>
            </a:xfrm>
          </p:grpSpPr>
          <p:cxnSp>
            <p:nvCxnSpPr>
              <p:cNvPr id="386" name="Straight Connector 385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Rectangle 386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1" name="Group 370"/>
            <p:cNvGrpSpPr/>
            <p:nvPr/>
          </p:nvGrpSpPr>
          <p:grpSpPr>
            <a:xfrm>
              <a:off x="5255285" y="4380168"/>
              <a:ext cx="130676" cy="612644"/>
              <a:chOff x="6172200" y="2186940"/>
              <a:chExt cx="208853" cy="1676400"/>
            </a:xfrm>
          </p:grpSpPr>
          <p:cxnSp>
            <p:nvCxnSpPr>
              <p:cNvPr id="384" name="Straight Connector 383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Rectangle 384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2" name="Group 371"/>
            <p:cNvGrpSpPr/>
            <p:nvPr/>
          </p:nvGrpSpPr>
          <p:grpSpPr>
            <a:xfrm>
              <a:off x="2537343" y="3667371"/>
              <a:ext cx="130676" cy="612644"/>
              <a:chOff x="6172200" y="2186940"/>
              <a:chExt cx="208853" cy="1676400"/>
            </a:xfrm>
          </p:grpSpPr>
          <p:cxnSp>
            <p:nvCxnSpPr>
              <p:cNvPr id="382" name="Straight Connector 381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3" name="Rectangle 382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3" name="Group 372"/>
            <p:cNvGrpSpPr/>
            <p:nvPr/>
          </p:nvGrpSpPr>
          <p:grpSpPr>
            <a:xfrm>
              <a:off x="1388799" y="3008661"/>
              <a:ext cx="130676" cy="612644"/>
              <a:chOff x="6172200" y="2186940"/>
              <a:chExt cx="208853" cy="1676400"/>
            </a:xfrm>
          </p:grpSpPr>
          <p:cxnSp>
            <p:nvCxnSpPr>
              <p:cNvPr id="380" name="Straight Connector 379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1" name="Rectangle 380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4" name="Group 373"/>
            <p:cNvGrpSpPr/>
            <p:nvPr/>
          </p:nvGrpSpPr>
          <p:grpSpPr>
            <a:xfrm>
              <a:off x="4238667" y="3008661"/>
              <a:ext cx="130676" cy="612644"/>
              <a:chOff x="6172200" y="2186940"/>
              <a:chExt cx="208853" cy="1676400"/>
            </a:xfrm>
          </p:grpSpPr>
          <p:cxnSp>
            <p:nvCxnSpPr>
              <p:cNvPr id="378" name="Straight Connector 377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Rectangle 378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5" name="Group 374"/>
            <p:cNvGrpSpPr/>
            <p:nvPr/>
          </p:nvGrpSpPr>
          <p:grpSpPr>
            <a:xfrm>
              <a:off x="3066921" y="2109557"/>
              <a:ext cx="130676" cy="612644"/>
              <a:chOff x="6172200" y="2186940"/>
              <a:chExt cx="208853" cy="1676400"/>
            </a:xfrm>
          </p:grpSpPr>
          <p:cxnSp>
            <p:nvCxnSpPr>
              <p:cNvPr id="376" name="Straight Connector 375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7" name="Rectangle 376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2" name="TextBox 391"/>
          <p:cNvSpPr txBox="1"/>
          <p:nvPr/>
        </p:nvSpPr>
        <p:spPr>
          <a:xfrm>
            <a:off x="1292497" y="5721126"/>
            <a:ext cx="4321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MHs exploit hierarchical similarity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Very fast evaluation</a:t>
            </a:r>
          </a:p>
          <a:p>
            <a:r>
              <a:rPr lang="nl-NL" b="1" dirty="0" err="1" smtClean="0">
                <a:solidFill>
                  <a:schemeClr val="accent6">
                    <a:lumMod val="75000"/>
                  </a:schemeClr>
                </a:solidFill>
              </a:rPr>
              <a:t>Hierarchical</a:t>
            </a:r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 filtering is </a:t>
            </a:r>
            <a:r>
              <a:rPr lang="nl-NL" b="1" dirty="0" err="1" smtClean="0">
                <a:solidFill>
                  <a:schemeClr val="accent6">
                    <a:lumMod val="75000"/>
                  </a:schemeClr>
                </a:solidFill>
              </a:rPr>
              <a:t>possible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6103417" y="5721126"/>
            <a:ext cx="564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structural similarity captured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4" name="Title 1"/>
          <p:cNvSpPr>
            <a:spLocks noGrp="1"/>
          </p:cNvSpPr>
          <p:nvPr>
            <p:ph type="title"/>
          </p:nvPr>
        </p:nvSpPr>
        <p:spPr>
          <a:xfrm>
            <a:off x="838200" y="99403"/>
            <a:ext cx="10515600" cy="557090"/>
          </a:xfrm>
        </p:spPr>
        <p:txBody>
          <a:bodyPr/>
          <a:lstStyle/>
          <a:p>
            <a:r>
              <a:rPr lang="en-US" dirty="0"/>
              <a:t>Introduction: Multiresolution hierarchies</a:t>
            </a:r>
          </a:p>
        </p:txBody>
      </p:sp>
      <p:grpSp>
        <p:nvGrpSpPr>
          <p:cNvPr id="404" name="Group 403"/>
          <p:cNvGrpSpPr/>
          <p:nvPr/>
        </p:nvGrpSpPr>
        <p:grpSpPr>
          <a:xfrm>
            <a:off x="2927703" y="1450758"/>
            <a:ext cx="3957625" cy="2436368"/>
            <a:chOff x="2927703" y="1450758"/>
            <a:chExt cx="3957625" cy="2436368"/>
          </a:xfrm>
        </p:grpSpPr>
        <p:sp>
          <p:nvSpPr>
            <p:cNvPr id="405" name="Oval 404"/>
            <p:cNvSpPr/>
            <p:nvPr/>
          </p:nvSpPr>
          <p:spPr>
            <a:xfrm>
              <a:off x="2937199" y="238603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Oval 405"/>
            <p:cNvSpPr/>
            <p:nvPr/>
          </p:nvSpPr>
          <p:spPr>
            <a:xfrm>
              <a:off x="2927703" y="367755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/>
            <p:cNvSpPr/>
            <p:nvPr/>
          </p:nvSpPr>
          <p:spPr>
            <a:xfrm>
              <a:off x="4076247" y="311204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Oval 407"/>
            <p:cNvSpPr/>
            <p:nvPr/>
          </p:nvSpPr>
          <p:spPr>
            <a:xfrm>
              <a:off x="4076247" y="375754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/>
            <p:cNvSpPr/>
            <p:nvPr/>
          </p:nvSpPr>
          <p:spPr>
            <a:xfrm>
              <a:off x="5777571" y="3795686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Oval 409"/>
            <p:cNvSpPr/>
            <p:nvPr/>
          </p:nvSpPr>
          <p:spPr>
            <a:xfrm>
              <a:off x="5777570" y="234031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6793888" y="369762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4608683" y="145075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33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43" grpId="1" animBg="1"/>
      <p:bldP spid="337" grpId="0"/>
      <p:bldP spid="392" grpId="0"/>
      <p:bldP spid="3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</a:t>
            </a:r>
            <a:r>
              <a:rPr lang="en-US" dirty="0" smtClean="0"/>
              <a:t>Merged Multiresolution </a:t>
            </a:r>
            <a:r>
              <a:rPr lang="en-US" dirty="0"/>
              <a:t>hierarchies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891976" y="2424180"/>
            <a:ext cx="2224188" cy="2033338"/>
            <a:chOff x="2086912" y="2380479"/>
            <a:chExt cx="1750396" cy="160020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2234176" y="2380479"/>
              <a:ext cx="1603132" cy="1600200"/>
              <a:chOff x="3771900" y="445476"/>
              <a:chExt cx="3206261" cy="3200400"/>
            </a:xfrm>
            <a:scene3d>
              <a:camera prst="perspectiveRelaxed" fov="7200000">
                <a:rot lat="18000000" lon="0" rev="0"/>
              </a:camera>
              <a:lightRig rig="threePt" dir="t"/>
            </a:scene3d>
          </p:grpSpPr>
          <p:sp>
            <p:nvSpPr>
              <p:cNvPr id="12" name="Rectangle 11"/>
              <p:cNvSpPr/>
              <p:nvPr/>
            </p:nvSpPr>
            <p:spPr>
              <a:xfrm>
                <a:off x="3771900" y="4454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171950" y="4454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71900" y="8455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171950" y="8455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573954" y="4454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974004" y="4454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573954" y="8455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974004" y="8455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771900" y="12455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171950" y="12455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771900" y="16456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171950" y="16456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573954" y="124557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974004" y="12455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573954" y="164562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974004" y="16456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376008" y="44547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776058" y="4454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376008" y="84552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76058" y="8455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178061" y="4454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578111" y="4454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178061" y="8455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578111" y="8455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376008" y="12455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776058" y="12455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376008" y="16456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776058" y="16456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6178061" y="12455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578111" y="12455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178061" y="16456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6578111" y="16456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771900" y="204567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171950" y="20456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771900" y="244572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171950" y="24457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573954" y="20456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974004" y="20456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573954" y="24457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974004" y="24457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771900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171950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771900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71950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573954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74004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573954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974004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376008" y="20456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776058" y="20456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5376008" y="24457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5776058" y="24457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178061" y="20456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578111" y="20456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178061" y="24457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578111" y="24457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376008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776058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5376008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776058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178061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578111" y="284577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6178061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578111" y="3245826"/>
                <a:ext cx="400050" cy="400050"/>
              </a:xfrm>
              <a:prstGeom prst="rect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3006075" y="2823927"/>
              <a:ext cx="435768" cy="207168"/>
            </a:xfrm>
            <a:custGeom>
              <a:avLst/>
              <a:gdLst>
                <a:gd name="connsiteX0" fmla="*/ 0 w 435768"/>
                <a:gd name="connsiteY0" fmla="*/ 0 h 190500"/>
                <a:gd name="connsiteX1" fmla="*/ 0 w 435768"/>
                <a:gd name="connsiteY1" fmla="*/ 190500 h 190500"/>
                <a:gd name="connsiteX2" fmla="*/ 435768 w 435768"/>
                <a:gd name="connsiteY2" fmla="*/ 190500 h 190500"/>
                <a:gd name="connsiteX3" fmla="*/ 392906 w 435768"/>
                <a:gd name="connsiteY3" fmla="*/ 0 h 190500"/>
                <a:gd name="connsiteX4" fmla="*/ 0 w 435768"/>
                <a:gd name="connsiteY4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768" h="190500">
                  <a:moveTo>
                    <a:pt x="0" y="0"/>
                  </a:moveTo>
                  <a:lnTo>
                    <a:pt x="0" y="190500"/>
                  </a:lnTo>
                  <a:lnTo>
                    <a:pt x="435768" y="190500"/>
                  </a:lnTo>
                  <a:lnTo>
                    <a:pt x="3929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2086912" y="3160337"/>
              <a:ext cx="583406" cy="273844"/>
            </a:xfrm>
            <a:custGeom>
              <a:avLst/>
              <a:gdLst>
                <a:gd name="connsiteX0" fmla="*/ 119063 w 583406"/>
                <a:gd name="connsiteY0" fmla="*/ 0 h 259556"/>
                <a:gd name="connsiteX1" fmla="*/ 583406 w 583406"/>
                <a:gd name="connsiteY1" fmla="*/ 0 h 259556"/>
                <a:gd name="connsiteX2" fmla="*/ 528638 w 583406"/>
                <a:gd name="connsiteY2" fmla="*/ 259556 h 259556"/>
                <a:gd name="connsiteX3" fmla="*/ 0 w 583406"/>
                <a:gd name="connsiteY3" fmla="*/ 259556 h 259556"/>
                <a:gd name="connsiteX4" fmla="*/ 119063 w 583406"/>
                <a:gd name="connsiteY4" fmla="*/ 0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406" h="259556">
                  <a:moveTo>
                    <a:pt x="119063" y="0"/>
                  </a:moveTo>
                  <a:lnTo>
                    <a:pt x="583406" y="0"/>
                  </a:lnTo>
                  <a:lnTo>
                    <a:pt x="528638" y="259556"/>
                  </a:lnTo>
                  <a:lnTo>
                    <a:pt x="0" y="259556"/>
                  </a:lnTo>
                  <a:lnTo>
                    <a:pt x="119063" y="0"/>
                  </a:ln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 w="28575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278015" y="2749708"/>
              <a:ext cx="457200" cy="562774"/>
            </a:xfrm>
            <a:prstGeom prst="arc">
              <a:avLst>
                <a:gd name="adj1" fmla="val 6865542"/>
                <a:gd name="adj2" fmla="val 20478061"/>
              </a:avLst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  <a:tailEnd type="triangle" w="sm" len="lg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775443" y="2517792"/>
              <a:ext cx="457200" cy="562774"/>
            </a:xfrm>
            <a:prstGeom prst="arc">
              <a:avLst>
                <a:gd name="adj1" fmla="val 8405922"/>
                <a:gd name="adj2" fmla="val 1679820"/>
              </a:avLst>
            </a:prstGeom>
            <a:noFill/>
            <a:ln w="28575" cap="rnd" cmpd="sng" algn="ctr">
              <a:solidFill>
                <a:sysClr val="windowText" lastClr="000000"/>
              </a:solidFill>
              <a:prstDash val="solid"/>
              <a:headEnd type="triangle" w="sm" len="lg"/>
              <a:tailEnd type="none" w="sm" len="sm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588378" y="2974208"/>
              <a:ext cx="478631" cy="227801"/>
            </a:xfrm>
            <a:custGeom>
              <a:avLst/>
              <a:gdLst>
                <a:gd name="connsiteX0" fmla="*/ 50006 w 478631"/>
                <a:gd name="connsiteY0" fmla="*/ 0 h 214312"/>
                <a:gd name="connsiteX1" fmla="*/ 478631 w 478631"/>
                <a:gd name="connsiteY1" fmla="*/ 0 h 214312"/>
                <a:gd name="connsiteX2" fmla="*/ 478631 w 478631"/>
                <a:gd name="connsiteY2" fmla="*/ 214312 h 214312"/>
                <a:gd name="connsiteX3" fmla="*/ 0 w 478631"/>
                <a:gd name="connsiteY3" fmla="*/ 214312 h 214312"/>
                <a:gd name="connsiteX4" fmla="*/ 50006 w 478631"/>
                <a:gd name="connsiteY4" fmla="*/ 0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31" h="214312">
                  <a:moveTo>
                    <a:pt x="50006" y="0"/>
                  </a:moveTo>
                  <a:lnTo>
                    <a:pt x="478631" y="0"/>
                  </a:lnTo>
                  <a:lnTo>
                    <a:pt x="478631" y="214312"/>
                  </a:lnTo>
                  <a:lnTo>
                    <a:pt x="0" y="214312"/>
                  </a:lnTo>
                  <a:lnTo>
                    <a:pt x="50006" y="0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92D05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plastic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 rot="5400000">
            <a:off x="8994523" y="3421311"/>
            <a:ext cx="385707" cy="2438399"/>
            <a:chOff x="9969859" y="1753461"/>
            <a:chExt cx="385723" cy="2438399"/>
          </a:xfrm>
        </p:grpSpPr>
        <p:sp>
          <p:nvSpPr>
            <p:cNvPr id="77" name="TextBox 76"/>
            <p:cNvSpPr txBox="1"/>
            <p:nvPr/>
          </p:nvSpPr>
          <p:spPr>
            <a:xfrm rot="16200000">
              <a:off x="9027968" y="2835512"/>
              <a:ext cx="2191572" cy="30779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lastic"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Similarity Compression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rot="16200000">
              <a:off x="9136382" y="2972661"/>
              <a:ext cx="2438399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arrow"/>
              <a:tailEnd type="arrow"/>
            </a:ln>
            <a:effectLst/>
            <a:scene3d>
              <a:camera prst="orthographicFront"/>
              <a:lightRig rig="threePt" dir="t"/>
            </a:scene3d>
            <a:sp3d prstMaterial="plastic"/>
          </p:spPr>
        </p:cxnSp>
      </p:grpSp>
      <p:grpSp>
        <p:nvGrpSpPr>
          <p:cNvPr id="79" name="Group 78"/>
          <p:cNvGrpSpPr/>
          <p:nvPr/>
        </p:nvGrpSpPr>
        <p:grpSpPr>
          <a:xfrm>
            <a:off x="5229213" y="1096975"/>
            <a:ext cx="1823840" cy="5096488"/>
            <a:chOff x="667421" y="2040185"/>
            <a:chExt cx="934018" cy="2609994"/>
          </a:xfrm>
        </p:grpSpPr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693390" y="3743789"/>
              <a:ext cx="908049" cy="906390"/>
              <a:chOff x="3771900" y="445476"/>
              <a:chExt cx="3206261" cy="3200400"/>
            </a:xfrm>
            <a:scene3d>
              <a:camera prst="perspectiveRelaxed" fov="7200000">
                <a:rot lat="18000000" lon="0" rev="0"/>
              </a:camera>
              <a:lightRig rig="threePt" dir="t"/>
            </a:scene3d>
          </p:grpSpPr>
          <p:sp>
            <p:nvSpPr>
              <p:cNvPr id="104" name="Rectangle 103"/>
              <p:cNvSpPr/>
              <p:nvPr/>
            </p:nvSpPr>
            <p:spPr>
              <a:xfrm>
                <a:off x="3771900" y="4454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4171950" y="4454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771900" y="8455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4171950" y="8455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573954" y="4454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4974004" y="4454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4573954" y="8455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4974004" y="8455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771900" y="12455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171950" y="12455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771900" y="16456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171950" y="16456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4573954" y="124557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4974004" y="12455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573954" y="164562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974004" y="16456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5376008" y="44547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5776058" y="4454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5376008" y="84552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5776058" y="8455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6178061" y="4454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6578111" y="4454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6178061" y="8455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6578111" y="8455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5376008" y="12455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5776058" y="12455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5376008" y="16456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5776058" y="16456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178061" y="12455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6578111" y="12455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6178061" y="16456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6578111" y="16456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3771900" y="204567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171950" y="20456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3771900" y="2445726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171950" y="24457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573954" y="20456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974004" y="20456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4573954" y="24457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4974004" y="24457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3771900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4171950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3771900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4171950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573954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4974004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4573954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4974004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5376008" y="20456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5776058" y="20456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5376008" y="24457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5776058" y="24457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178061" y="20456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6578111" y="20456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6178061" y="24457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6578111" y="24457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5376008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5776058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376008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5776058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6178061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6578111" y="284577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6178061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6578111" y="3245826"/>
                <a:ext cx="400050" cy="400050"/>
              </a:xfrm>
              <a:prstGeom prst="rect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693390" y="3175922"/>
              <a:ext cx="907495" cy="906390"/>
              <a:chOff x="3165323" y="1066800"/>
              <a:chExt cx="1602155" cy="1600200"/>
            </a:xfrm>
            <a:scene3d>
              <a:camera prst="perspectiveRelaxed" fov="7200000">
                <a:rot lat="18000000" lon="0" rev="0"/>
              </a:camera>
              <a:lightRig rig="threePt" dir="t"/>
            </a:scene3d>
          </p:grpSpPr>
          <p:sp>
            <p:nvSpPr>
              <p:cNvPr id="88" name="Rectangle 87"/>
              <p:cNvSpPr/>
              <p:nvPr/>
            </p:nvSpPr>
            <p:spPr>
              <a:xfrm>
                <a:off x="3165323" y="10668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565373" y="10668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165323" y="14668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3565373" y="1466850"/>
                <a:ext cx="400050" cy="40005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3967378" y="10668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4367428" y="10668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3967378" y="14668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367428" y="14668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3165323" y="18669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3565373" y="18669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3165323" y="22669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3565373" y="22669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967378" y="18669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367428" y="18669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967378" y="22669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4367428" y="22669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oup 81"/>
            <p:cNvGrpSpPr>
              <a:grpSpLocks noChangeAspect="1"/>
            </p:cNvGrpSpPr>
            <p:nvPr/>
          </p:nvGrpSpPr>
          <p:grpSpPr>
            <a:xfrm>
              <a:off x="667421" y="2608053"/>
              <a:ext cx="906388" cy="906390"/>
              <a:chOff x="4526152" y="381000"/>
              <a:chExt cx="800100" cy="800100"/>
            </a:xfrm>
            <a:scene3d>
              <a:camera prst="perspectiveRelaxed" fov="7200000">
                <a:rot lat="18000000" lon="0" rev="0"/>
              </a:camera>
              <a:lightRig rig="threePt" dir="t"/>
            </a:scene3d>
          </p:grpSpPr>
          <p:sp>
            <p:nvSpPr>
              <p:cNvPr id="84" name="Rectangle 83"/>
              <p:cNvSpPr/>
              <p:nvPr/>
            </p:nvSpPr>
            <p:spPr>
              <a:xfrm>
                <a:off x="4526152" y="381000"/>
                <a:ext cx="400050" cy="400050"/>
              </a:xfrm>
              <a:prstGeom prst="rect">
                <a:avLst/>
              </a:prstGeom>
              <a:solidFill>
                <a:srgbClr val="4F81BD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4926202" y="38100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526152" y="7810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926202" y="781050"/>
                <a:ext cx="400050" cy="400050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  <a:sp3d prstMaterial="matte"/>
            </p:spPr>
            <p:txBody>
              <a:bodyPr rtlCol="0" anchor="ctr"/>
              <a:lstStyle/>
              <a:p>
                <a:pPr marL="0" marR="0" lvl="0" indent="0" algn="ctr" defTabSz="9142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3" name="Rectangle 82"/>
            <p:cNvSpPr>
              <a:spLocks noChangeAspect="1"/>
            </p:cNvSpPr>
            <p:nvPr/>
          </p:nvSpPr>
          <p:spPr>
            <a:xfrm>
              <a:off x="676068" y="2040185"/>
              <a:ext cx="906388" cy="906390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  <a:scene3d>
              <a:camera prst="perspectiveRelaxed" fov="7200000">
                <a:rot lat="18000000" lon="0" rev="0"/>
              </a:camera>
              <a:lightRig rig="threePt" dir="t"/>
            </a:scene3d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4339071" y="1610913"/>
            <a:ext cx="404523" cy="4416181"/>
            <a:chOff x="3070213" y="1610913"/>
            <a:chExt cx="404523" cy="4416181"/>
          </a:xfrm>
        </p:grpSpPr>
        <p:sp>
          <p:nvSpPr>
            <p:cNvPr id="169" name="TextBox 168"/>
            <p:cNvSpPr txBox="1"/>
            <p:nvPr/>
          </p:nvSpPr>
          <p:spPr>
            <a:xfrm rot="16200000">
              <a:off x="1054376" y="3672704"/>
              <a:ext cx="4370227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 prstMaterial="plastic"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Hierarchical Compression</a:t>
              </a:r>
            </a:p>
          </p:txBody>
        </p:sp>
        <p:cxnSp>
          <p:nvCxnSpPr>
            <p:cNvPr id="170" name="Straight Arrow Connector 169"/>
            <p:cNvCxnSpPr/>
            <p:nvPr/>
          </p:nvCxnSpPr>
          <p:spPr>
            <a:xfrm flipV="1">
              <a:off x="3474736" y="1610913"/>
              <a:ext cx="0" cy="414007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arrow"/>
            </a:ln>
            <a:effectLst/>
            <a:scene3d>
              <a:camera prst="orthographicFront"/>
              <a:lightRig rig="threePt" dir="t"/>
            </a:scene3d>
            <a:sp3d prstMaterial="plastic"/>
          </p:spPr>
        </p:cxnSp>
      </p:grpSp>
      <p:grpSp>
        <p:nvGrpSpPr>
          <p:cNvPr id="171" name="Group 170"/>
          <p:cNvGrpSpPr>
            <a:grpSpLocks noChangeAspect="1"/>
          </p:cNvGrpSpPr>
          <p:nvPr/>
        </p:nvGrpSpPr>
        <p:grpSpPr>
          <a:xfrm>
            <a:off x="2002769" y="3822099"/>
            <a:ext cx="2000148" cy="1996490"/>
            <a:chOff x="3771900" y="445476"/>
            <a:chExt cx="3206261" cy="3200400"/>
          </a:xfrm>
          <a:scene3d>
            <a:camera prst="perspectiveRelaxed" fov="7200000">
              <a:rot lat="18000000" lon="0" rev="0"/>
            </a:camera>
            <a:lightRig rig="threePt" dir="t"/>
          </a:scene3d>
        </p:grpSpPr>
        <p:sp>
          <p:nvSpPr>
            <p:cNvPr id="172" name="Rectangle 171"/>
            <p:cNvSpPr/>
            <p:nvPr/>
          </p:nvSpPr>
          <p:spPr>
            <a:xfrm>
              <a:off x="3771900" y="4454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4171950" y="4454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3771900" y="8455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4171950" y="8455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4573954" y="4454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974004" y="4454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573954" y="8455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974004" y="8455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771900" y="12455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171950" y="12455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771900" y="16456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171950" y="16456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4573954" y="12455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4974004" y="12455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4573954" y="16456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4974004" y="16456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5376008" y="4454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776058" y="4454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376008" y="8455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776058" y="8455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6178061" y="4454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6578111" y="4454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6178061" y="8455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6578111" y="8455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5376008" y="12455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5776058" y="12455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5376008" y="16456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5776058" y="16456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6178061" y="12455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6578111" y="12455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6178061" y="16456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6578111" y="16456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3771900" y="204567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4171950" y="20456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3771900" y="2445726"/>
              <a:ext cx="400050" cy="400050"/>
            </a:xfrm>
            <a:prstGeom prst="rect">
              <a:avLst/>
            </a:prstGeom>
            <a:solidFill>
              <a:srgbClr val="4F81BD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4171950" y="24457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573954" y="20456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974004" y="20456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73954" y="24457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974004" y="24457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771900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171950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3771900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4171950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4573954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4974004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4573954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974004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5376008" y="20456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776058" y="20456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5376008" y="24457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776058" y="24457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6178061" y="20456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6578111" y="20456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6178061" y="24457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6578111" y="24457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376008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776058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5376008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5776058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6178061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6578111" y="284577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6178061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6578111" y="3245826"/>
              <a:ext cx="400050" cy="400050"/>
            </a:xfrm>
            <a:prstGeom prst="rect">
              <a:avLst/>
            </a:prstGeom>
            <a:solidFill>
              <a:srgbClr val="FFFF00"/>
            </a:solidFill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2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1970208" y="1324229"/>
            <a:ext cx="1814488" cy="2516670"/>
            <a:chOff x="2534918" y="340808"/>
            <a:chExt cx="4094482" cy="5678992"/>
          </a:xfrm>
        </p:grpSpPr>
        <p:sp>
          <p:nvSpPr>
            <p:cNvPr id="237" name="Rectangle 236"/>
            <p:cNvSpPr/>
            <p:nvPr/>
          </p:nvSpPr>
          <p:spPr>
            <a:xfrm>
              <a:off x="3810000" y="2248327"/>
              <a:ext cx="2819400" cy="3771473"/>
            </a:xfrm>
            <a:prstGeom prst="rect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  <a:scene3d>
              <a:camera prst="isometricOffAxis2Top"/>
              <a:lightRig rig="chilly" dir="t">
                <a:rot lat="0" lon="0" rev="1200000"/>
              </a:lightRig>
            </a:scene3d>
            <a:sp3d extrusionH="368300" prstMaterial="softEdge">
              <a:bevelT w="0" h="0"/>
              <a:extrusionClr>
                <a:srgbClr val="FFFF00"/>
              </a:extrusionClr>
            </a:sp3d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Trapezoid 237"/>
            <p:cNvSpPr/>
            <p:nvPr/>
          </p:nvSpPr>
          <p:spPr>
            <a:xfrm>
              <a:off x="4471513" y="1661160"/>
              <a:ext cx="1426830" cy="2410914"/>
            </a:xfrm>
            <a:prstGeom prst="trapezoid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Sun 238"/>
            <p:cNvSpPr/>
            <p:nvPr/>
          </p:nvSpPr>
          <p:spPr>
            <a:xfrm>
              <a:off x="4786087" y="340808"/>
              <a:ext cx="852084" cy="852084"/>
            </a:xfrm>
            <a:prstGeom prst="sun">
              <a:avLst/>
            </a:prstGeom>
            <a:solidFill>
              <a:srgbClr val="FFFF00"/>
            </a:solidFill>
            <a:ln w="25400" cap="flat" cmpd="sng" algn="ctr">
              <a:solidFill>
                <a:srgbClr val="FFFF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Diamond 239"/>
            <p:cNvSpPr/>
            <p:nvPr/>
          </p:nvSpPr>
          <p:spPr>
            <a:xfrm>
              <a:off x="2534918" y="1453233"/>
              <a:ext cx="3721033" cy="3586581"/>
            </a:xfrm>
            <a:prstGeom prst="diamond">
              <a:avLst/>
            </a:prstGeom>
            <a:solidFill>
              <a:srgbClr val="1F497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  <a:scene3d>
              <a:camera prst="isometricOffAxis2Top">
                <a:rot lat="17473915" lon="21469013" rev="21557292"/>
              </a:camera>
              <a:lightRig rig="chilly" dir="t">
                <a:rot lat="0" lon="0" rev="18000000"/>
              </a:lightRig>
            </a:scene3d>
            <a:sp3d extrusionH="349250" prstMaterial="matte">
              <a:bevelT w="0" h="0"/>
              <a:extrusionClr>
                <a:srgbClr val="4F81BD"/>
              </a:extrusionClr>
              <a:contourClr>
                <a:srgbClr val="4F81BD"/>
              </a:contourClr>
            </a:sp3d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Trapezoid 240"/>
            <p:cNvSpPr/>
            <p:nvPr/>
          </p:nvSpPr>
          <p:spPr>
            <a:xfrm>
              <a:off x="4321997" y="2109906"/>
              <a:ext cx="1737364" cy="2395674"/>
            </a:xfrm>
            <a:prstGeom prst="trapezoid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42" name="Straight Connector 241"/>
            <p:cNvCxnSpPr/>
            <p:nvPr/>
          </p:nvCxnSpPr>
          <p:spPr>
            <a:xfrm flipV="1">
              <a:off x="4321997" y="4246704"/>
              <a:ext cx="123041" cy="258880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>
            <a:xfrm>
              <a:off x="5898343" y="4072074"/>
              <a:ext cx="161018" cy="433506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grpSp>
          <p:nvGrpSpPr>
            <p:cNvPr id="244" name="Group 243"/>
            <p:cNvGrpSpPr/>
            <p:nvPr/>
          </p:nvGrpSpPr>
          <p:grpSpPr>
            <a:xfrm>
              <a:off x="4786087" y="1521615"/>
              <a:ext cx="809185" cy="726712"/>
              <a:chOff x="304800" y="457200"/>
              <a:chExt cx="3200400" cy="3200400"/>
            </a:xfrm>
            <a:scene3d>
              <a:camera prst="perspectiveRelaxed" fov="5400000"/>
              <a:lightRig rig="threePt" dir="t"/>
            </a:scene3d>
          </p:grpSpPr>
          <p:sp>
            <p:nvSpPr>
              <p:cNvPr id="247" name="Rectangle 246"/>
              <p:cNvSpPr/>
              <p:nvPr/>
            </p:nvSpPr>
            <p:spPr>
              <a:xfrm>
                <a:off x="304800" y="457200"/>
                <a:ext cx="3200400" cy="3200400"/>
              </a:xfrm>
              <a:prstGeom prst="rect">
                <a:avLst/>
              </a:prstGeom>
              <a:solidFill>
                <a:srgbClr val="FFFF00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3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Right Triangle 247"/>
              <p:cNvSpPr/>
              <p:nvPr/>
            </p:nvSpPr>
            <p:spPr>
              <a:xfrm flipV="1">
                <a:off x="304800" y="457200"/>
                <a:ext cx="2743200" cy="2590801"/>
              </a:xfrm>
              <a:prstGeom prst="rt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30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245" name="Straight Connector 244"/>
            <p:cNvCxnSpPr/>
            <p:nvPr/>
          </p:nvCxnSpPr>
          <p:spPr>
            <a:xfrm flipV="1">
              <a:off x="4563745" y="2710815"/>
              <a:ext cx="108585" cy="657226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>
            <a:xfrm flipH="1" flipV="1">
              <a:off x="5758815" y="3127376"/>
              <a:ext cx="30478" cy="191135"/>
            </a:xfrm>
            <a:prstGeom prst="line">
              <a:avLst/>
            </a:prstGeom>
            <a:noFill/>
            <a:ln w="12700" cap="rnd" cmpd="sng" algn="ctr">
              <a:solidFill>
                <a:sysClr val="windowText" lastClr="000000"/>
              </a:solidFill>
              <a:prstDash val="sysDot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051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99403"/>
            <a:ext cx="10515600" cy="557090"/>
          </a:xfrm>
        </p:spPr>
        <p:txBody>
          <a:bodyPr/>
          <a:lstStyle/>
          <a:p>
            <a:r>
              <a:rPr lang="en-US" dirty="0"/>
              <a:t>Introduction: </a:t>
            </a:r>
            <a:r>
              <a:rPr lang="en-US" dirty="0" smtClean="0"/>
              <a:t>Merged Multiresolution </a:t>
            </a:r>
            <a:r>
              <a:rPr lang="en-US" dirty="0"/>
              <a:t>hierarchies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072579" y="3092912"/>
            <a:ext cx="927886" cy="1085327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584395" y="3092912"/>
            <a:ext cx="927886" cy="1085327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vaal 6"/>
          <p:cNvSpPr/>
          <p:nvPr/>
        </p:nvSpPr>
        <p:spPr>
          <a:xfrm>
            <a:off x="5244179" y="1790190"/>
            <a:ext cx="252000" cy="25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vaal 10"/>
          <p:cNvSpPr/>
          <p:nvPr/>
        </p:nvSpPr>
        <p:spPr>
          <a:xfrm>
            <a:off x="6003756" y="2538644"/>
            <a:ext cx="252000" cy="252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vaal 17"/>
          <p:cNvSpPr/>
          <p:nvPr/>
        </p:nvSpPr>
        <p:spPr>
          <a:xfrm>
            <a:off x="6121146" y="3856379"/>
            <a:ext cx="252000" cy="2520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vaal 18"/>
          <p:cNvSpPr/>
          <p:nvPr/>
        </p:nvSpPr>
        <p:spPr>
          <a:xfrm>
            <a:off x="6636086" y="3856379"/>
            <a:ext cx="252000" cy="252000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al 21"/>
          <p:cNvSpPr/>
          <p:nvPr/>
        </p:nvSpPr>
        <p:spPr>
          <a:xfrm>
            <a:off x="5735342" y="3154472"/>
            <a:ext cx="252000" cy="25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vaal 22"/>
          <p:cNvSpPr/>
          <p:nvPr/>
        </p:nvSpPr>
        <p:spPr>
          <a:xfrm>
            <a:off x="6378604" y="3154472"/>
            <a:ext cx="252000" cy="25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1" name="Rechte verbindingslijn met pijl 31"/>
          <p:cNvCxnSpPr>
            <a:stCxn id="85" idx="3"/>
            <a:endCxn id="97" idx="7"/>
          </p:cNvCxnSpPr>
          <p:nvPr/>
        </p:nvCxnSpPr>
        <p:spPr>
          <a:xfrm flipH="1">
            <a:off x="4730667" y="2005285"/>
            <a:ext cx="550417" cy="5702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2" name="Rechte verbindingslijn met pijl 32"/>
          <p:cNvCxnSpPr>
            <a:stCxn id="85" idx="5"/>
            <a:endCxn id="86" idx="1"/>
          </p:cNvCxnSpPr>
          <p:nvPr/>
        </p:nvCxnSpPr>
        <p:spPr>
          <a:xfrm>
            <a:off x="5459274" y="2005285"/>
            <a:ext cx="581387" cy="5702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3" name="Rechte verbindingslijn met pijl 35"/>
          <p:cNvCxnSpPr>
            <a:stCxn id="86" idx="3"/>
            <a:endCxn id="89" idx="0"/>
          </p:cNvCxnSpPr>
          <p:nvPr/>
        </p:nvCxnSpPr>
        <p:spPr>
          <a:xfrm flipH="1">
            <a:off x="5861342" y="2753739"/>
            <a:ext cx="179319" cy="40073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4" name="Rechte verbindingslijn met pijl 36"/>
          <p:cNvCxnSpPr>
            <a:stCxn id="86" idx="5"/>
            <a:endCxn id="90" idx="0"/>
          </p:cNvCxnSpPr>
          <p:nvPr/>
        </p:nvCxnSpPr>
        <p:spPr>
          <a:xfrm>
            <a:off x="6218851" y="2753739"/>
            <a:ext cx="285753" cy="40073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5" name="Rechte verbindingslijn met pijl 39"/>
          <p:cNvCxnSpPr>
            <a:stCxn id="90" idx="3"/>
            <a:endCxn id="87" idx="0"/>
          </p:cNvCxnSpPr>
          <p:nvPr/>
        </p:nvCxnSpPr>
        <p:spPr>
          <a:xfrm flipH="1">
            <a:off x="6247146" y="3369567"/>
            <a:ext cx="168363" cy="4868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6" name="Rechte verbindingslijn met pijl 40"/>
          <p:cNvCxnSpPr>
            <a:stCxn id="90" idx="5"/>
            <a:endCxn id="88" idx="0"/>
          </p:cNvCxnSpPr>
          <p:nvPr/>
        </p:nvCxnSpPr>
        <p:spPr>
          <a:xfrm>
            <a:off x="6593699" y="3369567"/>
            <a:ext cx="168387" cy="4868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97" name="Ovaal 10"/>
          <p:cNvSpPr/>
          <p:nvPr/>
        </p:nvSpPr>
        <p:spPr>
          <a:xfrm>
            <a:off x="4515572" y="2538644"/>
            <a:ext cx="252000" cy="252000"/>
          </a:xfrm>
          <a:prstGeom prst="ellipse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Ovaal 17"/>
          <p:cNvSpPr/>
          <p:nvPr/>
        </p:nvSpPr>
        <p:spPr>
          <a:xfrm>
            <a:off x="4632962" y="3856379"/>
            <a:ext cx="252000" cy="2520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vaal 18"/>
          <p:cNvSpPr/>
          <p:nvPr/>
        </p:nvSpPr>
        <p:spPr>
          <a:xfrm>
            <a:off x="5147902" y="3856379"/>
            <a:ext cx="252000" cy="2520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Ovaal 21"/>
          <p:cNvSpPr/>
          <p:nvPr/>
        </p:nvSpPr>
        <p:spPr>
          <a:xfrm>
            <a:off x="4247158" y="3154472"/>
            <a:ext cx="252000" cy="252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al 22"/>
          <p:cNvSpPr/>
          <p:nvPr/>
        </p:nvSpPr>
        <p:spPr>
          <a:xfrm>
            <a:off x="4890420" y="3154472"/>
            <a:ext cx="252000" cy="252000"/>
          </a:xfrm>
          <a:prstGeom prst="ellipse">
            <a:avLst/>
          </a:prstGeom>
          <a:solidFill>
            <a:schemeClr val="tx2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2" name="Rechte verbindingslijn met pijl 35"/>
          <p:cNvCxnSpPr>
            <a:stCxn id="97" idx="3"/>
            <a:endCxn id="100" idx="0"/>
          </p:cNvCxnSpPr>
          <p:nvPr/>
        </p:nvCxnSpPr>
        <p:spPr>
          <a:xfrm flipH="1">
            <a:off x="4373158" y="2753739"/>
            <a:ext cx="179319" cy="40073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3" name="Rechte verbindingslijn met pijl 36"/>
          <p:cNvCxnSpPr>
            <a:stCxn id="97" idx="5"/>
            <a:endCxn id="101" idx="0"/>
          </p:cNvCxnSpPr>
          <p:nvPr/>
        </p:nvCxnSpPr>
        <p:spPr>
          <a:xfrm>
            <a:off x="4730667" y="2753739"/>
            <a:ext cx="285753" cy="40073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4" name="Rechte verbindingslijn met pijl 39"/>
          <p:cNvCxnSpPr>
            <a:stCxn id="101" idx="3"/>
            <a:endCxn id="98" idx="0"/>
          </p:cNvCxnSpPr>
          <p:nvPr/>
        </p:nvCxnSpPr>
        <p:spPr>
          <a:xfrm flipH="1">
            <a:off x="4758962" y="3369567"/>
            <a:ext cx="168363" cy="4868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5" name="Rechte verbindingslijn met pijl 40"/>
          <p:cNvCxnSpPr>
            <a:stCxn id="101" idx="5"/>
            <a:endCxn id="99" idx="0"/>
          </p:cNvCxnSpPr>
          <p:nvPr/>
        </p:nvCxnSpPr>
        <p:spPr>
          <a:xfrm>
            <a:off x="5105515" y="3369567"/>
            <a:ext cx="168387" cy="4868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grpSp>
        <p:nvGrpSpPr>
          <p:cNvPr id="106" name="Group 105"/>
          <p:cNvGrpSpPr/>
          <p:nvPr/>
        </p:nvGrpSpPr>
        <p:grpSpPr>
          <a:xfrm>
            <a:off x="4268471" y="2396924"/>
            <a:ext cx="114310" cy="535926"/>
            <a:chOff x="6172200" y="2186940"/>
            <a:chExt cx="208853" cy="1676400"/>
          </a:xfrm>
        </p:grpSpPr>
        <p:cxnSp>
          <p:nvCxnSpPr>
            <p:cNvPr id="107" name="Straight Connector 106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/>
            <p:cNvSpPr/>
            <p:nvPr/>
          </p:nvSpPr>
          <p:spPr>
            <a:xfrm>
              <a:off x="6172200" y="2630243"/>
              <a:ext cx="208853" cy="986838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733048" y="2396924"/>
            <a:ext cx="114310" cy="535926"/>
            <a:chOff x="6172200" y="2186940"/>
            <a:chExt cx="208853" cy="1676400"/>
          </a:xfrm>
        </p:grpSpPr>
        <p:cxnSp>
          <p:nvCxnSpPr>
            <p:cNvPr id="110" name="Straight Connector 109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6172200" y="2438399"/>
              <a:ext cx="208853" cy="805164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018558" y="3006524"/>
            <a:ext cx="114310" cy="535926"/>
            <a:chOff x="6172200" y="2186940"/>
            <a:chExt cx="208853" cy="1676400"/>
          </a:xfrm>
        </p:grpSpPr>
        <p:cxnSp>
          <p:nvCxnSpPr>
            <p:cNvPr id="113" name="Straight Connector 112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6172200" y="3025140"/>
              <a:ext cx="208853" cy="591938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710417" y="3006524"/>
            <a:ext cx="114310" cy="535926"/>
            <a:chOff x="6172200" y="2186940"/>
            <a:chExt cx="208853" cy="1676400"/>
          </a:xfrm>
        </p:grpSpPr>
        <p:cxnSp>
          <p:nvCxnSpPr>
            <p:cNvPr id="116" name="Straight Connector 115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ctangle 116"/>
            <p:cNvSpPr/>
            <p:nvPr/>
          </p:nvSpPr>
          <p:spPr>
            <a:xfrm>
              <a:off x="6172200" y="2438400"/>
              <a:ext cx="208853" cy="58674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401262" y="3708848"/>
            <a:ext cx="114310" cy="535926"/>
            <a:chOff x="6172200" y="2186940"/>
            <a:chExt cx="208853" cy="1676400"/>
          </a:xfrm>
        </p:grpSpPr>
        <p:cxnSp>
          <p:nvCxnSpPr>
            <p:cNvPr id="119" name="Straight Connector 118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/>
            <p:cNvSpPr/>
            <p:nvPr/>
          </p:nvSpPr>
          <p:spPr>
            <a:xfrm>
              <a:off x="6172200" y="3121071"/>
              <a:ext cx="208853" cy="68267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4991205" y="3708848"/>
            <a:ext cx="114310" cy="535926"/>
            <a:chOff x="6172200" y="2186940"/>
            <a:chExt cx="208853" cy="1676400"/>
          </a:xfrm>
        </p:grpSpPr>
        <p:cxnSp>
          <p:nvCxnSpPr>
            <p:cNvPr id="122" name="Straight Connector 121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6172200" y="2648423"/>
              <a:ext cx="208853" cy="91696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5542558" y="3006524"/>
            <a:ext cx="114310" cy="535926"/>
            <a:chOff x="6172200" y="2186940"/>
            <a:chExt cx="208853" cy="1676400"/>
          </a:xfrm>
        </p:grpSpPr>
        <p:cxnSp>
          <p:nvCxnSpPr>
            <p:cNvPr id="125" name="Straight Connector 124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>
              <a:off x="6172200" y="2840980"/>
              <a:ext cx="208853" cy="776099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190248" y="3006524"/>
            <a:ext cx="114310" cy="535926"/>
            <a:chOff x="6172200" y="2186940"/>
            <a:chExt cx="208853" cy="1676400"/>
          </a:xfrm>
        </p:grpSpPr>
        <p:cxnSp>
          <p:nvCxnSpPr>
            <p:cNvPr id="128" name="Straight Connector 127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/>
            <p:cNvSpPr/>
            <p:nvPr/>
          </p:nvSpPr>
          <p:spPr>
            <a:xfrm>
              <a:off x="6172200" y="2438400"/>
              <a:ext cx="208853" cy="1178678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885448" y="3708848"/>
            <a:ext cx="114310" cy="535926"/>
            <a:chOff x="6172200" y="2186940"/>
            <a:chExt cx="208853" cy="1676400"/>
          </a:xfrm>
        </p:grpSpPr>
        <p:cxnSp>
          <p:nvCxnSpPr>
            <p:cNvPr id="131" name="Straight Connector 130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Rectangle 131"/>
            <p:cNvSpPr/>
            <p:nvPr/>
          </p:nvSpPr>
          <p:spPr>
            <a:xfrm>
              <a:off x="6172200" y="3025140"/>
              <a:ext cx="208853" cy="689227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6479389" y="3708848"/>
            <a:ext cx="114310" cy="535926"/>
            <a:chOff x="6172200" y="2186940"/>
            <a:chExt cx="208853" cy="1676400"/>
          </a:xfrm>
        </p:grpSpPr>
        <p:cxnSp>
          <p:nvCxnSpPr>
            <p:cNvPr id="134" name="Straight Connector 133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6172200" y="3175136"/>
              <a:ext cx="208853" cy="39025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5005875" y="1648227"/>
            <a:ext cx="114310" cy="535926"/>
            <a:chOff x="6172200" y="2186940"/>
            <a:chExt cx="208853" cy="1676400"/>
          </a:xfrm>
        </p:grpSpPr>
        <p:cxnSp>
          <p:nvCxnSpPr>
            <p:cNvPr id="137" name="Straight Connector 136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/>
            <p:cNvSpPr/>
            <p:nvPr/>
          </p:nvSpPr>
          <p:spPr>
            <a:xfrm>
              <a:off x="6172200" y="2840980"/>
              <a:ext cx="208853" cy="73449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267934" y="3016450"/>
            <a:ext cx="998638" cy="1238250"/>
            <a:chOff x="781029" y="4220565"/>
            <a:chExt cx="998638" cy="1238250"/>
          </a:xfrm>
        </p:grpSpPr>
        <p:sp>
          <p:nvSpPr>
            <p:cNvPr id="140" name="Ovaal 17"/>
            <p:cNvSpPr/>
            <p:nvPr/>
          </p:nvSpPr>
          <p:spPr>
            <a:xfrm>
              <a:off x="1012727" y="5070420"/>
              <a:ext cx="252000" cy="252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al 18"/>
            <p:cNvSpPr/>
            <p:nvPr/>
          </p:nvSpPr>
          <p:spPr>
            <a:xfrm>
              <a:off x="1527667" y="5070420"/>
              <a:ext cx="252000" cy="252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Ovaal 22"/>
            <p:cNvSpPr/>
            <p:nvPr/>
          </p:nvSpPr>
          <p:spPr>
            <a:xfrm>
              <a:off x="1270185" y="4368513"/>
              <a:ext cx="252000" cy="25200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3" name="Rechte verbindingslijn met pijl 39"/>
            <p:cNvCxnSpPr>
              <a:stCxn id="142" idx="3"/>
              <a:endCxn id="140" idx="0"/>
            </p:cNvCxnSpPr>
            <p:nvPr/>
          </p:nvCxnSpPr>
          <p:spPr>
            <a:xfrm flipH="1">
              <a:off x="1138727" y="4583608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44" name="Rechte verbindingslijn met pijl 40"/>
            <p:cNvCxnSpPr>
              <a:stCxn id="142" idx="5"/>
              <a:endCxn id="141" idx="0"/>
            </p:cNvCxnSpPr>
            <p:nvPr/>
          </p:nvCxnSpPr>
          <p:spPr>
            <a:xfrm>
              <a:off x="1485280" y="4583608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grpSp>
          <p:nvGrpSpPr>
            <p:cNvPr id="145" name="Group 144"/>
            <p:cNvGrpSpPr/>
            <p:nvPr/>
          </p:nvGrpSpPr>
          <p:grpSpPr>
            <a:xfrm>
              <a:off x="1596512" y="4220565"/>
              <a:ext cx="114310" cy="535926"/>
              <a:chOff x="7097303" y="2186940"/>
              <a:chExt cx="208853" cy="1676400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H="1">
                <a:off x="7201689" y="2186940"/>
                <a:ext cx="153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Rectangle 152"/>
              <p:cNvSpPr/>
              <p:nvPr/>
            </p:nvSpPr>
            <p:spPr>
              <a:xfrm>
                <a:off x="7097303" y="2438400"/>
                <a:ext cx="208853" cy="50339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781029" y="4922889"/>
              <a:ext cx="114310" cy="535926"/>
              <a:chOff x="6172204" y="2186940"/>
              <a:chExt cx="208853" cy="1676400"/>
            </a:xfrm>
          </p:grpSpPr>
          <p:cxnSp>
            <p:nvCxnSpPr>
              <p:cNvPr id="150" name="Straight Connector 149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Rectangle 150"/>
              <p:cNvSpPr/>
              <p:nvPr/>
            </p:nvSpPr>
            <p:spPr>
              <a:xfrm>
                <a:off x="6172204" y="3121071"/>
                <a:ext cx="208853" cy="341338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370970" y="4922889"/>
              <a:ext cx="114310" cy="535926"/>
              <a:chOff x="6172200" y="2186940"/>
              <a:chExt cx="208853" cy="1676400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Rectangle 148"/>
              <p:cNvSpPr/>
              <p:nvPr/>
            </p:nvSpPr>
            <p:spPr>
              <a:xfrm>
                <a:off x="6172200" y="3018152"/>
                <a:ext cx="208853" cy="369729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4" name="Group 153"/>
          <p:cNvGrpSpPr/>
          <p:nvPr/>
        </p:nvGrpSpPr>
        <p:grpSpPr>
          <a:xfrm>
            <a:off x="4730667" y="2753739"/>
            <a:ext cx="3026423" cy="536659"/>
            <a:chOff x="3827842" y="3633415"/>
            <a:chExt cx="3026423" cy="536659"/>
          </a:xfrm>
        </p:grpSpPr>
        <p:cxnSp>
          <p:nvCxnSpPr>
            <p:cNvPr id="155" name="Rechte verbindingslijn met pijl 32"/>
            <p:cNvCxnSpPr>
              <a:stCxn id="86" idx="5"/>
              <a:endCxn id="142" idx="2"/>
            </p:cNvCxnSpPr>
            <p:nvPr/>
          </p:nvCxnSpPr>
          <p:spPr>
            <a:xfrm>
              <a:off x="5316026" y="3633415"/>
              <a:ext cx="1538239" cy="53665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156" name="Rechte verbindingslijn met pijl 32"/>
            <p:cNvCxnSpPr>
              <a:stCxn id="97" idx="5"/>
              <a:endCxn id="142" idx="2"/>
            </p:cNvCxnSpPr>
            <p:nvPr/>
          </p:nvCxnSpPr>
          <p:spPr>
            <a:xfrm>
              <a:off x="3827842" y="3633415"/>
              <a:ext cx="3026423" cy="53665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68" name="Group 167"/>
          <p:cNvGrpSpPr/>
          <p:nvPr/>
        </p:nvGrpSpPr>
        <p:grpSpPr>
          <a:xfrm>
            <a:off x="4535941" y="4426450"/>
            <a:ext cx="2731993" cy="1042686"/>
            <a:chOff x="4535941" y="4426450"/>
            <a:chExt cx="2731993" cy="1042686"/>
          </a:xfrm>
        </p:grpSpPr>
        <p:sp>
          <p:nvSpPr>
            <p:cNvPr id="164" name="Left Brace 163"/>
            <p:cNvSpPr/>
            <p:nvPr/>
          </p:nvSpPr>
          <p:spPr>
            <a:xfrm rot="16200000">
              <a:off x="5676091" y="3334755"/>
              <a:ext cx="232681" cy="2416072"/>
            </a:xfrm>
            <a:prstGeom prst="leftBrace">
              <a:avLst>
                <a:gd name="adj1" fmla="val 175145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535941" y="4822805"/>
              <a:ext cx="27319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Same </a:t>
              </a:r>
              <a:r>
                <a:rPr lang="nl-NL" dirty="0" err="1" smtClean="0"/>
                <a:t>structure</a:t>
              </a:r>
              <a:r>
                <a:rPr lang="nl-NL" dirty="0" smtClean="0"/>
                <a:t> </a:t>
              </a:r>
              <a:r>
                <a:rPr lang="nl-NL" dirty="0" err="1" smtClean="0"/>
                <a:t>and</a:t>
              </a:r>
              <a:r>
                <a:rPr lang="nl-NL" dirty="0" smtClean="0"/>
                <a:t> </a:t>
              </a:r>
              <a:r>
                <a:rPr lang="nl-NL" dirty="0" err="1" smtClean="0"/>
                <a:t>each</a:t>
              </a:r>
              <a:r>
                <a:rPr lang="nl-NL" dirty="0" smtClean="0"/>
                <a:t> interval must </a:t>
              </a:r>
              <a:r>
                <a:rPr lang="nl-NL" dirty="0" err="1" smtClean="0"/>
                <a:t>intersect</a:t>
              </a:r>
              <a:endParaRPr lang="en-US" dirty="0"/>
            </a:p>
          </p:txBody>
        </p:sp>
      </p:grpSp>
      <p:sp>
        <p:nvSpPr>
          <p:cNvPr id="169" name="TextBox 168"/>
          <p:cNvSpPr txBox="1"/>
          <p:nvPr/>
        </p:nvSpPr>
        <p:spPr>
          <a:xfrm>
            <a:off x="1292497" y="5721126"/>
            <a:ext cx="432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Some similarity compression achieved</a:t>
            </a:r>
          </a:p>
          <a:p>
            <a:r>
              <a:rPr lang="nl-NL" b="1" dirty="0" err="1" smtClean="0">
                <a:solidFill>
                  <a:schemeClr val="accent6">
                    <a:lumMod val="75000"/>
                  </a:schemeClr>
                </a:solidFill>
              </a:rPr>
              <a:t>Retains</a:t>
            </a:r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accent6">
                    <a:lumMod val="75000"/>
                  </a:schemeClr>
                </a:solidFill>
              </a:rPr>
              <a:t>advantages</a:t>
            </a:r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nl-NL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accent6">
                    <a:lumMod val="75000"/>
                  </a:schemeClr>
                </a:solidFill>
              </a:rPr>
              <a:t>MHs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6103417" y="5721126"/>
            <a:ext cx="564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 all possible structural similarity captured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4031859" y="1916190"/>
            <a:ext cx="4154371" cy="2201496"/>
            <a:chOff x="4031859" y="1916190"/>
            <a:chExt cx="4154371" cy="2201496"/>
          </a:xfrm>
        </p:grpSpPr>
        <p:sp>
          <p:nvSpPr>
            <p:cNvPr id="158" name="Oval 157"/>
            <p:cNvSpPr/>
            <p:nvPr/>
          </p:nvSpPr>
          <p:spPr>
            <a:xfrm>
              <a:off x="5017288" y="191619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4279884" y="265066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031859" y="332401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556872" y="3284413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741480" y="256029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7280784" y="4026246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7872535" y="3993921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8094790" y="3134786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53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4" grpId="0" animBg="1"/>
      <p:bldP spid="84" grpId="1" animBg="1"/>
      <p:bldP spid="87" grpId="0" animBg="1"/>
      <p:bldP spid="88" grpId="0" animBg="1"/>
      <p:bldP spid="90" grpId="0" animBg="1"/>
      <p:bldP spid="98" grpId="0" animBg="1"/>
      <p:bldP spid="99" grpId="0" animBg="1"/>
      <p:bldP spid="101" grpId="0" animBg="1"/>
      <p:bldP spid="169" grpId="0"/>
      <p:bldP spid="1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896"/>
            <a:ext cx="10515600" cy="1848667"/>
          </a:xfrm>
        </p:spPr>
        <p:txBody>
          <a:bodyPr/>
          <a:lstStyle/>
          <a:p>
            <a:r>
              <a:rPr lang="en-US" sz="13800" dirty="0" smtClean="0"/>
              <a:t>Our solution</a:t>
            </a:r>
            <a:endParaRPr lang="en-US" sz="1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5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5662"/>
            <a:ext cx="10515600" cy="681037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Goal</a:t>
            </a:r>
            <a:r>
              <a:rPr lang="en-US" dirty="0" smtClean="0"/>
              <a:t>: </a:t>
            </a:r>
            <a:r>
              <a:rPr lang="en-US" b="1" dirty="0" smtClean="0"/>
              <a:t>combine strengths of both representations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2890" y="2723837"/>
            <a:ext cx="10515600" cy="607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l-NL" b="1" dirty="0" err="1" smtClean="0"/>
              <a:t>Retain</a:t>
            </a:r>
            <a:r>
              <a:rPr lang="nl-NL" b="1" dirty="0" smtClean="0"/>
              <a:t> </a:t>
            </a:r>
            <a:r>
              <a:rPr lang="nl-NL" b="1" dirty="0" err="1" smtClean="0"/>
              <a:t>the</a:t>
            </a:r>
            <a:r>
              <a:rPr lang="nl-NL" b="1" dirty="0" smtClean="0"/>
              <a:t> </a:t>
            </a:r>
            <a:r>
              <a:rPr lang="nl-NL" b="1" dirty="0" err="1" smtClean="0"/>
              <a:t>hierarchical</a:t>
            </a:r>
            <a:r>
              <a:rPr lang="nl-NL" b="1" dirty="0" smtClean="0"/>
              <a:t> </a:t>
            </a:r>
            <a:r>
              <a:rPr lang="nl-NL" b="1" dirty="0" err="1" smtClean="0"/>
              <a:t>compression</a:t>
            </a:r>
            <a:r>
              <a:rPr lang="nl-NL" b="1" dirty="0" smtClean="0"/>
              <a:t> </a:t>
            </a:r>
            <a:r>
              <a:rPr lang="nl-NL" b="1" dirty="0" err="1" smtClean="0"/>
              <a:t>from</a:t>
            </a:r>
            <a:r>
              <a:rPr lang="nl-NL" b="1" dirty="0" smtClean="0"/>
              <a:t> </a:t>
            </a:r>
            <a:r>
              <a:rPr lang="nl-NL" b="1" dirty="0" err="1" smtClean="0"/>
              <a:t>MHs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92890" y="5027951"/>
            <a:ext cx="10515600" cy="48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l-NL" b="1" dirty="0" err="1" smtClean="0"/>
              <a:t>Fully</a:t>
            </a:r>
            <a:r>
              <a:rPr lang="nl-NL" b="1" dirty="0" smtClean="0"/>
              <a:t> </a:t>
            </a:r>
            <a:r>
              <a:rPr lang="nl-NL" b="1" dirty="0" err="1" smtClean="0"/>
              <a:t>exploit</a:t>
            </a:r>
            <a:r>
              <a:rPr lang="nl-NL" b="1" dirty="0" smtClean="0"/>
              <a:t> </a:t>
            </a:r>
            <a:r>
              <a:rPr lang="nl-NL" b="1" dirty="0" err="1" smtClean="0"/>
              <a:t>structural</a:t>
            </a:r>
            <a:r>
              <a:rPr lang="nl-NL" b="1" dirty="0" smtClean="0"/>
              <a:t> </a:t>
            </a:r>
            <a:r>
              <a:rPr lang="nl-NL" b="1" dirty="0" err="1" smtClean="0"/>
              <a:t>similarity</a:t>
            </a:r>
            <a:r>
              <a:rPr lang="nl-NL" b="1" dirty="0" smtClean="0"/>
              <a:t> as </a:t>
            </a:r>
            <a:r>
              <a:rPr lang="nl-NL" b="1" dirty="0" err="1" smtClean="0"/>
              <a:t>DAGs</a:t>
            </a:r>
            <a:endParaRPr lang="en-US" b="1" dirty="0" smtClean="0"/>
          </a:p>
          <a:p>
            <a:endParaRPr lang="en-US" b="1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8044182" y="1920915"/>
            <a:ext cx="1651392" cy="2189476"/>
            <a:chOff x="7905509" y="1711232"/>
            <a:chExt cx="1967696" cy="2608842"/>
          </a:xfrm>
        </p:grpSpPr>
        <p:sp>
          <p:nvSpPr>
            <p:cNvPr id="125" name="Rectangle 124"/>
            <p:cNvSpPr/>
            <p:nvPr/>
          </p:nvSpPr>
          <p:spPr>
            <a:xfrm>
              <a:off x="7905509" y="1771136"/>
              <a:ext cx="1967696" cy="2463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8047666" y="1711232"/>
              <a:ext cx="1441110" cy="2608842"/>
              <a:chOff x="476012" y="1688602"/>
              <a:chExt cx="2815269" cy="509648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67441" y="1688602"/>
                <a:ext cx="1823840" cy="5096488"/>
                <a:chOff x="667421" y="2040185"/>
                <a:chExt cx="934018" cy="2609994"/>
              </a:xfrm>
            </p:grpSpPr>
            <p:grpSp>
              <p:nvGrpSpPr>
                <p:cNvPr id="8" name="Group 7"/>
                <p:cNvGrpSpPr>
                  <a:grpSpLocks noChangeAspect="1"/>
                </p:cNvGrpSpPr>
                <p:nvPr/>
              </p:nvGrpSpPr>
              <p:grpSpPr>
                <a:xfrm>
                  <a:off x="693390" y="3743789"/>
                  <a:ext cx="908049" cy="906390"/>
                  <a:chOff x="3771900" y="445476"/>
                  <a:chExt cx="3206261" cy="3200400"/>
                </a:xfrm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</p:grpSpPr>
              <p:sp>
                <p:nvSpPr>
                  <p:cNvPr id="32" name="Rectangle 31"/>
                  <p:cNvSpPr/>
                  <p:nvPr/>
                </p:nvSpPr>
                <p:spPr>
                  <a:xfrm>
                    <a:off x="3771900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4171950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3771900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171950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4573954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974004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4573954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Rectangle 38"/>
                  <p:cNvSpPr/>
                  <p:nvPr/>
                </p:nvSpPr>
                <p:spPr>
                  <a:xfrm>
                    <a:off x="4974004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3771900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Rectangle 40"/>
                  <p:cNvSpPr/>
                  <p:nvPr/>
                </p:nvSpPr>
                <p:spPr>
                  <a:xfrm>
                    <a:off x="4171950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ectangle 41"/>
                  <p:cNvSpPr/>
                  <p:nvPr/>
                </p:nvSpPr>
                <p:spPr>
                  <a:xfrm>
                    <a:off x="3771900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Rectangle 42"/>
                  <p:cNvSpPr/>
                  <p:nvPr/>
                </p:nvSpPr>
                <p:spPr>
                  <a:xfrm>
                    <a:off x="4171950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573954" y="124557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4974004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4573954" y="164562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974004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5376008" y="44547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5776058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Rectangle 49"/>
                  <p:cNvSpPr/>
                  <p:nvPr/>
                </p:nvSpPr>
                <p:spPr>
                  <a:xfrm>
                    <a:off x="5376008" y="84552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5776058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Rectangle 51"/>
                  <p:cNvSpPr/>
                  <p:nvPr/>
                </p:nvSpPr>
                <p:spPr>
                  <a:xfrm>
                    <a:off x="6178061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6578111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Rectangle 53"/>
                  <p:cNvSpPr/>
                  <p:nvPr/>
                </p:nvSpPr>
                <p:spPr>
                  <a:xfrm>
                    <a:off x="6178061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6578111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>
                    <a:off x="5376008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5776058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>
                  <a:xfrm>
                    <a:off x="5376008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5776058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Rectangle 59"/>
                  <p:cNvSpPr/>
                  <p:nvPr/>
                </p:nvSpPr>
                <p:spPr>
                  <a:xfrm>
                    <a:off x="6178061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6578111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6178061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6578111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771900" y="204567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4171950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3771900" y="244572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4171950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4573954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4974004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4573954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4974004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3771900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4171950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3771900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4171950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4573954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4974004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>
                  <a:xfrm>
                    <a:off x="4573954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Rectangle 78"/>
                  <p:cNvSpPr/>
                  <p:nvPr/>
                </p:nvSpPr>
                <p:spPr>
                  <a:xfrm>
                    <a:off x="4974004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Rectangle 79"/>
                  <p:cNvSpPr/>
                  <p:nvPr/>
                </p:nvSpPr>
                <p:spPr>
                  <a:xfrm>
                    <a:off x="5376008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5776058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Rectangle 81"/>
                  <p:cNvSpPr/>
                  <p:nvPr/>
                </p:nvSpPr>
                <p:spPr>
                  <a:xfrm>
                    <a:off x="5376008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5776058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6178061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6578111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6178061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6578111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5376008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5776058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5376008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5776058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Rectangle 91"/>
                  <p:cNvSpPr/>
                  <p:nvPr/>
                </p:nvSpPr>
                <p:spPr>
                  <a:xfrm>
                    <a:off x="6178061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6578111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6178061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6578111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oup 8"/>
                <p:cNvGrpSpPr>
                  <a:grpSpLocks noChangeAspect="1"/>
                </p:cNvGrpSpPr>
                <p:nvPr/>
              </p:nvGrpSpPr>
              <p:grpSpPr>
                <a:xfrm>
                  <a:off x="693390" y="3175922"/>
                  <a:ext cx="907495" cy="906390"/>
                  <a:chOff x="3165323" y="1066800"/>
                  <a:chExt cx="1602155" cy="1600200"/>
                </a:xfrm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</p:grpSpPr>
              <p:sp>
                <p:nvSpPr>
                  <p:cNvPr id="16" name="Rectangle 15"/>
                  <p:cNvSpPr/>
                  <p:nvPr/>
                </p:nvSpPr>
                <p:spPr>
                  <a:xfrm>
                    <a:off x="3165323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Rectangle 16"/>
                  <p:cNvSpPr/>
                  <p:nvPr/>
                </p:nvSpPr>
                <p:spPr>
                  <a:xfrm>
                    <a:off x="3565373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3165323" y="14668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3565373" y="1466850"/>
                    <a:ext cx="400050" cy="40005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3967378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Rectangle 20"/>
                  <p:cNvSpPr/>
                  <p:nvPr/>
                </p:nvSpPr>
                <p:spPr>
                  <a:xfrm>
                    <a:off x="4367428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3967378" y="14668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4367428" y="14668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3165323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3565373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3165323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3565373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3967378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4367428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967378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4367428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" name="Group 9"/>
                <p:cNvGrpSpPr>
                  <a:grpSpLocks noChangeAspect="1"/>
                </p:cNvGrpSpPr>
                <p:nvPr/>
              </p:nvGrpSpPr>
              <p:grpSpPr>
                <a:xfrm>
                  <a:off x="667421" y="2608053"/>
                  <a:ext cx="906388" cy="906390"/>
                  <a:chOff x="4526152" y="381000"/>
                  <a:chExt cx="800100" cy="800100"/>
                </a:xfrm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</p:grpSpPr>
              <p:sp>
                <p:nvSpPr>
                  <p:cNvPr id="12" name="Rectangle 11"/>
                  <p:cNvSpPr/>
                  <p:nvPr/>
                </p:nvSpPr>
                <p:spPr>
                  <a:xfrm>
                    <a:off x="4526152" y="381000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4926202" y="3810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4526152" y="7810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Rectangle 14"/>
                  <p:cNvSpPr/>
                  <p:nvPr/>
                </p:nvSpPr>
                <p:spPr>
                  <a:xfrm>
                    <a:off x="4926202" y="7810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/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" name="Rectangle 10"/>
                <p:cNvSpPr>
                  <a:spLocks noChangeAspect="1"/>
                </p:cNvSpPr>
                <p:nvPr/>
              </p:nvSpPr>
              <p:spPr>
                <a:xfrm>
                  <a:off x="676068" y="2040185"/>
                  <a:ext cx="906388" cy="90639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  <a:sp3d prstMaterial="matte"/>
              </p:spPr>
              <p:txBody>
                <a:bodyPr rtlCol="0" anchor="ctr"/>
                <a:lstStyle/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476012" y="2202540"/>
                <a:ext cx="541128" cy="4416181"/>
                <a:chOff x="2968926" y="1610913"/>
                <a:chExt cx="541128" cy="4416181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 rot="16200000">
                  <a:off x="1054376" y="3571416"/>
                  <a:ext cx="4370228" cy="541128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 prstMaterial="plastic"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Hierarchical Compression</a:t>
                  </a:r>
                </a:p>
              </p:txBody>
            </p:sp>
            <p:cxnSp>
              <p:nvCxnSpPr>
                <p:cNvPr id="98" name="Straight Arrow Connector 97"/>
                <p:cNvCxnSpPr/>
                <p:nvPr/>
              </p:nvCxnSpPr>
              <p:spPr>
                <a:xfrm flipV="1">
                  <a:off x="3474736" y="1610913"/>
                  <a:ext cx="0" cy="414007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arrow"/>
                </a:ln>
                <a:effectLst/>
                <a:scene3d>
                  <a:camera prst="orthographicFront"/>
                  <a:lightRig rig="threePt" dir="t"/>
                </a:scene3d>
                <a:sp3d prstMaterial="plastic"/>
              </p:spPr>
            </p:cxnSp>
          </p:grpSp>
        </p:grpSp>
      </p:grpSp>
      <p:grpSp>
        <p:nvGrpSpPr>
          <p:cNvPr id="126" name="Group 125"/>
          <p:cNvGrpSpPr/>
          <p:nvPr/>
        </p:nvGrpSpPr>
        <p:grpSpPr>
          <a:xfrm>
            <a:off x="8047665" y="4317944"/>
            <a:ext cx="1675069" cy="2129155"/>
            <a:chOff x="8047665" y="4317944"/>
            <a:chExt cx="1675069" cy="2129155"/>
          </a:xfrm>
        </p:grpSpPr>
        <p:sp>
          <p:nvSpPr>
            <p:cNvPr id="124" name="Rectangle 123"/>
            <p:cNvSpPr/>
            <p:nvPr/>
          </p:nvSpPr>
          <p:spPr>
            <a:xfrm>
              <a:off x="8047665" y="4317944"/>
              <a:ext cx="1675069" cy="2129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8111360" y="4538566"/>
              <a:ext cx="1506884" cy="1704890"/>
              <a:chOff x="9498281" y="2698911"/>
              <a:chExt cx="2063992" cy="2335204"/>
            </a:xfrm>
          </p:grpSpPr>
          <p:cxnSp>
            <p:nvCxnSpPr>
              <p:cNvPr id="101" name="Curved Connector 100"/>
              <p:cNvCxnSpPr>
                <a:stCxn id="104" idx="3"/>
                <a:endCxn id="119" idx="1"/>
              </p:cNvCxnSpPr>
              <p:nvPr/>
            </p:nvCxnSpPr>
            <p:spPr>
              <a:xfrm rot="16200000" flipH="1">
                <a:off x="10159046" y="3284231"/>
                <a:ext cx="402634" cy="1666591"/>
              </a:xfrm>
              <a:prstGeom prst="curved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02" name="Ovaal 82"/>
              <p:cNvSpPr/>
              <p:nvPr/>
            </p:nvSpPr>
            <p:spPr>
              <a:xfrm>
                <a:off x="10587716" y="2698911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Ovaal 83"/>
              <p:cNvSpPr/>
              <p:nvPr/>
            </p:nvSpPr>
            <p:spPr>
              <a:xfrm>
                <a:off x="9939434" y="3164632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Ovaal 85"/>
              <p:cNvSpPr/>
              <p:nvPr/>
            </p:nvSpPr>
            <p:spPr>
              <a:xfrm>
                <a:off x="9498281" y="3748434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Ovaal 86"/>
              <p:cNvSpPr/>
              <p:nvPr/>
            </p:nvSpPr>
            <p:spPr>
              <a:xfrm>
                <a:off x="10163800" y="3748434"/>
                <a:ext cx="196562" cy="196563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Ovaal 89"/>
              <p:cNvSpPr/>
              <p:nvPr/>
            </p:nvSpPr>
            <p:spPr>
              <a:xfrm>
                <a:off x="9754411" y="4255068"/>
                <a:ext cx="196562" cy="196563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7" name="Rechte verbindingslijn met pijl 94"/>
              <p:cNvCxnSpPr>
                <a:stCxn id="102" idx="3"/>
                <a:endCxn id="103" idx="7"/>
              </p:cNvCxnSpPr>
              <p:nvPr/>
            </p:nvCxnSpPr>
            <p:spPr>
              <a:xfrm flipH="1">
                <a:off x="10107210" y="2866687"/>
                <a:ext cx="509292" cy="326731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8" name="Rechte verbindingslijn met pijl 95"/>
              <p:cNvCxnSpPr>
                <a:stCxn id="102" idx="5"/>
                <a:endCxn id="114" idx="0"/>
              </p:cNvCxnSpPr>
              <p:nvPr/>
            </p:nvCxnSpPr>
            <p:spPr>
              <a:xfrm>
                <a:off x="10755492" y="2866687"/>
                <a:ext cx="209331" cy="2628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9" name="Rechte verbindingslijn met pijl 96"/>
              <p:cNvCxnSpPr>
                <a:stCxn id="103" idx="3"/>
                <a:endCxn id="104" idx="7"/>
              </p:cNvCxnSpPr>
              <p:nvPr/>
            </p:nvCxnSpPr>
            <p:spPr>
              <a:xfrm flipH="1">
                <a:off x="9666058" y="3332409"/>
                <a:ext cx="302163" cy="444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10" name="Rechte verbindingslijn met pijl 97"/>
              <p:cNvCxnSpPr>
                <a:stCxn id="103" idx="5"/>
                <a:endCxn id="105" idx="0"/>
              </p:cNvCxnSpPr>
              <p:nvPr/>
            </p:nvCxnSpPr>
            <p:spPr>
              <a:xfrm>
                <a:off x="10107210" y="3332409"/>
                <a:ext cx="154872" cy="41602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11" name="Rechte verbindingslijn met pijl 98"/>
              <p:cNvCxnSpPr>
                <a:stCxn id="104" idx="5"/>
                <a:endCxn id="106" idx="0"/>
              </p:cNvCxnSpPr>
              <p:nvPr/>
            </p:nvCxnSpPr>
            <p:spPr>
              <a:xfrm>
                <a:off x="9666058" y="3916210"/>
                <a:ext cx="186635" cy="338857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12" name="Rechte verbindingslijn met pijl 99"/>
              <p:cNvCxnSpPr>
                <a:stCxn id="114" idx="5"/>
                <a:endCxn id="115" idx="7"/>
              </p:cNvCxnSpPr>
              <p:nvPr/>
            </p:nvCxnSpPr>
            <p:spPr>
              <a:xfrm>
                <a:off x="11034318" y="3297324"/>
                <a:ext cx="5945" cy="54116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13" name="Rechte verbindingslijn met pijl 50"/>
              <p:cNvCxnSpPr>
                <a:stCxn id="114" idx="3"/>
                <a:endCxn id="115" idx="1"/>
              </p:cNvCxnSpPr>
              <p:nvPr/>
            </p:nvCxnSpPr>
            <p:spPr>
              <a:xfrm>
                <a:off x="10895328" y="3297324"/>
                <a:ext cx="5945" cy="54116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14" name="Ovaal 84"/>
              <p:cNvSpPr/>
              <p:nvPr/>
            </p:nvSpPr>
            <p:spPr>
              <a:xfrm>
                <a:off x="10866542" y="3129547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Ovaal 10"/>
              <p:cNvSpPr/>
              <p:nvPr/>
            </p:nvSpPr>
            <p:spPr>
              <a:xfrm>
                <a:off x="10872487" y="3809706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Ovaal 17"/>
              <p:cNvSpPr/>
              <p:nvPr/>
            </p:nvSpPr>
            <p:spPr>
              <a:xfrm>
                <a:off x="10964052" y="4837552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Ovaal 18"/>
              <p:cNvSpPr/>
              <p:nvPr/>
            </p:nvSpPr>
            <p:spPr>
              <a:xfrm>
                <a:off x="11365711" y="4837552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Ovaal 21"/>
              <p:cNvSpPr/>
              <p:nvPr/>
            </p:nvSpPr>
            <p:spPr>
              <a:xfrm>
                <a:off x="10663121" y="4290058"/>
                <a:ext cx="196562" cy="196563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Ovaal 22"/>
              <p:cNvSpPr/>
              <p:nvPr/>
            </p:nvSpPr>
            <p:spPr>
              <a:xfrm>
                <a:off x="11164872" y="4290058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0" name="Rechte verbindingslijn met pijl 35"/>
              <p:cNvCxnSpPr>
                <a:stCxn id="115" idx="3"/>
                <a:endCxn id="118" idx="0"/>
              </p:cNvCxnSpPr>
              <p:nvPr/>
            </p:nvCxnSpPr>
            <p:spPr>
              <a:xfrm flipH="1">
                <a:off x="10761403" y="3977482"/>
                <a:ext cx="139871" cy="31257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21" name="Rechte verbindingslijn met pijl 36"/>
              <p:cNvCxnSpPr>
                <a:stCxn id="115" idx="5"/>
                <a:endCxn id="119" idx="0"/>
              </p:cNvCxnSpPr>
              <p:nvPr/>
            </p:nvCxnSpPr>
            <p:spPr>
              <a:xfrm>
                <a:off x="11040263" y="3977482"/>
                <a:ext cx="222890" cy="31257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22" name="Rechte verbindingslijn met pijl 39"/>
              <p:cNvCxnSpPr>
                <a:stCxn id="119" idx="3"/>
                <a:endCxn id="116" idx="0"/>
              </p:cNvCxnSpPr>
              <p:nvPr/>
            </p:nvCxnSpPr>
            <p:spPr>
              <a:xfrm flipH="1">
                <a:off x="11062334" y="4457834"/>
                <a:ext cx="131325" cy="3797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23" name="Rechte verbindingslijn met pijl 40"/>
              <p:cNvCxnSpPr>
                <a:stCxn id="119" idx="5"/>
                <a:endCxn id="117" idx="0"/>
              </p:cNvCxnSpPr>
              <p:nvPr/>
            </p:nvCxnSpPr>
            <p:spPr>
              <a:xfrm>
                <a:off x="11332648" y="4457834"/>
                <a:ext cx="131344" cy="3797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90096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234" name="Group 233"/>
          <p:cNvGrpSpPr/>
          <p:nvPr/>
        </p:nvGrpSpPr>
        <p:grpSpPr>
          <a:xfrm>
            <a:off x="5703314" y="1390392"/>
            <a:ext cx="2861326" cy="2514186"/>
            <a:chOff x="5938353" y="1390392"/>
            <a:chExt cx="2861326" cy="2514186"/>
          </a:xfrm>
        </p:grpSpPr>
        <p:sp>
          <p:nvSpPr>
            <p:cNvPr id="232" name="Rectangle 231"/>
            <p:cNvSpPr/>
            <p:nvPr/>
          </p:nvSpPr>
          <p:spPr>
            <a:xfrm>
              <a:off x="5938353" y="1390392"/>
              <a:ext cx="2861326" cy="2514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6053081" y="1436867"/>
              <a:ext cx="2640928" cy="2318189"/>
              <a:chOff x="6324600" y="1364076"/>
              <a:chExt cx="2640928" cy="2318189"/>
            </a:xfrm>
          </p:grpSpPr>
          <p:sp>
            <p:nvSpPr>
              <p:cNvPr id="81" name="Ovaal 6"/>
              <p:cNvSpPr/>
              <p:nvPr/>
            </p:nvSpPr>
            <p:spPr>
              <a:xfrm>
                <a:off x="7321621" y="1364076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Ovaal 10"/>
              <p:cNvSpPr/>
              <p:nvPr/>
            </p:nvSpPr>
            <p:spPr>
              <a:xfrm>
                <a:off x="8081198" y="2112530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Ovaal 17"/>
              <p:cNvSpPr/>
              <p:nvPr/>
            </p:nvSpPr>
            <p:spPr>
              <a:xfrm>
                <a:off x="8198588" y="3430265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Ovaal 18"/>
              <p:cNvSpPr/>
              <p:nvPr/>
            </p:nvSpPr>
            <p:spPr>
              <a:xfrm>
                <a:off x="8713528" y="3430265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Ovaal 21"/>
              <p:cNvSpPr/>
              <p:nvPr/>
            </p:nvSpPr>
            <p:spPr>
              <a:xfrm>
                <a:off x="7812784" y="2728358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Ovaal 22"/>
              <p:cNvSpPr/>
              <p:nvPr/>
            </p:nvSpPr>
            <p:spPr>
              <a:xfrm>
                <a:off x="8456046" y="2728358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87" name="Rechte verbindingslijn met pijl 31"/>
              <p:cNvCxnSpPr>
                <a:stCxn id="81" idx="3"/>
                <a:endCxn id="93" idx="7"/>
              </p:cNvCxnSpPr>
              <p:nvPr/>
            </p:nvCxnSpPr>
            <p:spPr>
              <a:xfrm flipH="1">
                <a:off x="6808109" y="1579171"/>
                <a:ext cx="550417" cy="5702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8" name="Rechte verbindingslijn met pijl 32"/>
              <p:cNvCxnSpPr>
                <a:stCxn id="81" idx="5"/>
                <a:endCxn id="82" idx="1"/>
              </p:cNvCxnSpPr>
              <p:nvPr/>
            </p:nvCxnSpPr>
            <p:spPr>
              <a:xfrm>
                <a:off x="7536716" y="1579171"/>
                <a:ext cx="581387" cy="5702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89" name="Rechte verbindingslijn met pijl 35"/>
              <p:cNvCxnSpPr>
                <a:stCxn id="82" idx="3"/>
                <a:endCxn id="85" idx="0"/>
              </p:cNvCxnSpPr>
              <p:nvPr/>
            </p:nvCxnSpPr>
            <p:spPr>
              <a:xfrm flipH="1">
                <a:off x="7938784" y="2327625"/>
                <a:ext cx="179319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0" name="Rechte verbindingslijn met pijl 36"/>
              <p:cNvCxnSpPr>
                <a:stCxn id="82" idx="5"/>
                <a:endCxn id="86" idx="0"/>
              </p:cNvCxnSpPr>
              <p:nvPr/>
            </p:nvCxnSpPr>
            <p:spPr>
              <a:xfrm>
                <a:off x="8296293" y="2327625"/>
                <a:ext cx="285753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1" name="Rechte verbindingslijn met pijl 39"/>
              <p:cNvCxnSpPr>
                <a:stCxn id="86" idx="3"/>
                <a:endCxn id="83" idx="0"/>
              </p:cNvCxnSpPr>
              <p:nvPr/>
            </p:nvCxnSpPr>
            <p:spPr>
              <a:xfrm flipH="1">
                <a:off x="8324588" y="2943453"/>
                <a:ext cx="168363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2" name="Rechte verbindingslijn met pijl 40"/>
              <p:cNvCxnSpPr>
                <a:stCxn id="86" idx="5"/>
                <a:endCxn id="84" idx="0"/>
              </p:cNvCxnSpPr>
              <p:nvPr/>
            </p:nvCxnSpPr>
            <p:spPr>
              <a:xfrm>
                <a:off x="8671141" y="2943453"/>
                <a:ext cx="168387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93" name="Ovaal 10"/>
              <p:cNvSpPr/>
              <p:nvPr/>
            </p:nvSpPr>
            <p:spPr>
              <a:xfrm>
                <a:off x="6593014" y="2112530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Ovaal 17"/>
              <p:cNvSpPr/>
              <p:nvPr/>
            </p:nvSpPr>
            <p:spPr>
              <a:xfrm>
                <a:off x="6710404" y="3430265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Ovaal 18"/>
              <p:cNvSpPr/>
              <p:nvPr/>
            </p:nvSpPr>
            <p:spPr>
              <a:xfrm>
                <a:off x="7225344" y="3430265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Ovaal 21"/>
              <p:cNvSpPr/>
              <p:nvPr/>
            </p:nvSpPr>
            <p:spPr>
              <a:xfrm>
                <a:off x="6324600" y="2728358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Ovaal 22"/>
              <p:cNvSpPr/>
              <p:nvPr/>
            </p:nvSpPr>
            <p:spPr>
              <a:xfrm>
                <a:off x="6967862" y="2728358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8" name="Rechte verbindingslijn met pijl 35"/>
              <p:cNvCxnSpPr>
                <a:stCxn id="93" idx="3"/>
                <a:endCxn id="96" idx="0"/>
              </p:cNvCxnSpPr>
              <p:nvPr/>
            </p:nvCxnSpPr>
            <p:spPr>
              <a:xfrm flipH="1">
                <a:off x="6450600" y="2327625"/>
                <a:ext cx="179319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99" name="Rechte verbindingslijn met pijl 36"/>
              <p:cNvCxnSpPr>
                <a:stCxn id="93" idx="5"/>
                <a:endCxn id="97" idx="0"/>
              </p:cNvCxnSpPr>
              <p:nvPr/>
            </p:nvCxnSpPr>
            <p:spPr>
              <a:xfrm>
                <a:off x="6808109" y="2327625"/>
                <a:ext cx="285753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0" name="Rechte verbindingslijn met pijl 39"/>
              <p:cNvCxnSpPr>
                <a:stCxn id="97" idx="3"/>
                <a:endCxn id="94" idx="0"/>
              </p:cNvCxnSpPr>
              <p:nvPr/>
            </p:nvCxnSpPr>
            <p:spPr>
              <a:xfrm flipH="1">
                <a:off x="6836404" y="2943453"/>
                <a:ext cx="168363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01" name="Rechte verbindingslijn met pijl 40"/>
              <p:cNvCxnSpPr>
                <a:stCxn id="97" idx="5"/>
                <a:endCxn id="95" idx="0"/>
              </p:cNvCxnSpPr>
              <p:nvPr/>
            </p:nvCxnSpPr>
            <p:spPr>
              <a:xfrm>
                <a:off x="7182957" y="2943453"/>
                <a:ext cx="168387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</p:grpSp>
      </p:grpSp>
      <p:grpSp>
        <p:nvGrpSpPr>
          <p:cNvPr id="235" name="Group 234"/>
          <p:cNvGrpSpPr/>
          <p:nvPr/>
        </p:nvGrpSpPr>
        <p:grpSpPr>
          <a:xfrm>
            <a:off x="5699014" y="5478397"/>
            <a:ext cx="2923810" cy="778646"/>
            <a:chOff x="5905676" y="5387451"/>
            <a:chExt cx="3133549" cy="834502"/>
          </a:xfrm>
        </p:grpSpPr>
        <p:sp>
          <p:nvSpPr>
            <p:cNvPr id="233" name="Rectangle 232"/>
            <p:cNvSpPr/>
            <p:nvPr/>
          </p:nvSpPr>
          <p:spPr>
            <a:xfrm>
              <a:off x="5905676" y="5387451"/>
              <a:ext cx="3133549" cy="834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5995948" y="5527546"/>
              <a:ext cx="2918041" cy="535926"/>
              <a:chOff x="6238559" y="5025709"/>
              <a:chExt cx="2918041" cy="535926"/>
            </a:xfrm>
          </p:grpSpPr>
          <p:grpSp>
            <p:nvGrpSpPr>
              <p:cNvPr id="138" name="Group 137"/>
              <p:cNvGrpSpPr/>
              <p:nvPr/>
            </p:nvGrpSpPr>
            <p:grpSpPr>
              <a:xfrm>
                <a:off x="6238559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0" name="Rectangle 139"/>
                <p:cNvSpPr/>
                <p:nvPr/>
              </p:nvSpPr>
              <p:spPr>
                <a:xfrm>
                  <a:off x="6172200" y="2840980"/>
                  <a:ext cx="208853" cy="73449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6518932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Rectangle 142"/>
                <p:cNvSpPr/>
                <p:nvPr/>
              </p:nvSpPr>
              <p:spPr>
                <a:xfrm>
                  <a:off x="6172200" y="2630243"/>
                  <a:ext cx="208853" cy="98683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>
                <a:off x="6799305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145"/>
                <p:cNvSpPr/>
                <p:nvPr/>
              </p:nvSpPr>
              <p:spPr>
                <a:xfrm>
                  <a:off x="6172200" y="3025140"/>
                  <a:ext cx="208853" cy="59193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7" name="Group 146"/>
              <p:cNvGrpSpPr/>
              <p:nvPr/>
            </p:nvGrpSpPr>
            <p:grpSpPr>
              <a:xfrm>
                <a:off x="7079678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Rectangle 148"/>
                <p:cNvSpPr/>
                <p:nvPr/>
              </p:nvSpPr>
              <p:spPr>
                <a:xfrm>
                  <a:off x="6172200" y="2438400"/>
                  <a:ext cx="208853" cy="58674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7360051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 151"/>
                <p:cNvSpPr/>
                <p:nvPr/>
              </p:nvSpPr>
              <p:spPr>
                <a:xfrm>
                  <a:off x="6172200" y="3121071"/>
                  <a:ext cx="208853" cy="68267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3" name="Group 152"/>
              <p:cNvGrpSpPr/>
              <p:nvPr/>
            </p:nvGrpSpPr>
            <p:grpSpPr>
              <a:xfrm>
                <a:off x="7640424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Rectangle 154"/>
                <p:cNvSpPr/>
                <p:nvPr/>
              </p:nvSpPr>
              <p:spPr>
                <a:xfrm>
                  <a:off x="6172200" y="2648423"/>
                  <a:ext cx="208853" cy="91696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7920797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Rectangle 157"/>
                <p:cNvSpPr/>
                <p:nvPr/>
              </p:nvSpPr>
              <p:spPr>
                <a:xfrm>
                  <a:off x="6172200" y="2438399"/>
                  <a:ext cx="208853" cy="805164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8201170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60" name="Straight Connector 159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Rectangle 160"/>
                <p:cNvSpPr/>
                <p:nvPr/>
              </p:nvSpPr>
              <p:spPr>
                <a:xfrm>
                  <a:off x="6172200" y="2840980"/>
                  <a:ext cx="208853" cy="776099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2" name="Group 161"/>
              <p:cNvGrpSpPr/>
              <p:nvPr/>
            </p:nvGrpSpPr>
            <p:grpSpPr>
              <a:xfrm>
                <a:off x="8481543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Rectangle 163"/>
                <p:cNvSpPr/>
                <p:nvPr/>
              </p:nvSpPr>
              <p:spPr>
                <a:xfrm>
                  <a:off x="6172200" y="2438400"/>
                  <a:ext cx="208853" cy="117867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8761916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66" name="Straight Connector 165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Rectangle 166"/>
                <p:cNvSpPr/>
                <p:nvPr/>
              </p:nvSpPr>
              <p:spPr>
                <a:xfrm>
                  <a:off x="6172200" y="3025140"/>
                  <a:ext cx="208853" cy="68922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9042290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Rectangle 169"/>
                <p:cNvSpPr/>
                <p:nvPr/>
              </p:nvSpPr>
              <p:spPr>
                <a:xfrm>
                  <a:off x="6172200" y="3175136"/>
                  <a:ext cx="208853" cy="390255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3" name="Right Arrow 172"/>
          <p:cNvSpPr/>
          <p:nvPr/>
        </p:nvSpPr>
        <p:spPr>
          <a:xfrm rot="20578371">
            <a:off x="3660829" y="2687387"/>
            <a:ext cx="1763619" cy="803438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ight Arrow 173"/>
          <p:cNvSpPr/>
          <p:nvPr/>
        </p:nvSpPr>
        <p:spPr>
          <a:xfrm rot="1800000">
            <a:off x="3697000" y="4827770"/>
            <a:ext cx="1746411" cy="803438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5" name="Group 174"/>
          <p:cNvGrpSpPr/>
          <p:nvPr/>
        </p:nvGrpSpPr>
        <p:grpSpPr>
          <a:xfrm>
            <a:off x="718155" y="2433158"/>
            <a:ext cx="2869528" cy="2596547"/>
            <a:chOff x="4018558" y="1648227"/>
            <a:chExt cx="2869528" cy="2596547"/>
          </a:xfrm>
        </p:grpSpPr>
        <p:sp>
          <p:nvSpPr>
            <p:cNvPr id="176" name="Ovaal 6"/>
            <p:cNvSpPr/>
            <p:nvPr/>
          </p:nvSpPr>
          <p:spPr>
            <a:xfrm>
              <a:off x="5244179" y="1790190"/>
              <a:ext cx="252000" cy="25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Ovaal 10"/>
            <p:cNvSpPr/>
            <p:nvPr/>
          </p:nvSpPr>
          <p:spPr>
            <a:xfrm>
              <a:off x="6003756" y="2538644"/>
              <a:ext cx="252000" cy="25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Ovaal 17"/>
            <p:cNvSpPr/>
            <p:nvPr/>
          </p:nvSpPr>
          <p:spPr>
            <a:xfrm>
              <a:off x="6121146" y="3856379"/>
              <a:ext cx="252000" cy="252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Ovaal 18"/>
            <p:cNvSpPr/>
            <p:nvPr/>
          </p:nvSpPr>
          <p:spPr>
            <a:xfrm>
              <a:off x="6636086" y="3856379"/>
              <a:ext cx="252000" cy="252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Ovaal 21"/>
            <p:cNvSpPr/>
            <p:nvPr/>
          </p:nvSpPr>
          <p:spPr>
            <a:xfrm>
              <a:off x="5735342" y="3154472"/>
              <a:ext cx="252000" cy="25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Ovaal 22"/>
            <p:cNvSpPr/>
            <p:nvPr/>
          </p:nvSpPr>
          <p:spPr>
            <a:xfrm>
              <a:off x="6378604" y="3154472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2" name="Rechte verbindingslijn met pijl 31"/>
            <p:cNvCxnSpPr>
              <a:stCxn id="176" idx="3"/>
              <a:endCxn id="188" idx="7"/>
            </p:cNvCxnSpPr>
            <p:nvPr/>
          </p:nvCxnSpPr>
          <p:spPr>
            <a:xfrm flipH="1">
              <a:off x="4730667" y="2005285"/>
              <a:ext cx="55041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83" name="Rechte verbindingslijn met pijl 32"/>
            <p:cNvCxnSpPr>
              <a:stCxn id="176" idx="5"/>
              <a:endCxn id="177" idx="1"/>
            </p:cNvCxnSpPr>
            <p:nvPr/>
          </p:nvCxnSpPr>
          <p:spPr>
            <a:xfrm>
              <a:off x="5459274" y="2005285"/>
              <a:ext cx="58138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84" name="Rechte verbindingslijn met pijl 35"/>
            <p:cNvCxnSpPr>
              <a:stCxn id="177" idx="3"/>
              <a:endCxn id="180" idx="0"/>
            </p:cNvCxnSpPr>
            <p:nvPr/>
          </p:nvCxnSpPr>
          <p:spPr>
            <a:xfrm flipH="1">
              <a:off x="5861342" y="2753739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85" name="Rechte verbindingslijn met pijl 36"/>
            <p:cNvCxnSpPr>
              <a:stCxn id="177" idx="5"/>
              <a:endCxn id="181" idx="0"/>
            </p:cNvCxnSpPr>
            <p:nvPr/>
          </p:nvCxnSpPr>
          <p:spPr>
            <a:xfrm>
              <a:off x="6218851" y="2753739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86" name="Rechte verbindingslijn met pijl 39"/>
            <p:cNvCxnSpPr>
              <a:stCxn id="181" idx="3"/>
              <a:endCxn id="178" idx="0"/>
            </p:cNvCxnSpPr>
            <p:nvPr/>
          </p:nvCxnSpPr>
          <p:spPr>
            <a:xfrm flipH="1">
              <a:off x="6247146" y="3369567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87" name="Rechte verbindingslijn met pijl 40"/>
            <p:cNvCxnSpPr>
              <a:stCxn id="181" idx="5"/>
              <a:endCxn id="179" idx="0"/>
            </p:cNvCxnSpPr>
            <p:nvPr/>
          </p:nvCxnSpPr>
          <p:spPr>
            <a:xfrm>
              <a:off x="6593699" y="3369567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188" name="Ovaal 10"/>
            <p:cNvSpPr/>
            <p:nvPr/>
          </p:nvSpPr>
          <p:spPr>
            <a:xfrm>
              <a:off x="4515572" y="2538644"/>
              <a:ext cx="252000" cy="252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Ovaal 17"/>
            <p:cNvSpPr/>
            <p:nvPr/>
          </p:nvSpPr>
          <p:spPr>
            <a:xfrm>
              <a:off x="4632962" y="3856379"/>
              <a:ext cx="252000" cy="252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Ovaal 18"/>
            <p:cNvSpPr/>
            <p:nvPr/>
          </p:nvSpPr>
          <p:spPr>
            <a:xfrm>
              <a:off x="5147902" y="3856379"/>
              <a:ext cx="252000" cy="2520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Ovaal 21"/>
            <p:cNvSpPr/>
            <p:nvPr/>
          </p:nvSpPr>
          <p:spPr>
            <a:xfrm>
              <a:off x="4247158" y="3154472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Ovaal 22"/>
            <p:cNvSpPr/>
            <p:nvPr/>
          </p:nvSpPr>
          <p:spPr>
            <a:xfrm>
              <a:off x="4890420" y="3154472"/>
              <a:ext cx="252000" cy="25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3" name="Rechte verbindingslijn met pijl 35"/>
            <p:cNvCxnSpPr>
              <a:stCxn id="188" idx="3"/>
              <a:endCxn id="191" idx="0"/>
            </p:cNvCxnSpPr>
            <p:nvPr/>
          </p:nvCxnSpPr>
          <p:spPr>
            <a:xfrm flipH="1">
              <a:off x="4373158" y="2753739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94" name="Rechte verbindingslijn met pijl 36"/>
            <p:cNvCxnSpPr>
              <a:stCxn id="188" idx="5"/>
              <a:endCxn id="192" idx="0"/>
            </p:cNvCxnSpPr>
            <p:nvPr/>
          </p:nvCxnSpPr>
          <p:spPr>
            <a:xfrm>
              <a:off x="4730667" y="2753739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95" name="Rechte verbindingslijn met pijl 39"/>
            <p:cNvCxnSpPr>
              <a:stCxn id="192" idx="3"/>
              <a:endCxn id="189" idx="0"/>
            </p:cNvCxnSpPr>
            <p:nvPr/>
          </p:nvCxnSpPr>
          <p:spPr>
            <a:xfrm flipH="1">
              <a:off x="4758962" y="3369567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96" name="Rechte verbindingslijn met pijl 40"/>
            <p:cNvCxnSpPr>
              <a:stCxn id="192" idx="5"/>
              <a:endCxn id="190" idx="0"/>
            </p:cNvCxnSpPr>
            <p:nvPr/>
          </p:nvCxnSpPr>
          <p:spPr>
            <a:xfrm>
              <a:off x="5105515" y="3369567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grpSp>
          <p:nvGrpSpPr>
            <p:cNvPr id="197" name="Group 196"/>
            <p:cNvGrpSpPr/>
            <p:nvPr/>
          </p:nvGrpSpPr>
          <p:grpSpPr>
            <a:xfrm>
              <a:off x="4268471" y="2396924"/>
              <a:ext cx="114310" cy="535926"/>
              <a:chOff x="6172200" y="2186940"/>
              <a:chExt cx="208853" cy="1676400"/>
            </a:xfrm>
          </p:grpSpPr>
          <p:cxnSp>
            <p:nvCxnSpPr>
              <p:cNvPr id="228" name="Straight Connector 227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Rectangle 228"/>
              <p:cNvSpPr/>
              <p:nvPr/>
            </p:nvSpPr>
            <p:spPr>
              <a:xfrm>
                <a:off x="6172200" y="2630243"/>
                <a:ext cx="208853" cy="98683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/>
            <p:cNvGrpSpPr/>
            <p:nvPr/>
          </p:nvGrpSpPr>
          <p:grpSpPr>
            <a:xfrm>
              <a:off x="5733048" y="2396924"/>
              <a:ext cx="114310" cy="535926"/>
              <a:chOff x="6172200" y="2186940"/>
              <a:chExt cx="208853" cy="1676400"/>
            </a:xfrm>
          </p:grpSpPr>
          <p:cxnSp>
            <p:nvCxnSpPr>
              <p:cNvPr id="226" name="Straight Connector 225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Rectangle 226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4018558" y="3006524"/>
              <a:ext cx="114310" cy="535926"/>
              <a:chOff x="6172200" y="2186940"/>
              <a:chExt cx="208853" cy="1676400"/>
            </a:xfrm>
          </p:grpSpPr>
          <p:cxnSp>
            <p:nvCxnSpPr>
              <p:cNvPr id="224" name="Straight Connector 223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Rectangle 224"/>
              <p:cNvSpPr/>
              <p:nvPr/>
            </p:nvSpPr>
            <p:spPr>
              <a:xfrm>
                <a:off x="6172200" y="3025140"/>
                <a:ext cx="208853" cy="59193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4710417" y="3006524"/>
              <a:ext cx="114310" cy="535926"/>
              <a:chOff x="6172200" y="2186940"/>
              <a:chExt cx="208853" cy="1676400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3" name="Rectangle 222"/>
              <p:cNvSpPr/>
              <p:nvPr/>
            </p:nvSpPr>
            <p:spPr>
              <a:xfrm>
                <a:off x="6172200" y="2438400"/>
                <a:ext cx="208853" cy="58674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4401262" y="3708848"/>
              <a:ext cx="114310" cy="535926"/>
              <a:chOff x="6172200" y="2186940"/>
              <a:chExt cx="208853" cy="1676400"/>
            </a:xfrm>
          </p:grpSpPr>
          <p:cxnSp>
            <p:nvCxnSpPr>
              <p:cNvPr id="220" name="Straight Connector 219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Rectangle 220"/>
              <p:cNvSpPr/>
              <p:nvPr/>
            </p:nvSpPr>
            <p:spPr>
              <a:xfrm>
                <a:off x="6172200" y="3121071"/>
                <a:ext cx="208853" cy="68267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4991205" y="3708848"/>
              <a:ext cx="114310" cy="535926"/>
              <a:chOff x="6172200" y="2186940"/>
              <a:chExt cx="208853" cy="1676400"/>
            </a:xfrm>
          </p:grpSpPr>
          <p:cxnSp>
            <p:nvCxnSpPr>
              <p:cNvPr id="218" name="Straight Connector 217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Rectangle 218"/>
              <p:cNvSpPr/>
              <p:nvPr/>
            </p:nvSpPr>
            <p:spPr>
              <a:xfrm>
                <a:off x="6172200" y="2648423"/>
                <a:ext cx="208853" cy="91696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5542558" y="3006524"/>
              <a:ext cx="114310" cy="535926"/>
              <a:chOff x="6172200" y="2186940"/>
              <a:chExt cx="208853" cy="1676400"/>
            </a:xfrm>
          </p:grpSpPr>
          <p:cxnSp>
            <p:nvCxnSpPr>
              <p:cNvPr id="216" name="Straight Connector 215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Rectangle 216"/>
              <p:cNvSpPr/>
              <p:nvPr/>
            </p:nvSpPr>
            <p:spPr>
              <a:xfrm>
                <a:off x="6172200" y="2840980"/>
                <a:ext cx="208853" cy="776099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>
              <a:off x="6190248" y="3006524"/>
              <a:ext cx="114310" cy="535926"/>
              <a:chOff x="6172200" y="2186940"/>
              <a:chExt cx="208853" cy="1676400"/>
            </a:xfrm>
          </p:grpSpPr>
          <p:cxnSp>
            <p:nvCxnSpPr>
              <p:cNvPr id="214" name="Straight Connector 213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Rectangle 214"/>
              <p:cNvSpPr/>
              <p:nvPr/>
            </p:nvSpPr>
            <p:spPr>
              <a:xfrm>
                <a:off x="6172200" y="2438400"/>
                <a:ext cx="208853" cy="117867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5885448" y="3708848"/>
              <a:ext cx="114310" cy="535926"/>
              <a:chOff x="6172200" y="2186940"/>
              <a:chExt cx="208853" cy="1676400"/>
            </a:xfrm>
          </p:grpSpPr>
          <p:cxnSp>
            <p:nvCxnSpPr>
              <p:cNvPr id="212" name="Straight Connector 211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3" name="Rectangle 212"/>
              <p:cNvSpPr/>
              <p:nvPr/>
            </p:nvSpPr>
            <p:spPr>
              <a:xfrm>
                <a:off x="6172200" y="3025140"/>
                <a:ext cx="208853" cy="68922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6479389" y="3708848"/>
              <a:ext cx="114310" cy="535926"/>
              <a:chOff x="6172200" y="2186940"/>
              <a:chExt cx="208853" cy="1676400"/>
            </a:xfrm>
          </p:grpSpPr>
          <p:cxnSp>
            <p:nvCxnSpPr>
              <p:cNvPr id="210" name="Straight Connector 209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Rectangle 210"/>
              <p:cNvSpPr/>
              <p:nvPr/>
            </p:nvSpPr>
            <p:spPr>
              <a:xfrm>
                <a:off x="6172200" y="3175136"/>
                <a:ext cx="208853" cy="390255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5005875" y="1648227"/>
              <a:ext cx="114310" cy="535926"/>
              <a:chOff x="6172200" y="2186940"/>
              <a:chExt cx="208853" cy="1676400"/>
            </a:xfrm>
          </p:grpSpPr>
          <p:cxnSp>
            <p:nvCxnSpPr>
              <p:cNvPr id="208" name="Straight Connector 207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" name="Rectangle 208"/>
              <p:cNvSpPr/>
              <p:nvPr/>
            </p:nvSpPr>
            <p:spPr>
              <a:xfrm>
                <a:off x="6172200" y="2840980"/>
                <a:ext cx="208853" cy="73449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1" name="Left-Right Arrow 230"/>
          <p:cNvSpPr/>
          <p:nvPr/>
        </p:nvSpPr>
        <p:spPr>
          <a:xfrm rot="5400000">
            <a:off x="6403861" y="4188934"/>
            <a:ext cx="1349520" cy="931435"/>
          </a:xfrm>
          <a:prstGeom prst="leftRightArrow">
            <a:avLst>
              <a:gd name="adj1" fmla="val 29548"/>
              <a:gd name="adj2" fmla="val 4079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/>
          <p:cNvGrpSpPr/>
          <p:nvPr/>
        </p:nvGrpSpPr>
        <p:grpSpPr>
          <a:xfrm>
            <a:off x="9925986" y="1390392"/>
            <a:ext cx="1973834" cy="2508911"/>
            <a:chOff x="8047665" y="4317944"/>
            <a:chExt cx="1675069" cy="2129155"/>
          </a:xfrm>
        </p:grpSpPr>
        <p:sp>
          <p:nvSpPr>
            <p:cNvPr id="125" name="Rectangle 124"/>
            <p:cNvSpPr/>
            <p:nvPr/>
          </p:nvSpPr>
          <p:spPr>
            <a:xfrm>
              <a:off x="8047665" y="4317944"/>
              <a:ext cx="1675069" cy="2129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8111360" y="4538566"/>
              <a:ext cx="1506884" cy="1704890"/>
              <a:chOff x="9498281" y="2698911"/>
              <a:chExt cx="2063992" cy="2335204"/>
            </a:xfrm>
          </p:grpSpPr>
          <p:cxnSp>
            <p:nvCxnSpPr>
              <p:cNvPr id="127" name="Curved Connector 126"/>
              <p:cNvCxnSpPr>
                <a:stCxn id="130" idx="3"/>
                <a:endCxn id="242" idx="1"/>
              </p:cNvCxnSpPr>
              <p:nvPr/>
            </p:nvCxnSpPr>
            <p:spPr>
              <a:xfrm rot="16200000" flipH="1">
                <a:off x="10159046" y="3284231"/>
                <a:ext cx="402634" cy="1666591"/>
              </a:xfrm>
              <a:prstGeom prst="curved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28" name="Ovaal 82"/>
              <p:cNvSpPr/>
              <p:nvPr/>
            </p:nvSpPr>
            <p:spPr>
              <a:xfrm>
                <a:off x="10587716" y="2698911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Ovaal 83"/>
              <p:cNvSpPr/>
              <p:nvPr/>
            </p:nvSpPr>
            <p:spPr>
              <a:xfrm>
                <a:off x="9939434" y="3164632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Ovaal 85"/>
              <p:cNvSpPr/>
              <p:nvPr/>
            </p:nvSpPr>
            <p:spPr>
              <a:xfrm>
                <a:off x="9498281" y="3748434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Ovaal 86"/>
              <p:cNvSpPr/>
              <p:nvPr/>
            </p:nvSpPr>
            <p:spPr>
              <a:xfrm>
                <a:off x="10163800" y="3748434"/>
                <a:ext cx="196562" cy="196563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Ovaal 89"/>
              <p:cNvSpPr/>
              <p:nvPr/>
            </p:nvSpPr>
            <p:spPr>
              <a:xfrm>
                <a:off x="9754411" y="4255068"/>
                <a:ext cx="196562" cy="196563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3" name="Rechte verbindingslijn met pijl 94"/>
              <p:cNvCxnSpPr>
                <a:stCxn id="128" idx="3"/>
                <a:endCxn id="129" idx="7"/>
              </p:cNvCxnSpPr>
              <p:nvPr/>
            </p:nvCxnSpPr>
            <p:spPr>
              <a:xfrm flipH="1">
                <a:off x="10107210" y="2866687"/>
                <a:ext cx="509292" cy="326731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4" name="Rechte verbindingslijn met pijl 95"/>
              <p:cNvCxnSpPr>
                <a:stCxn id="128" idx="5"/>
                <a:endCxn id="237" idx="0"/>
              </p:cNvCxnSpPr>
              <p:nvPr/>
            </p:nvCxnSpPr>
            <p:spPr>
              <a:xfrm>
                <a:off x="10755492" y="2866687"/>
                <a:ext cx="209331" cy="2628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5" name="Rechte verbindingslijn met pijl 96"/>
              <p:cNvCxnSpPr>
                <a:stCxn id="129" idx="3"/>
                <a:endCxn id="130" idx="7"/>
              </p:cNvCxnSpPr>
              <p:nvPr/>
            </p:nvCxnSpPr>
            <p:spPr>
              <a:xfrm flipH="1">
                <a:off x="9666058" y="3332409"/>
                <a:ext cx="302163" cy="444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6" name="Rechte verbindingslijn met pijl 97"/>
              <p:cNvCxnSpPr>
                <a:stCxn id="129" idx="5"/>
                <a:endCxn id="131" idx="0"/>
              </p:cNvCxnSpPr>
              <p:nvPr/>
            </p:nvCxnSpPr>
            <p:spPr>
              <a:xfrm>
                <a:off x="10107210" y="3332409"/>
                <a:ext cx="154872" cy="41602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37" name="Rechte verbindingslijn met pijl 98"/>
              <p:cNvCxnSpPr>
                <a:stCxn id="130" idx="5"/>
                <a:endCxn id="132" idx="0"/>
              </p:cNvCxnSpPr>
              <p:nvPr/>
            </p:nvCxnSpPr>
            <p:spPr>
              <a:xfrm>
                <a:off x="9666058" y="3916210"/>
                <a:ext cx="186635" cy="338857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0" name="Rechte verbindingslijn met pijl 99"/>
              <p:cNvCxnSpPr>
                <a:stCxn id="237" idx="5"/>
                <a:endCxn id="238" idx="7"/>
              </p:cNvCxnSpPr>
              <p:nvPr/>
            </p:nvCxnSpPr>
            <p:spPr>
              <a:xfrm>
                <a:off x="11034318" y="3297324"/>
                <a:ext cx="5945" cy="54116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6" name="Rechte verbindingslijn met pijl 50"/>
              <p:cNvCxnSpPr>
                <a:stCxn id="237" idx="3"/>
                <a:endCxn id="238" idx="1"/>
              </p:cNvCxnSpPr>
              <p:nvPr/>
            </p:nvCxnSpPr>
            <p:spPr>
              <a:xfrm>
                <a:off x="10895328" y="3297324"/>
                <a:ext cx="5945" cy="541169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37" name="Ovaal 84"/>
              <p:cNvSpPr/>
              <p:nvPr/>
            </p:nvSpPr>
            <p:spPr>
              <a:xfrm>
                <a:off x="10866542" y="3129547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Ovaal 10"/>
              <p:cNvSpPr/>
              <p:nvPr/>
            </p:nvSpPr>
            <p:spPr>
              <a:xfrm>
                <a:off x="10872487" y="3809706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Ovaal 17"/>
              <p:cNvSpPr/>
              <p:nvPr/>
            </p:nvSpPr>
            <p:spPr>
              <a:xfrm>
                <a:off x="10964052" y="4837552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Ovaal 18"/>
              <p:cNvSpPr/>
              <p:nvPr/>
            </p:nvSpPr>
            <p:spPr>
              <a:xfrm>
                <a:off x="11365711" y="4837552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Ovaal 21"/>
              <p:cNvSpPr/>
              <p:nvPr/>
            </p:nvSpPr>
            <p:spPr>
              <a:xfrm>
                <a:off x="10663121" y="4290058"/>
                <a:ext cx="196562" cy="196563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Ovaal 22"/>
              <p:cNvSpPr/>
              <p:nvPr/>
            </p:nvSpPr>
            <p:spPr>
              <a:xfrm>
                <a:off x="11164872" y="4290058"/>
                <a:ext cx="196562" cy="196563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3" name="Rechte verbindingslijn met pijl 35"/>
              <p:cNvCxnSpPr>
                <a:stCxn id="238" idx="3"/>
                <a:endCxn id="241" idx="0"/>
              </p:cNvCxnSpPr>
              <p:nvPr/>
            </p:nvCxnSpPr>
            <p:spPr>
              <a:xfrm flipH="1">
                <a:off x="10761403" y="3977482"/>
                <a:ext cx="139871" cy="31257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4" name="Rechte verbindingslijn met pijl 36"/>
              <p:cNvCxnSpPr>
                <a:stCxn id="238" idx="5"/>
                <a:endCxn id="242" idx="0"/>
              </p:cNvCxnSpPr>
              <p:nvPr/>
            </p:nvCxnSpPr>
            <p:spPr>
              <a:xfrm>
                <a:off x="11040263" y="3977482"/>
                <a:ext cx="222890" cy="31257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5" name="Rechte verbindingslijn met pijl 39"/>
              <p:cNvCxnSpPr>
                <a:stCxn id="242" idx="3"/>
                <a:endCxn id="239" idx="0"/>
              </p:cNvCxnSpPr>
              <p:nvPr/>
            </p:nvCxnSpPr>
            <p:spPr>
              <a:xfrm flipH="1">
                <a:off x="11062334" y="4457834"/>
                <a:ext cx="131325" cy="3797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6" name="Rechte verbindingslijn met pijl 40"/>
              <p:cNvCxnSpPr>
                <a:stCxn id="242" idx="5"/>
                <a:endCxn id="240" idx="0"/>
              </p:cNvCxnSpPr>
              <p:nvPr/>
            </p:nvCxnSpPr>
            <p:spPr>
              <a:xfrm>
                <a:off x="11332648" y="4457834"/>
                <a:ext cx="131344" cy="3797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</p:grpSp>
      </p:grpSp>
      <p:sp>
        <p:nvSpPr>
          <p:cNvPr id="247" name="Right Arrow 246"/>
          <p:cNvSpPr/>
          <p:nvPr/>
        </p:nvSpPr>
        <p:spPr>
          <a:xfrm>
            <a:off x="8799884" y="2259812"/>
            <a:ext cx="962404" cy="803438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9894052" y="5557408"/>
            <a:ext cx="2125715" cy="603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Compressed values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3" name="Right Arrow 322"/>
          <p:cNvSpPr/>
          <p:nvPr/>
        </p:nvSpPr>
        <p:spPr>
          <a:xfrm>
            <a:off x="8799884" y="5466001"/>
            <a:ext cx="962404" cy="803438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 animBg="1"/>
      <p:bldP spid="231" grpId="0" animBg="1"/>
      <p:bldP spid="247" grpId="0" animBg="1"/>
      <p:bldP spid="322" grpId="0" animBg="1"/>
      <p:bldP spid="3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2" descr="https://graphics.tudelft.nl/Publications-new/2016/DKBTE16/teas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85" y="2169290"/>
            <a:ext cx="9968113" cy="27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71726" y="6265866"/>
            <a:ext cx="414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Dado, Bas, et al. "Geometry and attribute compression for voxel scenes</a:t>
            </a:r>
            <a:r>
              <a:rPr lang="en-US" sz="1000" dirty="0" smtClean="0"/>
              <a:t>.“, </a:t>
            </a:r>
          </a:p>
          <a:p>
            <a:r>
              <a:rPr lang="en-US" sz="1000" dirty="0" smtClean="0"/>
              <a:t>Computer </a:t>
            </a:r>
            <a:r>
              <a:rPr lang="en-US" sz="1000" dirty="0"/>
              <a:t>Graphics Forum. Vol. 35. No. 2. 2016.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2906" y="1568718"/>
            <a:ext cx="11296891" cy="4294208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graphics.tudelft.nl/Publications-new/2016/DKBTE16/teas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4" t="52545" r="1000" b="3163"/>
          <a:stretch/>
        </p:blipFill>
        <p:spPr bwMode="auto">
          <a:xfrm>
            <a:off x="2372811" y="1631231"/>
            <a:ext cx="7870784" cy="41691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4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6840440" y="1249680"/>
            <a:ext cx="2861326" cy="26548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261" name="Group 260"/>
          <p:cNvGrpSpPr/>
          <p:nvPr/>
        </p:nvGrpSpPr>
        <p:grpSpPr>
          <a:xfrm>
            <a:off x="6907790" y="1982619"/>
            <a:ext cx="2746625" cy="1808836"/>
            <a:chOff x="6907790" y="1982619"/>
            <a:chExt cx="2746625" cy="1808836"/>
          </a:xfrm>
        </p:grpSpPr>
        <p:sp>
          <p:nvSpPr>
            <p:cNvPr id="255" name="Rectangle 254"/>
            <p:cNvSpPr/>
            <p:nvPr/>
          </p:nvSpPr>
          <p:spPr>
            <a:xfrm>
              <a:off x="8404063" y="1982619"/>
              <a:ext cx="1250352" cy="180883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635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6907790" y="1982619"/>
              <a:ext cx="1250352" cy="1808836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635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263" name="Group 262"/>
          <p:cNvGrpSpPr/>
          <p:nvPr/>
        </p:nvGrpSpPr>
        <p:grpSpPr>
          <a:xfrm>
            <a:off x="3820124" y="3368804"/>
            <a:ext cx="5389312" cy="1658758"/>
            <a:chOff x="3820124" y="3368804"/>
            <a:chExt cx="5389312" cy="1658758"/>
          </a:xfrm>
        </p:grpSpPr>
        <p:sp>
          <p:nvSpPr>
            <p:cNvPr id="201" name="Oval 200"/>
            <p:cNvSpPr/>
            <p:nvPr/>
          </p:nvSpPr>
          <p:spPr>
            <a:xfrm>
              <a:off x="3820124" y="4507058"/>
              <a:ext cx="520504" cy="5205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/>
            <p:nvPr/>
          </p:nvSpPr>
          <p:spPr>
            <a:xfrm>
              <a:off x="8688932" y="3368804"/>
              <a:ext cx="520504" cy="5205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955168" y="1436867"/>
            <a:ext cx="2640928" cy="2318189"/>
            <a:chOff x="6324600" y="1364076"/>
            <a:chExt cx="2640928" cy="2318189"/>
          </a:xfrm>
        </p:grpSpPr>
        <p:sp>
          <p:nvSpPr>
            <p:cNvPr id="63" name="Ovaal 6"/>
            <p:cNvSpPr/>
            <p:nvPr/>
          </p:nvSpPr>
          <p:spPr>
            <a:xfrm>
              <a:off x="7321621" y="1364076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al 10"/>
            <p:cNvSpPr/>
            <p:nvPr/>
          </p:nvSpPr>
          <p:spPr>
            <a:xfrm>
              <a:off x="8081198" y="2112530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al 17"/>
            <p:cNvSpPr/>
            <p:nvPr/>
          </p:nvSpPr>
          <p:spPr>
            <a:xfrm>
              <a:off x="8198588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al 18"/>
            <p:cNvSpPr/>
            <p:nvPr/>
          </p:nvSpPr>
          <p:spPr>
            <a:xfrm>
              <a:off x="8713528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al 21"/>
            <p:cNvSpPr/>
            <p:nvPr/>
          </p:nvSpPr>
          <p:spPr>
            <a:xfrm>
              <a:off x="7812784" y="2728358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vaal 22"/>
            <p:cNvSpPr/>
            <p:nvPr/>
          </p:nvSpPr>
          <p:spPr>
            <a:xfrm>
              <a:off x="8456046" y="2728358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9" name="Rechte verbindingslijn met pijl 31"/>
            <p:cNvCxnSpPr>
              <a:stCxn id="63" idx="3"/>
              <a:endCxn id="75" idx="7"/>
            </p:cNvCxnSpPr>
            <p:nvPr/>
          </p:nvCxnSpPr>
          <p:spPr>
            <a:xfrm flipH="1">
              <a:off x="6808109" y="1579171"/>
              <a:ext cx="55041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70" name="Rechte verbindingslijn met pijl 32"/>
            <p:cNvCxnSpPr>
              <a:stCxn id="63" idx="5"/>
              <a:endCxn id="64" idx="1"/>
            </p:cNvCxnSpPr>
            <p:nvPr/>
          </p:nvCxnSpPr>
          <p:spPr>
            <a:xfrm>
              <a:off x="7536716" y="1579171"/>
              <a:ext cx="58138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71" name="Rechte verbindingslijn met pijl 35"/>
            <p:cNvCxnSpPr>
              <a:stCxn id="64" idx="3"/>
              <a:endCxn id="67" idx="0"/>
            </p:cNvCxnSpPr>
            <p:nvPr/>
          </p:nvCxnSpPr>
          <p:spPr>
            <a:xfrm flipH="1">
              <a:off x="7938784" y="2327625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72" name="Rechte verbindingslijn met pijl 36"/>
            <p:cNvCxnSpPr>
              <a:stCxn id="64" idx="5"/>
              <a:endCxn id="68" idx="0"/>
            </p:cNvCxnSpPr>
            <p:nvPr/>
          </p:nvCxnSpPr>
          <p:spPr>
            <a:xfrm>
              <a:off x="8296293" y="2327625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73" name="Rechte verbindingslijn met pijl 39"/>
            <p:cNvCxnSpPr>
              <a:stCxn id="68" idx="3"/>
              <a:endCxn id="65" idx="0"/>
            </p:cNvCxnSpPr>
            <p:nvPr/>
          </p:nvCxnSpPr>
          <p:spPr>
            <a:xfrm flipH="1">
              <a:off x="8324588" y="2943453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74" name="Rechte verbindingslijn met pijl 40"/>
            <p:cNvCxnSpPr>
              <a:stCxn id="68" idx="5"/>
              <a:endCxn id="66" idx="0"/>
            </p:cNvCxnSpPr>
            <p:nvPr/>
          </p:nvCxnSpPr>
          <p:spPr>
            <a:xfrm>
              <a:off x="8671141" y="2943453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75" name="Ovaal 10"/>
            <p:cNvSpPr/>
            <p:nvPr/>
          </p:nvSpPr>
          <p:spPr>
            <a:xfrm>
              <a:off x="6593014" y="2112530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al 17"/>
            <p:cNvSpPr/>
            <p:nvPr/>
          </p:nvSpPr>
          <p:spPr>
            <a:xfrm>
              <a:off x="6710404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al 18"/>
            <p:cNvSpPr/>
            <p:nvPr/>
          </p:nvSpPr>
          <p:spPr>
            <a:xfrm>
              <a:off x="7225344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al 21"/>
            <p:cNvSpPr/>
            <p:nvPr/>
          </p:nvSpPr>
          <p:spPr>
            <a:xfrm>
              <a:off x="6324600" y="2728358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al 22"/>
            <p:cNvSpPr/>
            <p:nvPr/>
          </p:nvSpPr>
          <p:spPr>
            <a:xfrm>
              <a:off x="6967862" y="2728358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0" name="Rechte verbindingslijn met pijl 35"/>
            <p:cNvCxnSpPr>
              <a:stCxn id="75" idx="3"/>
              <a:endCxn id="78" idx="0"/>
            </p:cNvCxnSpPr>
            <p:nvPr/>
          </p:nvCxnSpPr>
          <p:spPr>
            <a:xfrm flipH="1">
              <a:off x="6450600" y="2327625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1" name="Rechte verbindingslijn met pijl 36"/>
            <p:cNvCxnSpPr>
              <a:stCxn id="75" idx="5"/>
              <a:endCxn id="79" idx="0"/>
            </p:cNvCxnSpPr>
            <p:nvPr/>
          </p:nvCxnSpPr>
          <p:spPr>
            <a:xfrm>
              <a:off x="6808109" y="2327625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2" name="Rechte verbindingslijn met pijl 39"/>
            <p:cNvCxnSpPr>
              <a:stCxn id="79" idx="3"/>
              <a:endCxn id="76" idx="0"/>
            </p:cNvCxnSpPr>
            <p:nvPr/>
          </p:nvCxnSpPr>
          <p:spPr>
            <a:xfrm flipH="1">
              <a:off x="6836404" y="2943453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3" name="Rechte verbindingslijn met pijl 40"/>
            <p:cNvCxnSpPr>
              <a:stCxn id="79" idx="5"/>
              <a:endCxn id="77" idx="0"/>
            </p:cNvCxnSpPr>
            <p:nvPr/>
          </p:nvCxnSpPr>
          <p:spPr>
            <a:xfrm>
              <a:off x="7182957" y="2943453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6704329" y="5387450"/>
            <a:ext cx="3133549" cy="970307"/>
            <a:chOff x="5905676" y="5387450"/>
            <a:chExt cx="3133549" cy="970307"/>
          </a:xfrm>
        </p:grpSpPr>
        <p:sp>
          <p:nvSpPr>
            <p:cNvPr id="85" name="Rectangle 84"/>
            <p:cNvSpPr/>
            <p:nvPr/>
          </p:nvSpPr>
          <p:spPr>
            <a:xfrm>
              <a:off x="5905676" y="5387450"/>
              <a:ext cx="3133549" cy="970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5995948" y="5527546"/>
              <a:ext cx="2918041" cy="535926"/>
              <a:chOff x="6238559" y="5025709"/>
              <a:chExt cx="2918041" cy="535926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6238559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Rectangle 118"/>
                <p:cNvSpPr/>
                <p:nvPr/>
              </p:nvSpPr>
              <p:spPr>
                <a:xfrm>
                  <a:off x="6172200" y="2840980"/>
                  <a:ext cx="208853" cy="73449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8" name="Group 87"/>
              <p:cNvGrpSpPr/>
              <p:nvPr/>
            </p:nvGrpSpPr>
            <p:grpSpPr>
              <a:xfrm>
                <a:off x="6518932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Rectangle 116"/>
                <p:cNvSpPr/>
                <p:nvPr/>
              </p:nvSpPr>
              <p:spPr>
                <a:xfrm>
                  <a:off x="6172200" y="2630243"/>
                  <a:ext cx="208853" cy="98683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6799305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/>
                <p:cNvSpPr/>
                <p:nvPr/>
              </p:nvSpPr>
              <p:spPr>
                <a:xfrm>
                  <a:off x="6172200" y="3025140"/>
                  <a:ext cx="208853" cy="59193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7079678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/>
                <p:cNvSpPr/>
                <p:nvPr/>
              </p:nvSpPr>
              <p:spPr>
                <a:xfrm>
                  <a:off x="6172200" y="2438400"/>
                  <a:ext cx="208853" cy="58674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7360051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10"/>
                <p:cNvSpPr/>
                <p:nvPr/>
              </p:nvSpPr>
              <p:spPr>
                <a:xfrm>
                  <a:off x="6172200" y="3121071"/>
                  <a:ext cx="208853" cy="68267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7640424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Rectangle 108"/>
                <p:cNvSpPr/>
                <p:nvPr/>
              </p:nvSpPr>
              <p:spPr>
                <a:xfrm>
                  <a:off x="6172200" y="2648423"/>
                  <a:ext cx="208853" cy="91696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7920797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Rectangle 106"/>
                <p:cNvSpPr/>
                <p:nvPr/>
              </p:nvSpPr>
              <p:spPr>
                <a:xfrm>
                  <a:off x="6172200" y="2438399"/>
                  <a:ext cx="208853" cy="805164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8201170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Rectangle 104"/>
                <p:cNvSpPr/>
                <p:nvPr/>
              </p:nvSpPr>
              <p:spPr>
                <a:xfrm>
                  <a:off x="6172200" y="2840980"/>
                  <a:ext cx="208853" cy="776099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8481543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Rectangle 102"/>
                <p:cNvSpPr/>
                <p:nvPr/>
              </p:nvSpPr>
              <p:spPr>
                <a:xfrm>
                  <a:off x="6172200" y="2438400"/>
                  <a:ext cx="208853" cy="117867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8761916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Rectangle 100"/>
                <p:cNvSpPr/>
                <p:nvPr/>
              </p:nvSpPr>
              <p:spPr>
                <a:xfrm>
                  <a:off x="6172200" y="3025140"/>
                  <a:ext cx="208853" cy="68922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7" name="Group 96"/>
              <p:cNvGrpSpPr/>
              <p:nvPr/>
            </p:nvGrpSpPr>
            <p:grpSpPr>
              <a:xfrm>
                <a:off x="9042290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98" name="Straight Connector 97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/>
                <p:cNvSpPr/>
                <p:nvPr/>
              </p:nvSpPr>
              <p:spPr>
                <a:xfrm>
                  <a:off x="6172200" y="3175136"/>
                  <a:ext cx="208853" cy="390255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120" name="Group 119"/>
          <p:cNvGrpSpPr/>
          <p:nvPr/>
        </p:nvGrpSpPr>
        <p:grpSpPr>
          <a:xfrm>
            <a:off x="1855281" y="2433158"/>
            <a:ext cx="3031065" cy="2596547"/>
            <a:chOff x="4018558" y="1648227"/>
            <a:chExt cx="3031065" cy="2596547"/>
          </a:xfrm>
        </p:grpSpPr>
        <p:sp>
          <p:nvSpPr>
            <p:cNvPr id="121" name="Ovaal 6"/>
            <p:cNvSpPr/>
            <p:nvPr/>
          </p:nvSpPr>
          <p:spPr>
            <a:xfrm>
              <a:off x="5244179" y="1790190"/>
              <a:ext cx="252000" cy="25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al 10"/>
            <p:cNvSpPr/>
            <p:nvPr/>
          </p:nvSpPr>
          <p:spPr>
            <a:xfrm>
              <a:off x="6003756" y="2538644"/>
              <a:ext cx="252000" cy="252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Ovaal 17"/>
            <p:cNvSpPr/>
            <p:nvPr/>
          </p:nvSpPr>
          <p:spPr>
            <a:xfrm>
              <a:off x="6121146" y="3856379"/>
              <a:ext cx="252000" cy="252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al 18"/>
            <p:cNvSpPr/>
            <p:nvPr/>
          </p:nvSpPr>
          <p:spPr>
            <a:xfrm>
              <a:off x="6636086" y="3856379"/>
              <a:ext cx="252000" cy="252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al 21"/>
            <p:cNvSpPr/>
            <p:nvPr/>
          </p:nvSpPr>
          <p:spPr>
            <a:xfrm>
              <a:off x="5735342" y="3154472"/>
              <a:ext cx="252000" cy="252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al 22"/>
            <p:cNvSpPr/>
            <p:nvPr/>
          </p:nvSpPr>
          <p:spPr>
            <a:xfrm>
              <a:off x="6378604" y="3154472"/>
              <a:ext cx="252000" cy="252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7" name="Rechte verbindingslijn met pijl 31"/>
            <p:cNvCxnSpPr>
              <a:stCxn id="121" idx="3"/>
              <a:endCxn id="133" idx="7"/>
            </p:cNvCxnSpPr>
            <p:nvPr/>
          </p:nvCxnSpPr>
          <p:spPr>
            <a:xfrm flipH="1">
              <a:off x="4730667" y="2005285"/>
              <a:ext cx="55041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28" name="Rechte verbindingslijn met pijl 32"/>
            <p:cNvCxnSpPr>
              <a:stCxn id="121" idx="5"/>
              <a:endCxn id="122" idx="1"/>
            </p:cNvCxnSpPr>
            <p:nvPr/>
          </p:nvCxnSpPr>
          <p:spPr>
            <a:xfrm>
              <a:off x="5459274" y="2005285"/>
              <a:ext cx="58138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29" name="Rechte verbindingslijn met pijl 35"/>
            <p:cNvCxnSpPr>
              <a:stCxn id="122" idx="3"/>
              <a:endCxn id="125" idx="0"/>
            </p:cNvCxnSpPr>
            <p:nvPr/>
          </p:nvCxnSpPr>
          <p:spPr>
            <a:xfrm flipH="1">
              <a:off x="5861342" y="2753739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0" name="Rechte verbindingslijn met pijl 36"/>
            <p:cNvCxnSpPr>
              <a:stCxn id="122" idx="5"/>
              <a:endCxn id="126" idx="0"/>
            </p:cNvCxnSpPr>
            <p:nvPr/>
          </p:nvCxnSpPr>
          <p:spPr>
            <a:xfrm>
              <a:off x="6218851" y="2753739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1" name="Rechte verbindingslijn met pijl 39"/>
            <p:cNvCxnSpPr>
              <a:stCxn id="126" idx="3"/>
              <a:endCxn id="123" idx="0"/>
            </p:cNvCxnSpPr>
            <p:nvPr/>
          </p:nvCxnSpPr>
          <p:spPr>
            <a:xfrm flipH="1">
              <a:off x="6247146" y="3369567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2" name="Rechte verbindingslijn met pijl 40"/>
            <p:cNvCxnSpPr>
              <a:stCxn id="126" idx="5"/>
              <a:endCxn id="124" idx="0"/>
            </p:cNvCxnSpPr>
            <p:nvPr/>
          </p:nvCxnSpPr>
          <p:spPr>
            <a:xfrm>
              <a:off x="6593699" y="3369567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133" name="Ovaal 10"/>
            <p:cNvSpPr/>
            <p:nvPr/>
          </p:nvSpPr>
          <p:spPr>
            <a:xfrm>
              <a:off x="4515572" y="2538644"/>
              <a:ext cx="252000" cy="252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Ovaal 17"/>
            <p:cNvSpPr/>
            <p:nvPr/>
          </p:nvSpPr>
          <p:spPr>
            <a:xfrm>
              <a:off x="4632962" y="3856379"/>
              <a:ext cx="252000" cy="252000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al 18"/>
            <p:cNvSpPr/>
            <p:nvPr/>
          </p:nvSpPr>
          <p:spPr>
            <a:xfrm>
              <a:off x="5147902" y="3856379"/>
              <a:ext cx="252000" cy="2520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al 21"/>
            <p:cNvSpPr/>
            <p:nvPr/>
          </p:nvSpPr>
          <p:spPr>
            <a:xfrm>
              <a:off x="4247158" y="3154472"/>
              <a:ext cx="252000" cy="252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al 22"/>
            <p:cNvSpPr/>
            <p:nvPr/>
          </p:nvSpPr>
          <p:spPr>
            <a:xfrm>
              <a:off x="4890420" y="3154472"/>
              <a:ext cx="252000" cy="25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8" name="Rechte verbindingslijn met pijl 35"/>
            <p:cNvCxnSpPr>
              <a:stCxn id="133" idx="3"/>
              <a:endCxn id="136" idx="0"/>
            </p:cNvCxnSpPr>
            <p:nvPr/>
          </p:nvCxnSpPr>
          <p:spPr>
            <a:xfrm flipH="1">
              <a:off x="4373158" y="2753739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9" name="Rechte verbindingslijn met pijl 36"/>
            <p:cNvCxnSpPr>
              <a:stCxn id="133" idx="5"/>
              <a:endCxn id="137" idx="0"/>
            </p:cNvCxnSpPr>
            <p:nvPr/>
          </p:nvCxnSpPr>
          <p:spPr>
            <a:xfrm>
              <a:off x="4730667" y="2753739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40" name="Rechte verbindingslijn met pijl 39"/>
            <p:cNvCxnSpPr>
              <a:stCxn id="137" idx="3"/>
              <a:endCxn id="134" idx="0"/>
            </p:cNvCxnSpPr>
            <p:nvPr/>
          </p:nvCxnSpPr>
          <p:spPr>
            <a:xfrm flipH="1">
              <a:off x="4758962" y="3369567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41" name="Rechte verbindingslijn met pijl 40"/>
            <p:cNvCxnSpPr>
              <a:stCxn id="137" idx="5"/>
              <a:endCxn id="135" idx="0"/>
            </p:cNvCxnSpPr>
            <p:nvPr/>
          </p:nvCxnSpPr>
          <p:spPr>
            <a:xfrm>
              <a:off x="5105515" y="3369567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grpSp>
          <p:nvGrpSpPr>
            <p:cNvPr id="142" name="Group 141"/>
            <p:cNvGrpSpPr/>
            <p:nvPr/>
          </p:nvGrpSpPr>
          <p:grpSpPr>
            <a:xfrm>
              <a:off x="4268471" y="2396924"/>
              <a:ext cx="114310" cy="535926"/>
              <a:chOff x="6172200" y="2186940"/>
              <a:chExt cx="208853" cy="1676400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Rectangle 173"/>
              <p:cNvSpPr/>
              <p:nvPr/>
            </p:nvSpPr>
            <p:spPr>
              <a:xfrm>
                <a:off x="6172200" y="2630243"/>
                <a:ext cx="208853" cy="98683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5733048" y="2396924"/>
              <a:ext cx="114310" cy="535926"/>
              <a:chOff x="6172200" y="2186940"/>
              <a:chExt cx="208853" cy="1676400"/>
            </a:xfrm>
          </p:grpSpPr>
          <p:cxnSp>
            <p:nvCxnSpPr>
              <p:cNvPr id="171" name="Straight Connector 170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ectangle 171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4018558" y="3006524"/>
              <a:ext cx="114310" cy="535926"/>
              <a:chOff x="6172200" y="2186940"/>
              <a:chExt cx="208853" cy="1676400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/>
              <p:cNvSpPr/>
              <p:nvPr/>
            </p:nvSpPr>
            <p:spPr>
              <a:xfrm>
                <a:off x="6172200" y="3025140"/>
                <a:ext cx="208853" cy="59193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4710417" y="3006524"/>
              <a:ext cx="114310" cy="535926"/>
              <a:chOff x="6172200" y="2186940"/>
              <a:chExt cx="208853" cy="1676400"/>
            </a:xfrm>
          </p:grpSpPr>
          <p:cxnSp>
            <p:nvCxnSpPr>
              <p:cNvPr id="167" name="Straight Connector 166"/>
              <p:cNvCxnSpPr/>
              <p:nvPr/>
            </p:nvCxnSpPr>
            <p:spPr>
              <a:xfrm flipH="1">
                <a:off x="6276590" y="2186940"/>
                <a:ext cx="153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Rectangle 167"/>
              <p:cNvSpPr/>
              <p:nvPr/>
            </p:nvSpPr>
            <p:spPr>
              <a:xfrm>
                <a:off x="6172200" y="2438400"/>
                <a:ext cx="208853" cy="58674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401262" y="3708848"/>
              <a:ext cx="114310" cy="535926"/>
              <a:chOff x="6172200" y="2186940"/>
              <a:chExt cx="208853" cy="1676400"/>
            </a:xfrm>
          </p:grpSpPr>
          <p:cxnSp>
            <p:nvCxnSpPr>
              <p:cNvPr id="165" name="Straight Connector 164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Rectangle 165"/>
              <p:cNvSpPr/>
              <p:nvPr/>
            </p:nvSpPr>
            <p:spPr>
              <a:xfrm>
                <a:off x="6172200" y="3121071"/>
                <a:ext cx="208853" cy="68267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5448281" y="3708848"/>
              <a:ext cx="114310" cy="535926"/>
              <a:chOff x="7007314" y="2186940"/>
              <a:chExt cx="208853" cy="1676400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 flipH="1">
                <a:off x="7111695" y="2186940"/>
                <a:ext cx="153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/>
              <p:cNvSpPr/>
              <p:nvPr/>
            </p:nvSpPr>
            <p:spPr>
              <a:xfrm>
                <a:off x="7007314" y="2648423"/>
                <a:ext cx="208853" cy="91696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5542558" y="3006524"/>
              <a:ext cx="114310" cy="535926"/>
              <a:chOff x="6172200" y="2186940"/>
              <a:chExt cx="208853" cy="1676400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Rectangle 161"/>
              <p:cNvSpPr/>
              <p:nvPr/>
            </p:nvSpPr>
            <p:spPr>
              <a:xfrm>
                <a:off x="6172200" y="2840980"/>
                <a:ext cx="208853" cy="776099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/>
            <p:cNvGrpSpPr/>
            <p:nvPr/>
          </p:nvGrpSpPr>
          <p:grpSpPr>
            <a:xfrm>
              <a:off x="6190249" y="3006524"/>
              <a:ext cx="114310" cy="535926"/>
              <a:chOff x="6172205" y="2186940"/>
              <a:chExt cx="208853" cy="1676400"/>
            </a:xfrm>
          </p:grpSpPr>
          <p:cxnSp>
            <p:nvCxnSpPr>
              <p:cNvPr id="159" name="Straight Connector 158"/>
              <p:cNvCxnSpPr/>
              <p:nvPr/>
            </p:nvCxnSpPr>
            <p:spPr>
              <a:xfrm flipH="1">
                <a:off x="6276582" y="2186940"/>
                <a:ext cx="153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Rectangle 159"/>
              <p:cNvSpPr/>
              <p:nvPr/>
            </p:nvSpPr>
            <p:spPr>
              <a:xfrm>
                <a:off x="6172205" y="2438400"/>
                <a:ext cx="208853" cy="117867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885448" y="3708848"/>
              <a:ext cx="114310" cy="535926"/>
              <a:chOff x="6172200" y="2186940"/>
              <a:chExt cx="208853" cy="1676400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/>
              <p:cNvSpPr/>
              <p:nvPr/>
            </p:nvSpPr>
            <p:spPr>
              <a:xfrm>
                <a:off x="6172200" y="3025140"/>
                <a:ext cx="208853" cy="68922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/>
            <p:cNvGrpSpPr/>
            <p:nvPr/>
          </p:nvGrpSpPr>
          <p:grpSpPr>
            <a:xfrm>
              <a:off x="6935313" y="3708848"/>
              <a:ext cx="114310" cy="535926"/>
              <a:chOff x="7005207" y="2186940"/>
              <a:chExt cx="208853" cy="1676400"/>
            </a:xfrm>
          </p:grpSpPr>
          <p:cxnSp>
            <p:nvCxnSpPr>
              <p:cNvPr id="155" name="Straight Connector 154"/>
              <p:cNvCxnSpPr/>
              <p:nvPr/>
            </p:nvCxnSpPr>
            <p:spPr>
              <a:xfrm flipH="1">
                <a:off x="7109597" y="2186940"/>
                <a:ext cx="153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Rectangle 155"/>
              <p:cNvSpPr/>
              <p:nvPr/>
            </p:nvSpPr>
            <p:spPr>
              <a:xfrm>
                <a:off x="7005207" y="3175136"/>
                <a:ext cx="208853" cy="390255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5005875" y="1648227"/>
              <a:ext cx="114310" cy="535926"/>
              <a:chOff x="6172200" y="2186940"/>
              <a:chExt cx="208853" cy="1676400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Rectangle 153"/>
              <p:cNvSpPr/>
              <p:nvPr/>
            </p:nvSpPr>
            <p:spPr>
              <a:xfrm>
                <a:off x="6172200" y="2840980"/>
                <a:ext cx="208853" cy="73449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9" name="Group 198"/>
          <p:cNvGrpSpPr/>
          <p:nvPr/>
        </p:nvGrpSpPr>
        <p:grpSpPr>
          <a:xfrm>
            <a:off x="6629272" y="6080759"/>
            <a:ext cx="3247315" cy="277000"/>
            <a:chOff x="6341779" y="6080759"/>
            <a:chExt cx="3247315" cy="277000"/>
          </a:xfrm>
        </p:grpSpPr>
        <p:sp>
          <p:nvSpPr>
            <p:cNvPr id="175" name="TextBox 174"/>
            <p:cNvSpPr txBox="1"/>
            <p:nvPr/>
          </p:nvSpPr>
          <p:spPr>
            <a:xfrm>
              <a:off x="662281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341779" y="6080759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0</a:t>
              </a:r>
              <a:endParaRPr lang="en-US" sz="1200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915217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10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87113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9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59009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8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830905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7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802801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6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774697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5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746593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4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18489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3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903859" y="608076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</a:t>
              </a: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6752512" y="1202574"/>
            <a:ext cx="3085366" cy="2366106"/>
            <a:chOff x="6752512" y="1202574"/>
            <a:chExt cx="3085366" cy="2366106"/>
          </a:xfrm>
        </p:grpSpPr>
        <p:sp>
          <p:nvSpPr>
            <p:cNvPr id="188" name="TextBox 187"/>
            <p:cNvSpPr txBox="1"/>
            <p:nvPr/>
          </p:nvSpPr>
          <p:spPr>
            <a:xfrm>
              <a:off x="7111025" y="3230126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</a:t>
              </a:r>
              <a:endParaRPr lang="en-US" sz="1600" b="1" dirty="0"/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919664" y="3230126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</a:t>
              </a:r>
              <a:endParaRPr lang="en-US" sz="1600" b="1" dirty="0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615175" y="2547287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3</a:t>
              </a:r>
              <a:endParaRPr lang="en-US" sz="1600" b="1" dirty="0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6752512" y="2547287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</a:t>
              </a:r>
              <a:endParaRPr lang="en-US" sz="1600" b="1" dirty="0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8239042" y="2547287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</a:t>
              </a:r>
              <a:endParaRPr lang="en-US" sz="1600" b="1" dirty="0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9129968" y="2547287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3</a:t>
              </a:r>
              <a:endParaRPr lang="en-US" sz="1600" b="1" dirty="0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592324" y="3230126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</a:t>
              </a:r>
              <a:endParaRPr lang="en-US" sz="1600" b="1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9400963" y="3230126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</a:t>
              </a:r>
              <a:endParaRPr lang="en-US" sz="1600" b="1" dirty="0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078296" y="1202574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11</a:t>
              </a:r>
              <a:endParaRPr lang="en-US" sz="1600" b="1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7125914" y="1906835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5</a:t>
              </a:r>
              <a:endParaRPr lang="en-US" sz="1600" b="1" dirty="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632606" y="1906835"/>
              <a:ext cx="436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5</a:t>
              </a:r>
              <a:endParaRPr lang="en-US" sz="1600" b="1" dirty="0"/>
            </a:p>
          </p:txBody>
        </p:sp>
      </p:grpSp>
      <p:sp>
        <p:nvSpPr>
          <p:cNvPr id="208" name="Freeform 207"/>
          <p:cNvSpPr/>
          <p:nvPr/>
        </p:nvSpPr>
        <p:spPr>
          <a:xfrm>
            <a:off x="2979143" y="5364480"/>
            <a:ext cx="3330217" cy="858027"/>
          </a:xfrm>
          <a:custGeom>
            <a:avLst/>
            <a:gdLst>
              <a:gd name="connsiteX0" fmla="*/ 131982 w 1503582"/>
              <a:gd name="connsiteY0" fmla="*/ 0 h 858027"/>
              <a:gd name="connsiteX1" fmla="*/ 131982 w 1503582"/>
              <a:gd name="connsiteY1" fmla="*/ 777240 h 858027"/>
              <a:gd name="connsiteX2" fmla="*/ 1503582 w 1503582"/>
              <a:gd name="connsiteY2" fmla="*/ 792480 h 858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3582" h="858027">
                <a:moveTo>
                  <a:pt x="131982" y="0"/>
                </a:moveTo>
                <a:cubicBezTo>
                  <a:pt x="17682" y="322580"/>
                  <a:pt x="-96618" y="645160"/>
                  <a:pt x="131982" y="777240"/>
                </a:cubicBezTo>
                <a:cubicBezTo>
                  <a:pt x="360582" y="909320"/>
                  <a:pt x="1409602" y="853440"/>
                  <a:pt x="1503582" y="79248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Depth-first ordering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1998117" y="2557749"/>
            <a:ext cx="2826653" cy="2350652"/>
            <a:chOff x="1998117" y="2557749"/>
            <a:chExt cx="2826653" cy="2350652"/>
          </a:xfrm>
          <a:effectLst>
            <a:glow rad="38100">
              <a:schemeClr val="bg1">
                <a:alpha val="84000"/>
              </a:schemeClr>
            </a:glow>
          </a:effectLst>
        </p:grpSpPr>
        <p:sp>
          <p:nvSpPr>
            <p:cNvPr id="210" name="TextBox 209"/>
            <p:cNvSpPr txBox="1"/>
            <p:nvPr/>
          </p:nvSpPr>
          <p:spPr>
            <a:xfrm>
              <a:off x="2371462" y="4631402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4</a:t>
              </a:r>
              <a:endParaRPr lang="en-US" sz="1200" b="1" dirty="0"/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2906556" y="4631402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5</a:t>
              </a:r>
              <a:endParaRPr lang="en-US" sz="1200" b="1" dirty="0"/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640041" y="3927899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3</a:t>
              </a:r>
              <a:endParaRPr lang="en-US" sz="1200" b="1" dirty="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998117" y="3927899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2</a:t>
              </a:r>
              <a:endParaRPr lang="en-US" sz="1200" b="1" dirty="0"/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3478906" y="3927899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7</a:t>
              </a:r>
              <a:endParaRPr lang="en-US" sz="1200" b="1" dirty="0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4133085" y="3927899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8</a:t>
              </a:r>
              <a:endParaRPr lang="en-US" sz="1200" b="1" dirty="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862816" y="4631402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9</a:t>
              </a:r>
              <a:endParaRPr lang="en-US" sz="1200" b="1" dirty="0"/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387855" y="4631402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10</a:t>
              </a:r>
              <a:endParaRPr lang="en-US" sz="1200" b="1" dirty="0"/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2988648" y="2557749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2264852" y="331270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1</a:t>
              </a:r>
              <a:endParaRPr lang="en-US" sz="1200" b="1" dirty="0"/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3747833" y="3312700"/>
              <a:ext cx="4369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6</a:t>
              </a:r>
              <a:endParaRPr lang="en-US" sz="1200" b="1" dirty="0"/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6847238" y="1747058"/>
            <a:ext cx="1784718" cy="2841140"/>
            <a:chOff x="6847238" y="1747058"/>
            <a:chExt cx="1784718" cy="2841140"/>
          </a:xfrm>
        </p:grpSpPr>
        <p:sp>
          <p:nvSpPr>
            <p:cNvPr id="225" name="TextBox 224"/>
            <p:cNvSpPr txBox="1"/>
            <p:nvPr/>
          </p:nvSpPr>
          <p:spPr>
            <a:xfrm>
              <a:off x="6847238" y="4218866"/>
              <a:ext cx="843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(5 + 1)</a:t>
              </a:r>
              <a:endParaRPr lang="en-US" dirty="0"/>
            </a:p>
          </p:txBody>
        </p:sp>
        <p:cxnSp>
          <p:nvCxnSpPr>
            <p:cNvPr id="227" name="Straight Connector 226"/>
            <p:cNvCxnSpPr/>
            <p:nvPr/>
          </p:nvCxnSpPr>
          <p:spPr>
            <a:xfrm>
              <a:off x="8071210" y="1747058"/>
              <a:ext cx="560746" cy="530202"/>
            </a:xfrm>
            <a:prstGeom prst="line">
              <a:avLst/>
            </a:prstGeom>
            <a:ln w="57150" cap="rnd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" name="Group 237"/>
          <p:cNvGrpSpPr/>
          <p:nvPr/>
        </p:nvGrpSpPr>
        <p:grpSpPr>
          <a:xfrm>
            <a:off x="7474108" y="2490044"/>
            <a:ext cx="1578580" cy="2098154"/>
            <a:chOff x="7474108" y="2490044"/>
            <a:chExt cx="1578580" cy="2098154"/>
          </a:xfrm>
        </p:grpSpPr>
        <p:cxnSp>
          <p:nvCxnSpPr>
            <p:cNvPr id="228" name="Straight Connector 227"/>
            <p:cNvCxnSpPr/>
            <p:nvPr/>
          </p:nvCxnSpPr>
          <p:spPr>
            <a:xfrm>
              <a:off x="8855135" y="2490044"/>
              <a:ext cx="197553" cy="325494"/>
            </a:xfrm>
            <a:prstGeom prst="line">
              <a:avLst/>
            </a:prstGeom>
            <a:ln w="57150" cap="rnd">
              <a:solidFill>
                <a:srgbClr val="7030A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233"/>
            <p:cNvSpPr txBox="1"/>
            <p:nvPr/>
          </p:nvSpPr>
          <p:spPr>
            <a:xfrm>
              <a:off x="7474108" y="4218866"/>
              <a:ext cx="10156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+ </a:t>
              </a:r>
              <a:r>
                <a:rPr lang="en-US" b="1" dirty="0" smtClean="0">
                  <a:solidFill>
                    <a:srgbClr val="7030A0"/>
                  </a:solidFill>
                </a:rPr>
                <a:t>(1 + 1)</a:t>
              </a:r>
              <a:endParaRPr lang="en-US" dirty="0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8283544" y="2981514"/>
            <a:ext cx="1054473" cy="1606684"/>
            <a:chOff x="8283544" y="2981514"/>
            <a:chExt cx="1054473" cy="1606684"/>
          </a:xfrm>
        </p:grpSpPr>
        <p:cxnSp>
          <p:nvCxnSpPr>
            <p:cNvPr id="230" name="Straight Connector 229"/>
            <p:cNvCxnSpPr/>
            <p:nvPr/>
          </p:nvCxnSpPr>
          <p:spPr>
            <a:xfrm flipH="1">
              <a:off x="8894141" y="2981514"/>
              <a:ext cx="159394" cy="420946"/>
            </a:xfrm>
            <a:prstGeom prst="line">
              <a:avLst/>
            </a:prstGeom>
            <a:ln w="57150" cap="rnd">
              <a:solidFill>
                <a:schemeClr val="accent4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TextBox 234"/>
            <p:cNvSpPr txBox="1"/>
            <p:nvPr/>
          </p:nvSpPr>
          <p:spPr>
            <a:xfrm>
              <a:off x="8283544" y="4218866"/>
              <a:ext cx="1054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+ </a:t>
              </a:r>
              <a:r>
                <a:rPr lang="en-US" b="1" dirty="0" smtClean="0">
                  <a:solidFill>
                    <a:schemeClr val="accent4">
                      <a:lumMod val="75000"/>
                    </a:schemeClr>
                  </a:solidFill>
                </a:rPr>
                <a:t>(0 + 1)</a:t>
              </a:r>
              <a:endParaRPr lang="en-US" dirty="0"/>
            </a:p>
          </p:txBody>
        </p:sp>
      </p:grpSp>
      <p:sp>
        <p:nvSpPr>
          <p:cNvPr id="236" name="TextBox 235"/>
          <p:cNvSpPr txBox="1"/>
          <p:nvPr/>
        </p:nvSpPr>
        <p:spPr>
          <a:xfrm>
            <a:off x="9124565" y="4218866"/>
            <a:ext cx="90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9</a:t>
            </a:r>
            <a:endParaRPr lang="en-US" dirty="0"/>
          </a:p>
        </p:txBody>
      </p:sp>
      <p:grpSp>
        <p:nvGrpSpPr>
          <p:cNvPr id="260" name="Group 259"/>
          <p:cNvGrpSpPr/>
          <p:nvPr/>
        </p:nvGrpSpPr>
        <p:grpSpPr>
          <a:xfrm>
            <a:off x="6897201" y="1439011"/>
            <a:ext cx="1797219" cy="2865193"/>
            <a:chOff x="6897201" y="1439011"/>
            <a:chExt cx="1797219" cy="2865193"/>
          </a:xfrm>
        </p:grpSpPr>
        <p:sp>
          <p:nvSpPr>
            <p:cNvPr id="258" name="Freeform 257"/>
            <p:cNvSpPr/>
            <p:nvPr/>
          </p:nvSpPr>
          <p:spPr>
            <a:xfrm>
              <a:off x="7986832" y="1699260"/>
              <a:ext cx="707588" cy="617220"/>
            </a:xfrm>
            <a:custGeom>
              <a:avLst/>
              <a:gdLst>
                <a:gd name="connsiteX0" fmla="*/ 67508 w 707588"/>
                <a:gd name="connsiteY0" fmla="*/ 0 h 617220"/>
                <a:gd name="connsiteX1" fmla="*/ 59888 w 707588"/>
                <a:gd name="connsiteY1" fmla="*/ 487680 h 617220"/>
                <a:gd name="connsiteX2" fmla="*/ 707588 w 707588"/>
                <a:gd name="connsiteY2" fmla="*/ 617220 h 61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7588" h="617220">
                  <a:moveTo>
                    <a:pt x="67508" y="0"/>
                  </a:moveTo>
                  <a:cubicBezTo>
                    <a:pt x="10358" y="192405"/>
                    <a:pt x="-46792" y="384810"/>
                    <a:pt x="59888" y="487680"/>
                  </a:cubicBezTo>
                  <a:cubicBezTo>
                    <a:pt x="166568" y="590550"/>
                    <a:pt x="491688" y="596900"/>
                    <a:pt x="707588" y="61722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Multiply 258"/>
            <p:cNvSpPr/>
            <p:nvPr/>
          </p:nvSpPr>
          <p:spPr>
            <a:xfrm>
              <a:off x="6897201" y="1439011"/>
              <a:ext cx="1264163" cy="2865193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9" name="Group 268"/>
          <p:cNvGrpSpPr/>
          <p:nvPr/>
        </p:nvGrpSpPr>
        <p:grpSpPr>
          <a:xfrm>
            <a:off x="8934450" y="762000"/>
            <a:ext cx="2105025" cy="1247775"/>
            <a:chOff x="8934450" y="762000"/>
            <a:chExt cx="2105025" cy="1247775"/>
          </a:xfrm>
        </p:grpSpPr>
        <p:cxnSp>
          <p:nvCxnSpPr>
            <p:cNvPr id="267" name="Straight Arrow Connector 266"/>
            <p:cNvCxnSpPr/>
            <p:nvPr/>
          </p:nvCxnSpPr>
          <p:spPr>
            <a:xfrm flipH="1">
              <a:off x="8934450" y="1085850"/>
              <a:ext cx="962071" cy="9239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TextBox 267"/>
            <p:cNvSpPr txBox="1"/>
            <p:nvPr/>
          </p:nvSpPr>
          <p:spPr>
            <a:xfrm>
              <a:off x="8963766" y="762000"/>
              <a:ext cx="20757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Subtree node count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061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36" grpId="0"/>
      <p:bldP spid="23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945662"/>
            <a:ext cx="10515600" cy="681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Important differences </a:t>
            </a:r>
            <a:r>
              <a:rPr lang="en-US" sz="2400" b="1" dirty="0"/>
              <a:t>to attribute voxel DAGs: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6049" y="2204705"/>
            <a:ext cx="3789343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Our </a:t>
            </a:r>
            <a:r>
              <a:rPr lang="en-US" sz="2000" b="1" dirty="0" err="1"/>
              <a:t>quadtree</a:t>
            </a:r>
            <a:r>
              <a:rPr lang="en-US" sz="2000" b="1" dirty="0"/>
              <a:t> has empty nodes</a:t>
            </a:r>
            <a:endParaRPr lang="en-US" sz="2000" b="1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6049" y="3881407"/>
            <a:ext cx="6665979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We encode the final levels of the </a:t>
            </a:r>
            <a:r>
              <a:rPr lang="en-US" sz="2000" b="1" dirty="0" err="1" smtClean="0"/>
              <a:t>quadtree</a:t>
            </a:r>
            <a:r>
              <a:rPr lang="en-US" sz="2000" b="1" dirty="0" smtClean="0"/>
              <a:t> </a:t>
            </a:r>
            <a:r>
              <a:rPr lang="en-US" sz="2000" b="1" dirty="0"/>
              <a:t>as 4-level </a:t>
            </a:r>
            <a:r>
              <a:rPr lang="en-US" sz="2000" b="1" dirty="0" err="1"/>
              <a:t>treelets</a:t>
            </a:r>
            <a:r>
              <a:rPr lang="en-US" sz="2000" b="1" dirty="0"/>
              <a:t>.</a:t>
            </a:r>
            <a:endParaRPr lang="en-US" sz="2000" b="1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6049" y="5558109"/>
            <a:ext cx="3789343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Specialized depth value encoding</a:t>
            </a:r>
            <a:endParaRPr lang="en-US" sz="20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01138" y="1709117"/>
            <a:ext cx="1549552" cy="1360186"/>
            <a:chOff x="6324600" y="1364076"/>
            <a:chExt cx="2640928" cy="2318189"/>
          </a:xfrm>
        </p:grpSpPr>
        <p:sp>
          <p:nvSpPr>
            <p:cNvPr id="13" name="Ovaal 6"/>
            <p:cNvSpPr/>
            <p:nvPr/>
          </p:nvSpPr>
          <p:spPr>
            <a:xfrm>
              <a:off x="7321621" y="1364076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al 10"/>
            <p:cNvSpPr/>
            <p:nvPr/>
          </p:nvSpPr>
          <p:spPr>
            <a:xfrm>
              <a:off x="8081198" y="2112530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al 17"/>
            <p:cNvSpPr/>
            <p:nvPr/>
          </p:nvSpPr>
          <p:spPr>
            <a:xfrm>
              <a:off x="8198588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vaal 18"/>
            <p:cNvSpPr/>
            <p:nvPr/>
          </p:nvSpPr>
          <p:spPr>
            <a:xfrm>
              <a:off x="8713528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al 21"/>
            <p:cNvSpPr/>
            <p:nvPr/>
          </p:nvSpPr>
          <p:spPr>
            <a:xfrm>
              <a:off x="7812784" y="2728358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al 22"/>
            <p:cNvSpPr/>
            <p:nvPr/>
          </p:nvSpPr>
          <p:spPr>
            <a:xfrm>
              <a:off x="8456046" y="2728358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" name="Rechte verbindingslijn met pijl 31"/>
            <p:cNvCxnSpPr>
              <a:stCxn id="13" idx="3"/>
              <a:endCxn id="25" idx="7"/>
            </p:cNvCxnSpPr>
            <p:nvPr/>
          </p:nvCxnSpPr>
          <p:spPr>
            <a:xfrm flipH="1">
              <a:off x="6808109" y="1579171"/>
              <a:ext cx="55041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0" name="Rechte verbindingslijn met pijl 32"/>
            <p:cNvCxnSpPr>
              <a:stCxn id="13" idx="5"/>
              <a:endCxn id="14" idx="1"/>
            </p:cNvCxnSpPr>
            <p:nvPr/>
          </p:nvCxnSpPr>
          <p:spPr>
            <a:xfrm>
              <a:off x="7536716" y="1579171"/>
              <a:ext cx="58138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1" name="Rechte verbindingslijn met pijl 35"/>
            <p:cNvCxnSpPr>
              <a:stCxn id="14" idx="3"/>
              <a:endCxn id="17" idx="0"/>
            </p:cNvCxnSpPr>
            <p:nvPr/>
          </p:nvCxnSpPr>
          <p:spPr>
            <a:xfrm flipH="1">
              <a:off x="7938784" y="2327625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2" name="Rechte verbindingslijn met pijl 36"/>
            <p:cNvCxnSpPr>
              <a:stCxn id="14" idx="5"/>
              <a:endCxn id="18" idx="0"/>
            </p:cNvCxnSpPr>
            <p:nvPr/>
          </p:nvCxnSpPr>
          <p:spPr>
            <a:xfrm>
              <a:off x="8296293" y="2327625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3" name="Rechte verbindingslijn met pijl 39"/>
            <p:cNvCxnSpPr>
              <a:stCxn id="18" idx="3"/>
              <a:endCxn id="15" idx="0"/>
            </p:cNvCxnSpPr>
            <p:nvPr/>
          </p:nvCxnSpPr>
          <p:spPr>
            <a:xfrm flipH="1">
              <a:off x="8324588" y="2943453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4" name="Rechte verbindingslijn met pijl 40"/>
            <p:cNvCxnSpPr>
              <a:stCxn id="18" idx="5"/>
              <a:endCxn id="16" idx="0"/>
            </p:cNvCxnSpPr>
            <p:nvPr/>
          </p:nvCxnSpPr>
          <p:spPr>
            <a:xfrm>
              <a:off x="8671141" y="2943453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25" name="Ovaal 10"/>
            <p:cNvSpPr/>
            <p:nvPr/>
          </p:nvSpPr>
          <p:spPr>
            <a:xfrm>
              <a:off x="6593014" y="2112530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al 17"/>
            <p:cNvSpPr/>
            <p:nvPr/>
          </p:nvSpPr>
          <p:spPr>
            <a:xfrm>
              <a:off x="6710404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al 18"/>
            <p:cNvSpPr/>
            <p:nvPr/>
          </p:nvSpPr>
          <p:spPr>
            <a:xfrm>
              <a:off x="7225344" y="3430265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al 21"/>
            <p:cNvSpPr/>
            <p:nvPr/>
          </p:nvSpPr>
          <p:spPr>
            <a:xfrm>
              <a:off x="6324600" y="2728358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al 22"/>
            <p:cNvSpPr/>
            <p:nvPr/>
          </p:nvSpPr>
          <p:spPr>
            <a:xfrm>
              <a:off x="6967862" y="2728358"/>
              <a:ext cx="252000" cy="25200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0" name="Rechte verbindingslijn met pijl 35"/>
            <p:cNvCxnSpPr>
              <a:stCxn id="25" idx="3"/>
              <a:endCxn id="28" idx="0"/>
            </p:cNvCxnSpPr>
            <p:nvPr/>
          </p:nvCxnSpPr>
          <p:spPr>
            <a:xfrm flipH="1">
              <a:off x="6450600" y="2327625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1" name="Rechte verbindingslijn met pijl 36"/>
            <p:cNvCxnSpPr>
              <a:stCxn id="25" idx="5"/>
              <a:endCxn id="29" idx="0"/>
            </p:cNvCxnSpPr>
            <p:nvPr/>
          </p:nvCxnSpPr>
          <p:spPr>
            <a:xfrm>
              <a:off x="6808109" y="2327625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2" name="Rechte verbindingslijn met pijl 39"/>
            <p:cNvCxnSpPr>
              <a:stCxn id="29" idx="3"/>
              <a:endCxn id="26" idx="0"/>
            </p:cNvCxnSpPr>
            <p:nvPr/>
          </p:nvCxnSpPr>
          <p:spPr>
            <a:xfrm flipH="1">
              <a:off x="6836404" y="2943453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33" name="Rechte verbindingslijn met pijl 40"/>
            <p:cNvCxnSpPr>
              <a:stCxn id="29" idx="5"/>
              <a:endCxn id="27" idx="0"/>
            </p:cNvCxnSpPr>
            <p:nvPr/>
          </p:nvCxnSpPr>
          <p:spPr>
            <a:xfrm>
              <a:off x="7182957" y="2943453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sp>
        <p:nvSpPr>
          <p:cNvPr id="35" name="Ovaal 6"/>
          <p:cNvSpPr/>
          <p:nvPr/>
        </p:nvSpPr>
        <p:spPr>
          <a:xfrm>
            <a:off x="7820586" y="3290333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Rechte verbindingslijn met pijl 31"/>
          <p:cNvCxnSpPr>
            <a:stCxn id="50" idx="3"/>
            <a:endCxn id="63" idx="0"/>
          </p:cNvCxnSpPr>
          <p:nvPr/>
        </p:nvCxnSpPr>
        <p:spPr>
          <a:xfrm flipH="1">
            <a:off x="7166929" y="4101603"/>
            <a:ext cx="151283" cy="2856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42" name="Rechte verbindingslijn met pijl 32"/>
          <p:cNvCxnSpPr>
            <a:stCxn id="35" idx="3"/>
            <a:endCxn id="47" idx="0"/>
          </p:cNvCxnSpPr>
          <p:nvPr/>
        </p:nvCxnSpPr>
        <p:spPr>
          <a:xfrm flipH="1">
            <a:off x="7527979" y="3416539"/>
            <a:ext cx="314261" cy="19752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47" name="Ovaal 10"/>
          <p:cNvSpPr/>
          <p:nvPr/>
        </p:nvSpPr>
        <p:spPr>
          <a:xfrm>
            <a:off x="7454049" y="3614063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al 17"/>
          <p:cNvSpPr/>
          <p:nvPr/>
        </p:nvSpPr>
        <p:spPr>
          <a:xfrm>
            <a:off x="7522927" y="438723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vaal 18"/>
          <p:cNvSpPr/>
          <p:nvPr/>
        </p:nvSpPr>
        <p:spPr>
          <a:xfrm>
            <a:off x="7825066" y="438723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vaal 21"/>
          <p:cNvSpPr/>
          <p:nvPr/>
        </p:nvSpPr>
        <p:spPr>
          <a:xfrm>
            <a:off x="7296558" y="397539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al 22"/>
          <p:cNvSpPr/>
          <p:nvPr/>
        </p:nvSpPr>
        <p:spPr>
          <a:xfrm>
            <a:off x="7673989" y="3975397"/>
            <a:ext cx="147860" cy="14786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Rechte verbindingslijn met pijl 35"/>
          <p:cNvCxnSpPr>
            <a:stCxn id="47" idx="3"/>
            <a:endCxn id="50" idx="0"/>
          </p:cNvCxnSpPr>
          <p:nvPr/>
        </p:nvCxnSpPr>
        <p:spPr>
          <a:xfrm flipH="1">
            <a:off x="7370488" y="3740269"/>
            <a:ext cx="105215" cy="23512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53" name="Rechte verbindingslijn met pijl 36"/>
          <p:cNvCxnSpPr>
            <a:stCxn id="47" idx="5"/>
            <a:endCxn id="51" idx="0"/>
          </p:cNvCxnSpPr>
          <p:nvPr/>
        </p:nvCxnSpPr>
        <p:spPr>
          <a:xfrm>
            <a:off x="7580255" y="3740269"/>
            <a:ext cx="167664" cy="23512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54" name="Rechte verbindingslijn met pijl 39"/>
          <p:cNvCxnSpPr>
            <a:stCxn id="51" idx="3"/>
            <a:endCxn id="48" idx="0"/>
          </p:cNvCxnSpPr>
          <p:nvPr/>
        </p:nvCxnSpPr>
        <p:spPr>
          <a:xfrm flipH="1">
            <a:off x="7596857" y="4101603"/>
            <a:ext cx="98786" cy="2856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55" name="Rechte verbindingslijn met pijl 40"/>
          <p:cNvCxnSpPr>
            <a:stCxn id="51" idx="5"/>
            <a:endCxn id="49" idx="0"/>
          </p:cNvCxnSpPr>
          <p:nvPr/>
        </p:nvCxnSpPr>
        <p:spPr>
          <a:xfrm>
            <a:off x="7800195" y="4101603"/>
            <a:ext cx="98801" cy="2856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58" name="Rechte verbindingslijn met pijl 31"/>
          <p:cNvCxnSpPr>
            <a:stCxn id="48" idx="4"/>
          </p:cNvCxnSpPr>
          <p:nvPr/>
        </p:nvCxnSpPr>
        <p:spPr>
          <a:xfrm flipH="1">
            <a:off x="7502342" y="4535097"/>
            <a:ext cx="94515" cy="297253"/>
          </a:xfrm>
          <a:prstGeom prst="straightConnector1">
            <a:avLst/>
          </a:prstGeom>
          <a:noFill/>
          <a:ln w="28575" cap="flat" cmpd="sng" algn="ctr">
            <a:gradFill>
              <a:gsLst>
                <a:gs pos="0">
                  <a:schemeClr val="tx1"/>
                </a:gs>
                <a:gs pos="63000">
                  <a:schemeClr val="tx1">
                    <a:alpha val="0"/>
                  </a:schemeClr>
                </a:gs>
              </a:gsLst>
              <a:lin ang="5400000" scaled="1"/>
            </a:gradFill>
            <a:prstDash val="solid"/>
            <a:tailEnd type="triangle"/>
          </a:ln>
          <a:effectLst/>
        </p:spPr>
      </p:cxnSp>
      <p:cxnSp>
        <p:nvCxnSpPr>
          <p:cNvPr id="59" name="Rechte verbindingslijn met pijl 31"/>
          <p:cNvCxnSpPr>
            <a:stCxn id="49" idx="4"/>
          </p:cNvCxnSpPr>
          <p:nvPr/>
        </p:nvCxnSpPr>
        <p:spPr>
          <a:xfrm>
            <a:off x="7898996" y="4535097"/>
            <a:ext cx="60546" cy="309953"/>
          </a:xfrm>
          <a:prstGeom prst="straightConnector1">
            <a:avLst/>
          </a:prstGeom>
          <a:noFill/>
          <a:ln w="28575" cap="flat" cmpd="sng" algn="ctr">
            <a:gradFill>
              <a:gsLst>
                <a:gs pos="0">
                  <a:schemeClr val="tx1"/>
                </a:gs>
                <a:gs pos="63000">
                  <a:schemeClr val="tx1">
                    <a:alpha val="0"/>
                  </a:schemeClr>
                </a:gs>
              </a:gsLst>
              <a:lin ang="5400000" scaled="1"/>
            </a:gradFill>
            <a:prstDash val="solid"/>
            <a:tailEnd type="triangl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10351621" y="3816492"/>
            <a:ext cx="857595" cy="379923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treelet</a:t>
            </a:r>
            <a:endParaRPr lang="en-US" dirty="0"/>
          </a:p>
        </p:txBody>
      </p:sp>
      <p:sp>
        <p:nvSpPr>
          <p:cNvPr id="63" name="Ovaal 17"/>
          <p:cNvSpPr/>
          <p:nvPr/>
        </p:nvSpPr>
        <p:spPr>
          <a:xfrm>
            <a:off x="7092999" y="438723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Rechte verbindingslijn met pijl 31"/>
          <p:cNvCxnSpPr>
            <a:stCxn id="63" idx="4"/>
          </p:cNvCxnSpPr>
          <p:nvPr/>
        </p:nvCxnSpPr>
        <p:spPr>
          <a:xfrm flipH="1">
            <a:off x="7114968" y="4535097"/>
            <a:ext cx="51961" cy="285634"/>
          </a:xfrm>
          <a:prstGeom prst="straightConnector1">
            <a:avLst/>
          </a:prstGeom>
          <a:noFill/>
          <a:ln w="28575" cap="flat" cmpd="sng" algn="ctr">
            <a:gradFill>
              <a:gsLst>
                <a:gs pos="0">
                  <a:schemeClr val="tx1"/>
                </a:gs>
                <a:gs pos="63000">
                  <a:schemeClr val="tx1">
                    <a:alpha val="0"/>
                  </a:schemeClr>
                </a:gs>
              </a:gsLst>
              <a:lin ang="5400000" scaled="1"/>
            </a:gradFill>
            <a:prstDash val="solid"/>
            <a:tailEnd type="triangle"/>
          </a:ln>
          <a:effectLst/>
        </p:spPr>
      </p:cxnSp>
      <p:grpSp>
        <p:nvGrpSpPr>
          <p:cNvPr id="93" name="Group 92"/>
          <p:cNvGrpSpPr/>
          <p:nvPr/>
        </p:nvGrpSpPr>
        <p:grpSpPr>
          <a:xfrm>
            <a:off x="8085046" y="3611613"/>
            <a:ext cx="676367" cy="921034"/>
            <a:chOff x="7537479" y="3611613"/>
            <a:chExt cx="676367" cy="921034"/>
          </a:xfrm>
        </p:grpSpPr>
        <p:sp>
          <p:nvSpPr>
            <p:cNvPr id="84" name="Ovaal 10"/>
            <p:cNvSpPr/>
            <p:nvPr/>
          </p:nvSpPr>
          <p:spPr>
            <a:xfrm>
              <a:off x="7694970" y="3611613"/>
              <a:ext cx="147860" cy="14786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al 17"/>
            <p:cNvSpPr/>
            <p:nvPr/>
          </p:nvSpPr>
          <p:spPr>
            <a:xfrm>
              <a:off x="7763848" y="4384787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al 18"/>
            <p:cNvSpPr/>
            <p:nvPr/>
          </p:nvSpPr>
          <p:spPr>
            <a:xfrm>
              <a:off x="8065986" y="4384787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al 21"/>
            <p:cNvSpPr/>
            <p:nvPr/>
          </p:nvSpPr>
          <p:spPr>
            <a:xfrm>
              <a:off x="7537479" y="3972947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al 22"/>
            <p:cNvSpPr/>
            <p:nvPr/>
          </p:nvSpPr>
          <p:spPr>
            <a:xfrm>
              <a:off x="7914910" y="3972947"/>
              <a:ext cx="147860" cy="14786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9" name="Rechte verbindingslijn met pijl 35"/>
            <p:cNvCxnSpPr>
              <a:stCxn id="84" idx="3"/>
              <a:endCxn id="87" idx="0"/>
            </p:cNvCxnSpPr>
            <p:nvPr/>
          </p:nvCxnSpPr>
          <p:spPr>
            <a:xfrm flipH="1">
              <a:off x="7611409" y="3737819"/>
              <a:ext cx="105215" cy="2351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0" name="Rechte verbindingslijn met pijl 36"/>
            <p:cNvCxnSpPr>
              <a:stCxn id="84" idx="5"/>
              <a:endCxn id="88" idx="0"/>
            </p:cNvCxnSpPr>
            <p:nvPr/>
          </p:nvCxnSpPr>
          <p:spPr>
            <a:xfrm>
              <a:off x="7821176" y="3737819"/>
              <a:ext cx="167664" cy="2351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1" name="Rechte verbindingslijn met pijl 39"/>
            <p:cNvCxnSpPr>
              <a:stCxn id="88" idx="3"/>
              <a:endCxn id="85" idx="0"/>
            </p:cNvCxnSpPr>
            <p:nvPr/>
          </p:nvCxnSpPr>
          <p:spPr>
            <a:xfrm flipH="1">
              <a:off x="7837777" y="4099153"/>
              <a:ext cx="98786" cy="2856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2" name="Rechte verbindingslijn met pijl 40"/>
            <p:cNvCxnSpPr>
              <a:stCxn id="88" idx="5"/>
              <a:endCxn id="86" idx="0"/>
            </p:cNvCxnSpPr>
            <p:nvPr/>
          </p:nvCxnSpPr>
          <p:spPr>
            <a:xfrm>
              <a:off x="8041116" y="4099153"/>
              <a:ext cx="98800" cy="2856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cxnSp>
        <p:nvCxnSpPr>
          <p:cNvPr id="94" name="Rechte verbindingslijn met pijl 32"/>
          <p:cNvCxnSpPr>
            <a:stCxn id="35" idx="5"/>
            <a:endCxn id="84" idx="1"/>
          </p:cNvCxnSpPr>
          <p:nvPr/>
        </p:nvCxnSpPr>
        <p:spPr>
          <a:xfrm>
            <a:off x="7946792" y="3416539"/>
            <a:ext cx="317399" cy="21672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97" name="Ovaal 6"/>
          <p:cNvSpPr/>
          <p:nvPr/>
        </p:nvSpPr>
        <p:spPr>
          <a:xfrm>
            <a:off x="10085387" y="3290333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8" name="Rechte verbindingslijn met pijl 31"/>
          <p:cNvCxnSpPr>
            <a:stCxn id="103" idx="3"/>
            <a:endCxn id="111" idx="0"/>
          </p:cNvCxnSpPr>
          <p:nvPr/>
        </p:nvCxnSpPr>
        <p:spPr>
          <a:xfrm flipH="1">
            <a:off x="9420155" y="4101603"/>
            <a:ext cx="151283" cy="2856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99" name="Rechte verbindingslijn met pijl 32"/>
          <p:cNvCxnSpPr>
            <a:stCxn id="97" idx="3"/>
            <a:endCxn id="100" idx="0"/>
          </p:cNvCxnSpPr>
          <p:nvPr/>
        </p:nvCxnSpPr>
        <p:spPr>
          <a:xfrm flipH="1">
            <a:off x="9781205" y="3416539"/>
            <a:ext cx="325836" cy="19752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00" name="Ovaal 10"/>
          <p:cNvSpPr/>
          <p:nvPr/>
        </p:nvSpPr>
        <p:spPr>
          <a:xfrm>
            <a:off x="9707275" y="3614063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al 17"/>
          <p:cNvSpPr/>
          <p:nvPr/>
        </p:nvSpPr>
        <p:spPr>
          <a:xfrm>
            <a:off x="9776153" y="438723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vaal 18"/>
          <p:cNvSpPr/>
          <p:nvPr/>
        </p:nvSpPr>
        <p:spPr>
          <a:xfrm>
            <a:off x="10078292" y="438723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vaal 21"/>
          <p:cNvSpPr/>
          <p:nvPr/>
        </p:nvSpPr>
        <p:spPr>
          <a:xfrm>
            <a:off x="9549784" y="397539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vaal 22"/>
          <p:cNvSpPr/>
          <p:nvPr/>
        </p:nvSpPr>
        <p:spPr>
          <a:xfrm>
            <a:off x="9927215" y="3975397"/>
            <a:ext cx="147860" cy="14786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5" name="Rechte verbindingslijn met pijl 35"/>
          <p:cNvCxnSpPr>
            <a:stCxn id="100" idx="3"/>
            <a:endCxn id="103" idx="0"/>
          </p:cNvCxnSpPr>
          <p:nvPr/>
        </p:nvCxnSpPr>
        <p:spPr>
          <a:xfrm flipH="1">
            <a:off x="9623714" y="3740269"/>
            <a:ext cx="105215" cy="23512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6" name="Rechte verbindingslijn met pijl 36"/>
          <p:cNvCxnSpPr>
            <a:stCxn id="100" idx="5"/>
            <a:endCxn id="104" idx="0"/>
          </p:cNvCxnSpPr>
          <p:nvPr/>
        </p:nvCxnSpPr>
        <p:spPr>
          <a:xfrm>
            <a:off x="9833481" y="3740269"/>
            <a:ext cx="167664" cy="23512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7" name="Rechte verbindingslijn met pijl 39"/>
          <p:cNvCxnSpPr>
            <a:stCxn id="104" idx="3"/>
            <a:endCxn id="101" idx="0"/>
          </p:cNvCxnSpPr>
          <p:nvPr/>
        </p:nvCxnSpPr>
        <p:spPr>
          <a:xfrm flipH="1">
            <a:off x="9850083" y="4101603"/>
            <a:ext cx="98786" cy="2856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8" name="Rechte verbindingslijn met pijl 40"/>
          <p:cNvCxnSpPr>
            <a:stCxn id="104" idx="5"/>
            <a:endCxn id="102" idx="0"/>
          </p:cNvCxnSpPr>
          <p:nvPr/>
        </p:nvCxnSpPr>
        <p:spPr>
          <a:xfrm>
            <a:off x="10053421" y="4101603"/>
            <a:ext cx="98801" cy="2856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9" name="Rechte verbindingslijn met pijl 31"/>
          <p:cNvCxnSpPr>
            <a:stCxn id="101" idx="4"/>
          </p:cNvCxnSpPr>
          <p:nvPr/>
        </p:nvCxnSpPr>
        <p:spPr>
          <a:xfrm flipH="1">
            <a:off x="9755568" y="4535097"/>
            <a:ext cx="94515" cy="297253"/>
          </a:xfrm>
          <a:prstGeom prst="straightConnector1">
            <a:avLst/>
          </a:prstGeom>
          <a:noFill/>
          <a:ln w="28575" cap="flat" cmpd="sng" algn="ctr">
            <a:gradFill>
              <a:gsLst>
                <a:gs pos="0">
                  <a:schemeClr val="tx1"/>
                </a:gs>
                <a:gs pos="63000">
                  <a:schemeClr val="tx1">
                    <a:alpha val="0"/>
                  </a:schemeClr>
                </a:gs>
              </a:gsLst>
              <a:lin ang="5400000" scaled="1"/>
            </a:gradFill>
            <a:prstDash val="solid"/>
            <a:tailEnd type="triangle"/>
          </a:ln>
          <a:effectLst/>
        </p:spPr>
      </p:cxnSp>
      <p:cxnSp>
        <p:nvCxnSpPr>
          <p:cNvPr id="110" name="Rechte verbindingslijn met pijl 31"/>
          <p:cNvCxnSpPr>
            <a:stCxn id="102" idx="4"/>
          </p:cNvCxnSpPr>
          <p:nvPr/>
        </p:nvCxnSpPr>
        <p:spPr>
          <a:xfrm>
            <a:off x="10152222" y="4535097"/>
            <a:ext cx="60546" cy="309953"/>
          </a:xfrm>
          <a:prstGeom prst="straightConnector1">
            <a:avLst/>
          </a:prstGeom>
          <a:noFill/>
          <a:ln w="28575" cap="flat" cmpd="sng" algn="ctr">
            <a:gradFill>
              <a:gsLst>
                <a:gs pos="0">
                  <a:schemeClr val="tx1"/>
                </a:gs>
                <a:gs pos="63000">
                  <a:schemeClr val="tx1">
                    <a:alpha val="0"/>
                  </a:schemeClr>
                </a:gs>
              </a:gsLst>
              <a:lin ang="5400000" scaled="1"/>
            </a:gradFill>
            <a:prstDash val="solid"/>
            <a:tailEnd type="triangle"/>
          </a:ln>
          <a:effectLst/>
        </p:spPr>
      </p:cxnSp>
      <p:sp>
        <p:nvSpPr>
          <p:cNvPr id="111" name="Ovaal 17"/>
          <p:cNvSpPr/>
          <p:nvPr/>
        </p:nvSpPr>
        <p:spPr>
          <a:xfrm>
            <a:off x="9346225" y="4387237"/>
            <a:ext cx="147860" cy="14786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2" name="Rechte verbindingslijn met pijl 31"/>
          <p:cNvCxnSpPr>
            <a:stCxn id="111" idx="4"/>
          </p:cNvCxnSpPr>
          <p:nvPr/>
        </p:nvCxnSpPr>
        <p:spPr>
          <a:xfrm flipH="1">
            <a:off x="9368194" y="4535097"/>
            <a:ext cx="51961" cy="285634"/>
          </a:xfrm>
          <a:prstGeom prst="straightConnector1">
            <a:avLst/>
          </a:prstGeom>
          <a:noFill/>
          <a:ln w="28575" cap="flat" cmpd="sng" algn="ctr">
            <a:gradFill>
              <a:gsLst>
                <a:gs pos="0">
                  <a:schemeClr val="tx1"/>
                </a:gs>
                <a:gs pos="63000">
                  <a:schemeClr val="tx1">
                    <a:alpha val="0"/>
                  </a:schemeClr>
                </a:gs>
              </a:gsLst>
              <a:lin ang="5400000" scaled="1"/>
            </a:gradFill>
            <a:prstDash val="solid"/>
            <a:tailEnd type="triangle"/>
          </a:ln>
          <a:effectLst/>
        </p:spPr>
      </p:cxnSp>
      <p:cxnSp>
        <p:nvCxnSpPr>
          <p:cNvPr id="123" name="Rechte verbindingslijn met pijl 32"/>
          <p:cNvCxnSpPr>
            <a:stCxn id="97" idx="5"/>
            <a:endCxn id="56" idx="0"/>
          </p:cNvCxnSpPr>
          <p:nvPr/>
        </p:nvCxnSpPr>
        <p:spPr>
          <a:xfrm>
            <a:off x="10211593" y="3416539"/>
            <a:ext cx="568826" cy="39995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27" name="Right Arrow 126"/>
          <p:cNvSpPr/>
          <p:nvPr/>
        </p:nvSpPr>
        <p:spPr>
          <a:xfrm>
            <a:off x="8913747" y="3693638"/>
            <a:ext cx="525434" cy="510650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/>
          <p:cNvSpPr/>
          <p:nvPr/>
        </p:nvSpPr>
        <p:spPr>
          <a:xfrm>
            <a:off x="8005274" y="3480576"/>
            <a:ext cx="827894" cy="11848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/>
          <p:cNvGrpSpPr/>
          <p:nvPr/>
        </p:nvGrpSpPr>
        <p:grpSpPr>
          <a:xfrm>
            <a:off x="3935392" y="5387451"/>
            <a:ext cx="3133549" cy="834502"/>
            <a:chOff x="5905676" y="5387451"/>
            <a:chExt cx="3133549" cy="834502"/>
          </a:xfrm>
        </p:grpSpPr>
        <p:sp>
          <p:nvSpPr>
            <p:cNvPr id="132" name="Rectangle 131"/>
            <p:cNvSpPr/>
            <p:nvPr/>
          </p:nvSpPr>
          <p:spPr>
            <a:xfrm>
              <a:off x="5905676" y="5387451"/>
              <a:ext cx="3133549" cy="834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5995948" y="5527546"/>
              <a:ext cx="2918041" cy="535926"/>
              <a:chOff x="6238559" y="5025709"/>
              <a:chExt cx="2918041" cy="535926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6238559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65" name="Straight Connector 164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Rectangle 165"/>
                <p:cNvSpPr/>
                <p:nvPr/>
              </p:nvSpPr>
              <p:spPr>
                <a:xfrm>
                  <a:off x="6172200" y="2840980"/>
                  <a:ext cx="208853" cy="73449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6518932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63" name="Straight Connector 162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Rectangle 163"/>
                <p:cNvSpPr/>
                <p:nvPr/>
              </p:nvSpPr>
              <p:spPr>
                <a:xfrm>
                  <a:off x="6172200" y="2630243"/>
                  <a:ext cx="208853" cy="98683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6799305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61" name="Straight Connector 160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2" name="Rectangle 161"/>
                <p:cNvSpPr/>
                <p:nvPr/>
              </p:nvSpPr>
              <p:spPr>
                <a:xfrm>
                  <a:off x="6172200" y="3025140"/>
                  <a:ext cx="208853" cy="59193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7079678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Rectangle 159"/>
                <p:cNvSpPr/>
                <p:nvPr/>
              </p:nvSpPr>
              <p:spPr>
                <a:xfrm>
                  <a:off x="6172200" y="2438400"/>
                  <a:ext cx="208853" cy="58674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360051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Rectangle 157"/>
                <p:cNvSpPr/>
                <p:nvPr/>
              </p:nvSpPr>
              <p:spPr>
                <a:xfrm>
                  <a:off x="6172200" y="3121071"/>
                  <a:ext cx="208853" cy="68267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7640424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5" name="Straight Connector 154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Rectangle 155"/>
                <p:cNvSpPr/>
                <p:nvPr/>
              </p:nvSpPr>
              <p:spPr>
                <a:xfrm>
                  <a:off x="6172200" y="2648423"/>
                  <a:ext cx="208853" cy="91696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7920797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ectangle 153"/>
                <p:cNvSpPr/>
                <p:nvPr/>
              </p:nvSpPr>
              <p:spPr>
                <a:xfrm>
                  <a:off x="6172200" y="2438399"/>
                  <a:ext cx="208853" cy="805164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8201170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tangle 151"/>
                <p:cNvSpPr/>
                <p:nvPr/>
              </p:nvSpPr>
              <p:spPr>
                <a:xfrm>
                  <a:off x="6172200" y="2840980"/>
                  <a:ext cx="208853" cy="776099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>
                <a:off x="8481543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Rectangle 149"/>
                <p:cNvSpPr/>
                <p:nvPr/>
              </p:nvSpPr>
              <p:spPr>
                <a:xfrm>
                  <a:off x="6172200" y="2438400"/>
                  <a:ext cx="208853" cy="1178678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8761916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ectangle 147"/>
                <p:cNvSpPr/>
                <p:nvPr/>
              </p:nvSpPr>
              <p:spPr>
                <a:xfrm>
                  <a:off x="6172200" y="3025140"/>
                  <a:ext cx="208853" cy="689227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>
                <a:off x="9042290" y="5025709"/>
                <a:ext cx="114310" cy="535926"/>
                <a:chOff x="6172200" y="2186940"/>
                <a:chExt cx="208853" cy="1676400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 flipH="1">
                  <a:off x="6276587" y="2186940"/>
                  <a:ext cx="154" cy="1676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145"/>
                <p:cNvSpPr/>
                <p:nvPr/>
              </p:nvSpPr>
              <p:spPr>
                <a:xfrm>
                  <a:off x="6172200" y="3175136"/>
                  <a:ext cx="208853" cy="390255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3" name="Group 182"/>
          <p:cNvGrpSpPr/>
          <p:nvPr/>
        </p:nvGrpSpPr>
        <p:grpSpPr>
          <a:xfrm>
            <a:off x="7891499" y="6000600"/>
            <a:ext cx="1080985" cy="281814"/>
            <a:chOff x="7698900" y="6000600"/>
            <a:chExt cx="2429694" cy="281814"/>
          </a:xfrm>
          <a:solidFill>
            <a:schemeClr val="accent4">
              <a:lumMod val="75000"/>
            </a:schemeClr>
          </a:solidFill>
        </p:grpSpPr>
        <p:grpSp>
          <p:nvGrpSpPr>
            <p:cNvPr id="177" name="Group 176"/>
            <p:cNvGrpSpPr/>
            <p:nvPr/>
          </p:nvGrpSpPr>
          <p:grpSpPr>
            <a:xfrm>
              <a:off x="7698900" y="6000600"/>
              <a:ext cx="1214847" cy="281814"/>
              <a:chOff x="7698900" y="6000600"/>
              <a:chExt cx="3781204" cy="281814"/>
            </a:xfrm>
            <a:grpFill/>
          </p:grpSpPr>
          <p:sp>
            <p:nvSpPr>
              <p:cNvPr id="173" name="Rectangle 172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/>
            <p:cNvGrpSpPr/>
            <p:nvPr/>
          </p:nvGrpSpPr>
          <p:grpSpPr>
            <a:xfrm>
              <a:off x="8913747" y="6000600"/>
              <a:ext cx="1214847" cy="281814"/>
              <a:chOff x="7698900" y="6000600"/>
              <a:chExt cx="3781204" cy="281814"/>
            </a:xfrm>
            <a:grpFill/>
          </p:grpSpPr>
          <p:sp>
            <p:nvSpPr>
              <p:cNvPr id="179" name="Rectangle 178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5" name="Group 184"/>
          <p:cNvGrpSpPr/>
          <p:nvPr/>
        </p:nvGrpSpPr>
        <p:grpSpPr>
          <a:xfrm>
            <a:off x="8965403" y="6000600"/>
            <a:ext cx="713167" cy="281814"/>
            <a:chOff x="7698900" y="6000600"/>
            <a:chExt cx="2835903" cy="281814"/>
          </a:xfrm>
          <a:solidFill>
            <a:schemeClr val="accent6">
              <a:lumMod val="75000"/>
            </a:schemeClr>
          </a:solidFill>
        </p:grpSpPr>
        <p:sp>
          <p:nvSpPr>
            <p:cNvPr id="191" name="Rectangle 190"/>
            <p:cNvSpPr/>
            <p:nvPr/>
          </p:nvSpPr>
          <p:spPr>
            <a:xfrm>
              <a:off x="7698900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644201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9589502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9672981" y="6000600"/>
            <a:ext cx="634622" cy="281814"/>
            <a:chOff x="7698900" y="6000600"/>
            <a:chExt cx="1822268" cy="281814"/>
          </a:xfrm>
          <a:solidFill>
            <a:schemeClr val="accent2">
              <a:lumMod val="75000"/>
            </a:schemeClr>
          </a:solidFill>
        </p:grpSpPr>
        <p:grpSp>
          <p:nvGrpSpPr>
            <p:cNvPr id="196" name="Group 195"/>
            <p:cNvGrpSpPr/>
            <p:nvPr/>
          </p:nvGrpSpPr>
          <p:grpSpPr>
            <a:xfrm>
              <a:off x="7698900" y="6000600"/>
              <a:ext cx="1214847" cy="281814"/>
              <a:chOff x="7698900" y="6000600"/>
              <a:chExt cx="3781204" cy="281814"/>
            </a:xfrm>
            <a:grpFill/>
          </p:grpSpPr>
          <p:sp>
            <p:nvSpPr>
              <p:cNvPr id="200" name="Rectangle 199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8913745" y="6000600"/>
              <a:ext cx="607423" cy="281814"/>
              <a:chOff x="7698900" y="6000600"/>
              <a:chExt cx="1890602" cy="281814"/>
            </a:xfrm>
            <a:grpFill/>
          </p:grpSpPr>
          <p:sp>
            <p:nvSpPr>
              <p:cNvPr id="198" name="Rectangle 197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5" name="Group 204"/>
          <p:cNvGrpSpPr/>
          <p:nvPr/>
        </p:nvGrpSpPr>
        <p:grpSpPr>
          <a:xfrm>
            <a:off x="10307603" y="6000600"/>
            <a:ext cx="1439614" cy="281814"/>
            <a:chOff x="7698900" y="6000600"/>
            <a:chExt cx="1879361" cy="281814"/>
          </a:xfrm>
          <a:solidFill>
            <a:schemeClr val="accent1">
              <a:lumMod val="75000"/>
            </a:schemeClr>
          </a:solidFill>
        </p:grpSpPr>
        <p:sp>
          <p:nvSpPr>
            <p:cNvPr id="209" name="Rectangle 208"/>
            <p:cNvSpPr/>
            <p:nvPr/>
          </p:nvSpPr>
          <p:spPr>
            <a:xfrm>
              <a:off x="7698900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8644203" y="6000600"/>
              <a:ext cx="934058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7891499" y="5387451"/>
            <a:ext cx="4205698" cy="281814"/>
            <a:chOff x="7713803" y="5387451"/>
            <a:chExt cx="4726505" cy="281814"/>
          </a:xfrm>
          <a:solidFill>
            <a:schemeClr val="bg2">
              <a:lumMod val="75000"/>
            </a:schemeClr>
          </a:solidFill>
        </p:grpSpPr>
        <p:sp>
          <p:nvSpPr>
            <p:cNvPr id="169" name="Rectangle 168"/>
            <p:cNvSpPr/>
            <p:nvPr/>
          </p:nvSpPr>
          <p:spPr>
            <a:xfrm>
              <a:off x="7713803" y="5387451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659104" y="5387451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9604405" y="5387451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0549706" y="5387451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11495007" y="5387451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7" name="Rectangle 216"/>
          <p:cNvSpPr/>
          <p:nvPr/>
        </p:nvSpPr>
        <p:spPr>
          <a:xfrm>
            <a:off x="11171590" y="5246605"/>
            <a:ext cx="1010076" cy="1377387"/>
          </a:xfrm>
          <a:prstGeom prst="rect">
            <a:avLst/>
          </a:prstGeom>
          <a:gradFill>
            <a:gsLst>
              <a:gs pos="45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  <a:lumMod val="10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9" name="Straight Arrow Connector 218"/>
          <p:cNvCxnSpPr>
            <a:stCxn id="169" idx="2"/>
            <a:endCxn id="173" idx="0"/>
          </p:cNvCxnSpPr>
          <p:nvPr/>
        </p:nvCxnSpPr>
        <p:spPr>
          <a:xfrm flipH="1">
            <a:off x="7959061" y="5669265"/>
            <a:ext cx="353009" cy="3313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>
            <a:stCxn id="170" idx="2"/>
            <a:endCxn id="191" idx="0"/>
          </p:cNvCxnSpPr>
          <p:nvPr/>
        </p:nvCxnSpPr>
        <p:spPr>
          <a:xfrm flipH="1">
            <a:off x="9084269" y="5669265"/>
            <a:ext cx="68940" cy="3313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>
            <a:stCxn id="171" idx="2"/>
            <a:endCxn id="200" idx="0"/>
          </p:cNvCxnSpPr>
          <p:nvPr/>
        </p:nvCxnSpPr>
        <p:spPr>
          <a:xfrm flipH="1">
            <a:off x="9725867" y="5669265"/>
            <a:ext cx="268481" cy="3313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stCxn id="172" idx="2"/>
            <a:endCxn id="209" idx="0"/>
          </p:cNvCxnSpPr>
          <p:nvPr/>
        </p:nvCxnSpPr>
        <p:spPr>
          <a:xfrm flipH="1">
            <a:off x="10669659" y="5669265"/>
            <a:ext cx="165829" cy="3313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ight Arrow 229"/>
          <p:cNvSpPr/>
          <p:nvPr/>
        </p:nvSpPr>
        <p:spPr>
          <a:xfrm>
            <a:off x="7211362" y="5527546"/>
            <a:ext cx="525434" cy="510650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r="13527"/>
          <a:stretch/>
        </p:blipFill>
        <p:spPr>
          <a:xfrm>
            <a:off x="544010" y="1052713"/>
            <a:ext cx="5370653" cy="406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r="8505"/>
          <a:stretch/>
        </p:blipFill>
        <p:spPr>
          <a:xfrm>
            <a:off x="6096000" y="2308992"/>
            <a:ext cx="5758406" cy="406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793375" y="1331092"/>
            <a:ext cx="4560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Static geometry and lights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031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smtClean="0"/>
              <a:t>solution: </a:t>
            </a:r>
            <a:r>
              <a:rPr lang="en-US" dirty="0" err="1" smtClean="0"/>
              <a:t>treelets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17" name="Group 316"/>
          <p:cNvGrpSpPr/>
          <p:nvPr/>
        </p:nvGrpSpPr>
        <p:grpSpPr>
          <a:xfrm>
            <a:off x="284990" y="844990"/>
            <a:ext cx="2592350" cy="1477328"/>
            <a:chOff x="3184745" y="1102231"/>
            <a:chExt cx="2592350" cy="1477328"/>
          </a:xfrm>
        </p:grpSpPr>
        <p:sp>
          <p:nvSpPr>
            <p:cNvPr id="181" name="Rectangle 180"/>
            <p:cNvSpPr/>
            <p:nvPr/>
          </p:nvSpPr>
          <p:spPr>
            <a:xfrm>
              <a:off x="3248737" y="1102231"/>
              <a:ext cx="2463238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       DAG encoding</a:t>
              </a:r>
            </a:p>
            <a:p>
              <a:r>
                <a:rPr lang="en-US" dirty="0" smtClean="0"/>
                <a:t>6 Inner Nodes:  12 bytes</a:t>
              </a:r>
            </a:p>
            <a:p>
              <a:r>
                <a:rPr lang="en-US" dirty="0" smtClean="0"/>
                <a:t>5 Pointers:         20 bytes</a:t>
              </a:r>
            </a:p>
            <a:p>
              <a:endParaRPr lang="en-US" dirty="0" smtClean="0"/>
            </a:p>
            <a:p>
              <a:r>
                <a:rPr lang="en-US" dirty="0" smtClean="0"/>
                <a:t>Total :                 32 bytes</a:t>
              </a:r>
              <a:endParaRPr lang="en-US" dirty="0"/>
            </a:p>
          </p:txBody>
        </p:sp>
        <p:cxnSp>
          <p:nvCxnSpPr>
            <p:cNvPr id="183" name="Straight Connector 182"/>
            <p:cNvCxnSpPr/>
            <p:nvPr/>
          </p:nvCxnSpPr>
          <p:spPr>
            <a:xfrm>
              <a:off x="3184745" y="2106584"/>
              <a:ext cx="25923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Group 317"/>
          <p:cNvGrpSpPr/>
          <p:nvPr/>
        </p:nvGrpSpPr>
        <p:grpSpPr>
          <a:xfrm>
            <a:off x="9379781" y="844990"/>
            <a:ext cx="2592350" cy="1477328"/>
            <a:chOff x="6388610" y="1102231"/>
            <a:chExt cx="2592350" cy="1477328"/>
          </a:xfrm>
        </p:grpSpPr>
        <p:sp>
          <p:nvSpPr>
            <p:cNvPr id="186" name="Rectangle 185"/>
            <p:cNvSpPr/>
            <p:nvPr/>
          </p:nvSpPr>
          <p:spPr>
            <a:xfrm>
              <a:off x="6473615" y="1102231"/>
              <a:ext cx="2337307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    Bitwise encoding</a:t>
              </a:r>
            </a:p>
            <a:p>
              <a:r>
                <a:rPr lang="en-US" dirty="0" smtClean="0"/>
                <a:t>Node count:     1 byte</a:t>
              </a:r>
            </a:p>
            <a:p>
              <a:r>
                <a:rPr lang="en-US" dirty="0" err="1" smtClean="0"/>
                <a:t>Bitfield</a:t>
              </a:r>
              <a:r>
                <a:rPr lang="en-US" dirty="0" smtClean="0"/>
                <a:t>:           11 bytes</a:t>
              </a:r>
            </a:p>
            <a:p>
              <a:endParaRPr lang="en-US" dirty="0" smtClean="0"/>
            </a:p>
            <a:p>
              <a:r>
                <a:rPr lang="en-US" dirty="0" smtClean="0"/>
                <a:t>Total :               12 bytes</a:t>
              </a:r>
              <a:endParaRPr lang="en-US" dirty="0"/>
            </a:p>
          </p:txBody>
        </p:sp>
        <p:cxnSp>
          <p:nvCxnSpPr>
            <p:cNvPr id="187" name="Straight Connector 186"/>
            <p:cNvCxnSpPr/>
            <p:nvPr/>
          </p:nvCxnSpPr>
          <p:spPr>
            <a:xfrm>
              <a:off x="6388610" y="2106584"/>
              <a:ext cx="25923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7446510" y="2545943"/>
            <a:ext cx="4290030" cy="2749757"/>
            <a:chOff x="7446510" y="2545943"/>
            <a:chExt cx="4290030" cy="2749757"/>
          </a:xfrm>
        </p:grpSpPr>
        <p:sp>
          <p:nvSpPr>
            <p:cNvPr id="195" name="Rectangle 194"/>
            <p:cNvSpPr/>
            <p:nvPr/>
          </p:nvSpPr>
          <p:spPr>
            <a:xfrm>
              <a:off x="9523964" y="2545943"/>
              <a:ext cx="135123" cy="28181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1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9321279" y="3126293"/>
              <a:ext cx="135123" cy="281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0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9456402" y="3126293"/>
              <a:ext cx="135123" cy="281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0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9591526" y="3126293"/>
              <a:ext cx="135123" cy="28181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1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9726649" y="3126293"/>
              <a:ext cx="135123" cy="2818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0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30" name="Group 229"/>
            <p:cNvGrpSpPr/>
            <p:nvPr/>
          </p:nvGrpSpPr>
          <p:grpSpPr>
            <a:xfrm>
              <a:off x="8519264" y="3864937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31" name="Rectangle 23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35" name="Group 234"/>
            <p:cNvGrpSpPr/>
            <p:nvPr/>
          </p:nvGrpSpPr>
          <p:grpSpPr>
            <a:xfrm>
              <a:off x="9053527" y="3864937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36" name="Rectangle 23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>
              <a:off x="9583451" y="3864937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41" name="Rectangle 24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solidFill>
                <a:srgbClr val="B07BD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10123293" y="3864937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46" name="Rectangle 24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7446510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06" name="Rectangle 20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7980773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11" name="Rectangle 21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8510697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16" name="Rectangle 21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20" name="Group 219"/>
            <p:cNvGrpSpPr/>
            <p:nvPr/>
          </p:nvGrpSpPr>
          <p:grpSpPr>
            <a:xfrm>
              <a:off x="9050539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21" name="Rectangle 22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50" name="Group 249"/>
            <p:cNvGrpSpPr/>
            <p:nvPr/>
          </p:nvGrpSpPr>
          <p:grpSpPr>
            <a:xfrm>
              <a:off x="9592018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51" name="Rectangle 25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10126281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56" name="Rectangle 25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>
              <a:off x="10656205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61" name="Rectangle 26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65" name="Group 264"/>
            <p:cNvGrpSpPr/>
            <p:nvPr/>
          </p:nvGrpSpPr>
          <p:grpSpPr>
            <a:xfrm>
              <a:off x="11196047" y="4737994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66" name="Rectangle 26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70" name="Group 269"/>
            <p:cNvGrpSpPr/>
            <p:nvPr/>
          </p:nvGrpSpPr>
          <p:grpSpPr>
            <a:xfrm>
              <a:off x="7446510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71" name="Rectangle 27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solidFill>
                <a:srgbClr val="FF33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75" name="Group 274"/>
            <p:cNvGrpSpPr/>
            <p:nvPr/>
          </p:nvGrpSpPr>
          <p:grpSpPr>
            <a:xfrm>
              <a:off x="7980773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76" name="Rectangle 27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80" name="Group 279"/>
            <p:cNvGrpSpPr/>
            <p:nvPr/>
          </p:nvGrpSpPr>
          <p:grpSpPr>
            <a:xfrm>
              <a:off x="8510697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81" name="Rectangle 28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85" name="Group 284"/>
            <p:cNvGrpSpPr/>
            <p:nvPr/>
          </p:nvGrpSpPr>
          <p:grpSpPr>
            <a:xfrm>
              <a:off x="9050539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86" name="Rectangle 28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1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90" name="Group 289"/>
            <p:cNvGrpSpPr/>
            <p:nvPr/>
          </p:nvGrpSpPr>
          <p:grpSpPr>
            <a:xfrm>
              <a:off x="9592018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91" name="Rectangle 29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95" name="Group 294"/>
            <p:cNvGrpSpPr/>
            <p:nvPr/>
          </p:nvGrpSpPr>
          <p:grpSpPr>
            <a:xfrm>
              <a:off x="10126281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296" name="Rectangle 29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00" name="Group 299"/>
            <p:cNvGrpSpPr/>
            <p:nvPr/>
          </p:nvGrpSpPr>
          <p:grpSpPr>
            <a:xfrm>
              <a:off x="10656205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301" name="Rectangle 300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305" name="Group 304"/>
            <p:cNvGrpSpPr/>
            <p:nvPr/>
          </p:nvGrpSpPr>
          <p:grpSpPr>
            <a:xfrm>
              <a:off x="11196047" y="5013886"/>
              <a:ext cx="540493" cy="281814"/>
              <a:chOff x="7698900" y="6000600"/>
              <a:chExt cx="3781204" cy="281814"/>
            </a:xfrm>
            <a:solidFill>
              <a:schemeClr val="bg1"/>
            </a:solidFill>
          </p:grpSpPr>
          <p:sp>
            <p:nvSpPr>
              <p:cNvPr id="306" name="Rectangle 305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ysClr val="windowText" lastClr="000000"/>
                    </a:solidFill>
                  </a:rPr>
                  <a:t>0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</p:grpSp>
      </p:grpSp>
      <p:sp>
        <p:nvSpPr>
          <p:cNvPr id="327" name="TextBox 326"/>
          <p:cNvSpPr txBox="1"/>
          <p:nvPr/>
        </p:nvSpPr>
        <p:spPr>
          <a:xfrm>
            <a:off x="1292497" y="5525447"/>
            <a:ext cx="4321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Can compress through pointer sharing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- Pointers are </a:t>
            </a:r>
            <a:r>
              <a:rPr lang="nl-NL" b="1" dirty="0" err="1" smtClean="0">
                <a:solidFill>
                  <a:srgbClr val="C00000"/>
                </a:solidFill>
              </a:rPr>
              <a:t>costly</a:t>
            </a:r>
            <a:endParaRPr lang="nl-NL" b="1" dirty="0" smtClean="0">
              <a:solidFill>
                <a:srgbClr val="C00000"/>
              </a:solidFill>
            </a:endParaRPr>
          </a:p>
          <a:p>
            <a:r>
              <a:rPr lang="nl-NL" b="1" dirty="0" smtClean="0">
                <a:solidFill>
                  <a:srgbClr val="C00000"/>
                </a:solidFill>
              </a:rPr>
              <a:t>- Top down </a:t>
            </a:r>
            <a:r>
              <a:rPr lang="nl-NL" b="1" dirty="0" err="1" smtClean="0">
                <a:solidFill>
                  <a:srgbClr val="C00000"/>
                </a:solidFill>
              </a:rPr>
              <a:t>traversal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7293883" y="5525447"/>
            <a:ext cx="4059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Pointerless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compact representation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+ Direct cache-friendly traversal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- No pointer sharing compression</a:t>
            </a:r>
            <a:endParaRPr lang="en-US" b="1" dirty="0" smtClean="0"/>
          </a:p>
        </p:txBody>
      </p:sp>
      <p:grpSp>
        <p:nvGrpSpPr>
          <p:cNvPr id="401" name="Group 400"/>
          <p:cNvGrpSpPr/>
          <p:nvPr/>
        </p:nvGrpSpPr>
        <p:grpSpPr>
          <a:xfrm>
            <a:off x="4968786" y="346826"/>
            <a:ext cx="2073452" cy="2073452"/>
            <a:chOff x="690768" y="2385473"/>
            <a:chExt cx="2880000" cy="2880000"/>
          </a:xfrm>
        </p:grpSpPr>
        <p:sp>
          <p:nvSpPr>
            <p:cNvPr id="402" name="Rectangle 401"/>
            <p:cNvSpPr/>
            <p:nvPr/>
          </p:nvSpPr>
          <p:spPr>
            <a:xfrm>
              <a:off x="690768" y="27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1050768" y="27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690768" y="23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1050768" y="23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1410768" y="2745473"/>
              <a:ext cx="36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1770768" y="2745473"/>
              <a:ext cx="36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1410768" y="2385473"/>
              <a:ext cx="360000" cy="36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1770768" y="2385473"/>
              <a:ext cx="360000" cy="360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69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105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69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105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141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177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141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177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2130768" y="27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2490768" y="27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2130768" y="23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2490768" y="23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2850768" y="27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3210768" y="27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2850768" y="23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3210768" y="23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213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249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213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49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285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3210768" y="346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285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3210768" y="31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690768" y="4185473"/>
              <a:ext cx="360000" cy="360000"/>
            </a:xfrm>
            <a:prstGeom prst="rect">
              <a:avLst/>
            </a:prstGeom>
            <a:solidFill>
              <a:srgbClr val="B07BD7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1050768" y="4185473"/>
              <a:ext cx="360000" cy="360000"/>
            </a:xfrm>
            <a:prstGeom prst="rect">
              <a:avLst/>
            </a:prstGeom>
            <a:solidFill>
              <a:srgbClr val="FF33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690768" y="3825473"/>
              <a:ext cx="360000" cy="36000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1050768" y="3825473"/>
              <a:ext cx="360000" cy="360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1410768" y="418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1770768" y="418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1410768" y="382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1770768" y="382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690768" y="490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1050768" y="490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690768" y="454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1050768" y="454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1410768" y="4905473"/>
              <a:ext cx="360000" cy="36000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1770768" y="4905473"/>
              <a:ext cx="360000" cy="3600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1410768" y="454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1770768" y="4545473"/>
              <a:ext cx="360000" cy="360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2130768" y="41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2490768" y="41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2130768" y="382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2490768" y="382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2850768" y="41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3210768" y="418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2850768" y="382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3210768" y="382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2130768" y="49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2490768" y="49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2130768" y="45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2490768" y="45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2850768" y="49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3210768" y="490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2850768" y="45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3210768" y="4545473"/>
              <a:ext cx="360000" cy="36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98072" y="2765259"/>
            <a:ext cx="4009235" cy="2566132"/>
            <a:chOff x="1699065" y="2413610"/>
            <a:chExt cx="4009235" cy="2566132"/>
          </a:xfrm>
        </p:grpSpPr>
        <p:sp>
          <p:nvSpPr>
            <p:cNvPr id="358" name="Oval 357"/>
            <p:cNvSpPr/>
            <p:nvPr/>
          </p:nvSpPr>
          <p:spPr>
            <a:xfrm>
              <a:off x="3263346" y="2413610"/>
              <a:ext cx="454312" cy="454312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9" name="Group 358"/>
            <p:cNvGrpSpPr/>
            <p:nvPr/>
          </p:nvGrpSpPr>
          <p:grpSpPr>
            <a:xfrm>
              <a:off x="2217440" y="3162348"/>
              <a:ext cx="2534856" cy="721968"/>
              <a:chOff x="1331089" y="3478791"/>
              <a:chExt cx="2534856" cy="721968"/>
            </a:xfrm>
          </p:grpSpPr>
          <p:sp>
            <p:nvSpPr>
              <p:cNvPr id="396" name="Rounded Rectangle 395"/>
              <p:cNvSpPr/>
              <p:nvPr/>
            </p:nvSpPr>
            <p:spPr>
              <a:xfrm>
                <a:off x="1331089" y="3478791"/>
                <a:ext cx="2534856" cy="7219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/>
              <p:cNvSpPr/>
              <p:nvPr/>
            </p:nvSpPr>
            <p:spPr>
              <a:xfrm>
                <a:off x="1439446" y="3612619"/>
                <a:ext cx="454312" cy="45431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2670960" y="3612619"/>
                <a:ext cx="454312" cy="454312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Multiply 398"/>
              <p:cNvSpPr/>
              <p:nvPr/>
            </p:nvSpPr>
            <p:spPr>
              <a:xfrm>
                <a:off x="3287428" y="3613331"/>
                <a:ext cx="453600" cy="453600"/>
              </a:xfrm>
              <a:prstGeom prst="mathMultiply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Multiply 399"/>
              <p:cNvSpPr/>
              <p:nvPr/>
            </p:nvSpPr>
            <p:spPr>
              <a:xfrm>
                <a:off x="2055440" y="3613331"/>
                <a:ext cx="453600" cy="453600"/>
              </a:xfrm>
              <a:prstGeom prst="mathMultiply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0" name="Group 359"/>
            <p:cNvGrpSpPr/>
            <p:nvPr/>
          </p:nvGrpSpPr>
          <p:grpSpPr>
            <a:xfrm>
              <a:off x="1778498" y="4054550"/>
              <a:ext cx="1339458" cy="381500"/>
              <a:chOff x="715982" y="4787475"/>
              <a:chExt cx="1339458" cy="381500"/>
            </a:xfrm>
          </p:grpSpPr>
          <p:sp>
            <p:nvSpPr>
              <p:cNvPr id="391" name="Rounded Rectangle 390"/>
              <p:cNvSpPr/>
              <p:nvPr/>
            </p:nvSpPr>
            <p:spPr>
              <a:xfrm>
                <a:off x="715982" y="4787475"/>
                <a:ext cx="1339458" cy="3815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1098615" y="4858192"/>
                <a:ext cx="240066" cy="24006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Multiply 392"/>
              <p:cNvSpPr/>
              <p:nvPr/>
            </p:nvSpPr>
            <p:spPr>
              <a:xfrm>
                <a:off x="773240" y="4858568"/>
                <a:ext cx="239689" cy="239690"/>
              </a:xfrm>
              <a:prstGeom prst="mathMultiply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Multiply 393"/>
              <p:cNvSpPr/>
              <p:nvPr/>
            </p:nvSpPr>
            <p:spPr>
              <a:xfrm>
                <a:off x="1749742" y="4858568"/>
                <a:ext cx="239689" cy="239690"/>
              </a:xfrm>
              <a:prstGeom prst="mathMultiply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Multiply 394"/>
              <p:cNvSpPr/>
              <p:nvPr/>
            </p:nvSpPr>
            <p:spPr>
              <a:xfrm>
                <a:off x="1424241" y="4858568"/>
                <a:ext cx="239689" cy="239690"/>
              </a:xfrm>
              <a:prstGeom prst="mathMultiply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1" name="Group 360"/>
            <p:cNvGrpSpPr/>
            <p:nvPr/>
          </p:nvGrpSpPr>
          <p:grpSpPr>
            <a:xfrm>
              <a:off x="3957650" y="4054550"/>
              <a:ext cx="1339458" cy="381500"/>
              <a:chOff x="3120980" y="4822199"/>
              <a:chExt cx="1339458" cy="381500"/>
            </a:xfrm>
          </p:grpSpPr>
          <p:sp>
            <p:nvSpPr>
              <p:cNvPr id="386" name="Rounded Rectangle 385"/>
              <p:cNvSpPr/>
              <p:nvPr/>
            </p:nvSpPr>
            <p:spPr>
              <a:xfrm>
                <a:off x="3120980" y="4822199"/>
                <a:ext cx="1339458" cy="3815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3178238" y="4892916"/>
                <a:ext cx="240066" cy="240066"/>
              </a:xfrm>
              <a:prstGeom prst="ellipse">
                <a:avLst/>
              </a:prstGeom>
              <a:solidFill>
                <a:srgbClr val="B07BD7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4154364" y="4892916"/>
                <a:ext cx="240066" cy="24006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Multiply 388"/>
              <p:cNvSpPr/>
              <p:nvPr/>
            </p:nvSpPr>
            <p:spPr>
              <a:xfrm>
                <a:off x="3503739" y="4893292"/>
                <a:ext cx="239689" cy="239690"/>
              </a:xfrm>
              <a:prstGeom prst="mathMultiply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Multiply 389"/>
              <p:cNvSpPr/>
              <p:nvPr/>
            </p:nvSpPr>
            <p:spPr>
              <a:xfrm>
                <a:off x="3829239" y="4893292"/>
                <a:ext cx="239689" cy="239690"/>
              </a:xfrm>
              <a:prstGeom prst="mathMultiply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2" name="Group 361"/>
            <p:cNvGrpSpPr/>
            <p:nvPr/>
          </p:nvGrpSpPr>
          <p:grpSpPr>
            <a:xfrm>
              <a:off x="1699065" y="4745512"/>
              <a:ext cx="822384" cy="234230"/>
              <a:chOff x="636549" y="5836575"/>
              <a:chExt cx="822384" cy="234230"/>
            </a:xfrm>
          </p:grpSpPr>
          <p:sp>
            <p:nvSpPr>
              <p:cNvPr id="381" name="Rounded Rectangle 380"/>
              <p:cNvSpPr/>
              <p:nvPr/>
            </p:nvSpPr>
            <p:spPr>
              <a:xfrm>
                <a:off x="636549" y="5836575"/>
                <a:ext cx="822384" cy="23423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671703" y="5879994"/>
                <a:ext cx="147393" cy="14739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Multiply 382"/>
              <p:cNvSpPr/>
              <p:nvPr/>
            </p:nvSpPr>
            <p:spPr>
              <a:xfrm>
                <a:off x="1271245" y="5880225"/>
                <a:ext cx="147162" cy="147162"/>
              </a:xfrm>
              <a:prstGeom prst="mathMultiply">
                <a:avLst/>
              </a:prstGeom>
              <a:solidFill>
                <a:srgbClr val="C0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Multiply 383"/>
              <p:cNvSpPr/>
              <p:nvPr/>
            </p:nvSpPr>
            <p:spPr>
              <a:xfrm>
                <a:off x="871550" y="5880225"/>
                <a:ext cx="147162" cy="147162"/>
              </a:xfrm>
              <a:prstGeom prst="mathMultiply">
                <a:avLst/>
              </a:prstGeom>
              <a:solidFill>
                <a:srgbClr val="C0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Multiply 384"/>
              <p:cNvSpPr/>
              <p:nvPr/>
            </p:nvSpPr>
            <p:spPr>
              <a:xfrm>
                <a:off x="1071397" y="5880225"/>
                <a:ext cx="147162" cy="147162"/>
              </a:xfrm>
              <a:prstGeom prst="mathMultiply">
                <a:avLst/>
              </a:prstGeom>
              <a:solidFill>
                <a:srgbClr val="C0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3" name="Group 362"/>
            <p:cNvGrpSpPr/>
            <p:nvPr/>
          </p:nvGrpSpPr>
          <p:grpSpPr>
            <a:xfrm>
              <a:off x="3558185" y="4745512"/>
              <a:ext cx="822384" cy="234230"/>
              <a:chOff x="2721515" y="5836575"/>
              <a:chExt cx="822384" cy="234230"/>
            </a:xfrm>
          </p:grpSpPr>
          <p:sp>
            <p:nvSpPr>
              <p:cNvPr id="376" name="Rounded Rectangle 375"/>
              <p:cNvSpPr/>
              <p:nvPr/>
            </p:nvSpPr>
            <p:spPr>
              <a:xfrm>
                <a:off x="2721515" y="5836575"/>
                <a:ext cx="822384" cy="23423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2756669" y="5879994"/>
                <a:ext cx="147393" cy="147393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2956439" y="5879994"/>
                <a:ext cx="147393" cy="14739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3355980" y="5879994"/>
                <a:ext cx="147393" cy="147393"/>
              </a:xfrm>
              <a:prstGeom prst="ellipse">
                <a:avLst/>
              </a:prstGeom>
              <a:solidFill>
                <a:srgbClr val="FF3399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Multiply 379"/>
              <p:cNvSpPr/>
              <p:nvPr/>
            </p:nvSpPr>
            <p:spPr>
              <a:xfrm>
                <a:off x="3156363" y="5880225"/>
                <a:ext cx="147162" cy="147162"/>
              </a:xfrm>
              <a:prstGeom prst="mathMultiply">
                <a:avLst/>
              </a:prstGeom>
              <a:solidFill>
                <a:srgbClr val="C0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4" name="Group 363"/>
            <p:cNvGrpSpPr/>
            <p:nvPr/>
          </p:nvGrpSpPr>
          <p:grpSpPr>
            <a:xfrm>
              <a:off x="4885916" y="4745512"/>
              <a:ext cx="822384" cy="234230"/>
              <a:chOff x="4049246" y="5836575"/>
              <a:chExt cx="822384" cy="234230"/>
            </a:xfrm>
          </p:grpSpPr>
          <p:sp>
            <p:nvSpPr>
              <p:cNvPr id="371" name="Rounded Rectangle 370"/>
              <p:cNvSpPr/>
              <p:nvPr/>
            </p:nvSpPr>
            <p:spPr>
              <a:xfrm>
                <a:off x="4049246" y="5836575"/>
                <a:ext cx="822384" cy="234230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/>
              <p:cNvSpPr/>
              <p:nvPr/>
            </p:nvSpPr>
            <p:spPr>
              <a:xfrm>
                <a:off x="4483941" y="5879994"/>
                <a:ext cx="147393" cy="147393"/>
              </a:xfrm>
              <a:prstGeom prst="ellipse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4683711" y="5879994"/>
                <a:ext cx="147393" cy="147393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Multiply 373"/>
              <p:cNvSpPr/>
              <p:nvPr/>
            </p:nvSpPr>
            <p:spPr>
              <a:xfrm>
                <a:off x="4084400" y="5880225"/>
                <a:ext cx="147162" cy="147162"/>
              </a:xfrm>
              <a:prstGeom prst="mathMultiply">
                <a:avLst/>
              </a:prstGeom>
              <a:solidFill>
                <a:srgbClr val="C0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Multiply 374"/>
              <p:cNvSpPr/>
              <p:nvPr/>
            </p:nvSpPr>
            <p:spPr>
              <a:xfrm>
                <a:off x="4284247" y="5880225"/>
                <a:ext cx="147162" cy="147162"/>
              </a:xfrm>
              <a:prstGeom prst="mathMultiply">
                <a:avLst/>
              </a:prstGeom>
              <a:solidFill>
                <a:srgbClr val="C000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5" name="Straight Arrow Connector 364"/>
            <p:cNvCxnSpPr>
              <a:stCxn id="358" idx="4"/>
              <a:endCxn id="396" idx="0"/>
            </p:cNvCxnSpPr>
            <p:nvPr/>
          </p:nvCxnSpPr>
          <p:spPr>
            <a:xfrm flipH="1">
              <a:off x="3484868" y="2867922"/>
              <a:ext cx="5634" cy="294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>
              <a:endCxn id="391" idx="0"/>
            </p:cNvCxnSpPr>
            <p:nvPr/>
          </p:nvCxnSpPr>
          <p:spPr>
            <a:xfrm flipH="1">
              <a:off x="2448227" y="3741420"/>
              <a:ext cx="51134" cy="3131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>
              <a:endCxn id="381" idx="0"/>
            </p:cNvCxnSpPr>
            <p:nvPr/>
          </p:nvCxnSpPr>
          <p:spPr>
            <a:xfrm flipH="1">
              <a:off x="2110257" y="4343400"/>
              <a:ext cx="130023" cy="4021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>
              <a:stCxn id="388" idx="4"/>
              <a:endCxn id="371" idx="0"/>
            </p:cNvCxnSpPr>
            <p:nvPr/>
          </p:nvCxnSpPr>
          <p:spPr>
            <a:xfrm>
              <a:off x="5111067" y="4365333"/>
              <a:ext cx="186041" cy="3801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Straight Arrow Connector 465"/>
            <p:cNvCxnSpPr>
              <a:endCxn id="386" idx="0"/>
            </p:cNvCxnSpPr>
            <p:nvPr/>
          </p:nvCxnSpPr>
          <p:spPr>
            <a:xfrm>
              <a:off x="3939540" y="3703320"/>
              <a:ext cx="687839" cy="3512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Straight Arrow Connector 466"/>
            <p:cNvCxnSpPr>
              <a:stCxn id="387" idx="4"/>
              <a:endCxn id="376" idx="0"/>
            </p:cNvCxnSpPr>
            <p:nvPr/>
          </p:nvCxnSpPr>
          <p:spPr>
            <a:xfrm flipH="1">
              <a:off x="3969377" y="4365333"/>
              <a:ext cx="165564" cy="3801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5432192" y="2648403"/>
            <a:ext cx="1146640" cy="2975153"/>
            <a:chOff x="5432192" y="2648403"/>
            <a:chExt cx="1146640" cy="2975153"/>
          </a:xfrm>
        </p:grpSpPr>
        <p:grpSp>
          <p:nvGrpSpPr>
            <p:cNvPr id="87" name="Group 86"/>
            <p:cNvGrpSpPr/>
            <p:nvPr/>
          </p:nvGrpSpPr>
          <p:grpSpPr>
            <a:xfrm>
              <a:off x="5432192" y="4476916"/>
              <a:ext cx="1146640" cy="1146640"/>
              <a:chOff x="10905034" y="4386174"/>
              <a:chExt cx="1146640" cy="1146640"/>
            </a:xfrm>
          </p:grpSpPr>
          <p:sp>
            <p:nvSpPr>
              <p:cNvPr id="476" name="Rectangle 475"/>
              <p:cNvSpPr/>
              <p:nvPr/>
            </p:nvSpPr>
            <p:spPr>
              <a:xfrm>
                <a:off x="1090503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1104836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10905034" y="438617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/>
              <p:cNvSpPr/>
              <p:nvPr/>
            </p:nvSpPr>
            <p:spPr>
              <a:xfrm>
                <a:off x="11048364" y="438617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1119169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1133502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11191694" y="4386174"/>
                <a:ext cx="143330" cy="14333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/>
              <p:cNvSpPr/>
              <p:nvPr/>
            </p:nvSpPr>
            <p:spPr>
              <a:xfrm>
                <a:off x="11335024" y="438617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1090503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1104836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1090503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86"/>
              <p:cNvSpPr/>
              <p:nvPr/>
            </p:nvSpPr>
            <p:spPr>
              <a:xfrm>
                <a:off x="1104836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1119169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1133502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1119169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/>
              <p:cNvSpPr/>
              <p:nvPr/>
            </p:nvSpPr>
            <p:spPr>
              <a:xfrm>
                <a:off x="1133502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1147835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1162168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11478354" y="438617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/>
              <p:cNvSpPr/>
              <p:nvPr/>
            </p:nvSpPr>
            <p:spPr>
              <a:xfrm>
                <a:off x="11621684" y="438617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1176501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11908344" y="452950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11765014" y="438617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/>
              <p:cNvSpPr/>
              <p:nvPr/>
            </p:nvSpPr>
            <p:spPr>
              <a:xfrm>
                <a:off x="11908344" y="438617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1147835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1162168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1147835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Rectangle 502"/>
              <p:cNvSpPr/>
              <p:nvPr/>
            </p:nvSpPr>
            <p:spPr>
              <a:xfrm>
                <a:off x="1162168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1176501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11908344" y="481616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1176501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Rectangle 506"/>
              <p:cNvSpPr/>
              <p:nvPr/>
            </p:nvSpPr>
            <p:spPr>
              <a:xfrm>
                <a:off x="11908344" y="467283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10905034" y="510282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11048364" y="5102824"/>
                <a:ext cx="143330" cy="143330"/>
              </a:xfrm>
              <a:prstGeom prst="rect">
                <a:avLst/>
              </a:prstGeom>
              <a:solidFill>
                <a:srgbClr val="FF3399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10905034" y="4959494"/>
                <a:ext cx="143330" cy="14333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Rectangle 510"/>
              <p:cNvSpPr/>
              <p:nvPr/>
            </p:nvSpPr>
            <p:spPr>
              <a:xfrm>
                <a:off x="11048364" y="4959494"/>
                <a:ext cx="143330" cy="14333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11191694" y="510282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11335024" y="510282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11191694" y="495949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Rectangle 514"/>
              <p:cNvSpPr/>
              <p:nvPr/>
            </p:nvSpPr>
            <p:spPr>
              <a:xfrm>
                <a:off x="11335024" y="495949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10905034" y="538948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11048364" y="538948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1090503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Rectangle 518"/>
              <p:cNvSpPr/>
              <p:nvPr/>
            </p:nvSpPr>
            <p:spPr>
              <a:xfrm>
                <a:off x="1104836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11191694" y="5389484"/>
                <a:ext cx="143330" cy="143330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11335024" y="5389484"/>
                <a:ext cx="143330" cy="143330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1119169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3" name="Rectangle 522"/>
              <p:cNvSpPr/>
              <p:nvPr/>
            </p:nvSpPr>
            <p:spPr>
              <a:xfrm>
                <a:off x="1133502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4" name="Rectangle 523"/>
              <p:cNvSpPr/>
              <p:nvPr/>
            </p:nvSpPr>
            <p:spPr>
              <a:xfrm>
                <a:off x="11478354" y="510282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5" name="Rectangle 524"/>
              <p:cNvSpPr/>
              <p:nvPr/>
            </p:nvSpPr>
            <p:spPr>
              <a:xfrm>
                <a:off x="11621684" y="510282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6" name="Rectangle 525"/>
              <p:cNvSpPr/>
              <p:nvPr/>
            </p:nvSpPr>
            <p:spPr>
              <a:xfrm>
                <a:off x="11478354" y="495949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Rectangle 526"/>
              <p:cNvSpPr/>
              <p:nvPr/>
            </p:nvSpPr>
            <p:spPr>
              <a:xfrm>
                <a:off x="11621684" y="495949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Rectangle 527"/>
              <p:cNvSpPr/>
              <p:nvPr/>
            </p:nvSpPr>
            <p:spPr>
              <a:xfrm>
                <a:off x="11765014" y="510282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Rectangle 528"/>
              <p:cNvSpPr/>
              <p:nvPr/>
            </p:nvSpPr>
            <p:spPr>
              <a:xfrm>
                <a:off x="11908344" y="510282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11765014" y="495949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11908344" y="495949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Rectangle 531"/>
              <p:cNvSpPr/>
              <p:nvPr/>
            </p:nvSpPr>
            <p:spPr>
              <a:xfrm>
                <a:off x="11478354" y="538948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Rectangle 532"/>
              <p:cNvSpPr/>
              <p:nvPr/>
            </p:nvSpPr>
            <p:spPr>
              <a:xfrm>
                <a:off x="11621684" y="538948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Rectangle 533"/>
              <p:cNvSpPr/>
              <p:nvPr/>
            </p:nvSpPr>
            <p:spPr>
              <a:xfrm>
                <a:off x="1147835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Rectangle 534"/>
              <p:cNvSpPr/>
              <p:nvPr/>
            </p:nvSpPr>
            <p:spPr>
              <a:xfrm>
                <a:off x="1162168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Rectangle 535"/>
              <p:cNvSpPr/>
              <p:nvPr/>
            </p:nvSpPr>
            <p:spPr>
              <a:xfrm>
                <a:off x="11765014" y="538948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Rectangle 536"/>
              <p:cNvSpPr/>
              <p:nvPr/>
            </p:nvSpPr>
            <p:spPr>
              <a:xfrm>
                <a:off x="11908344" y="538948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Rectangle 537"/>
              <p:cNvSpPr/>
              <p:nvPr/>
            </p:nvSpPr>
            <p:spPr>
              <a:xfrm>
                <a:off x="1176501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Rectangle 538"/>
              <p:cNvSpPr/>
              <p:nvPr/>
            </p:nvSpPr>
            <p:spPr>
              <a:xfrm>
                <a:off x="11908344" y="5246154"/>
                <a:ext cx="143330" cy="1433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5718852" y="3677268"/>
              <a:ext cx="573320" cy="573320"/>
              <a:chOff x="10940203" y="3750488"/>
              <a:chExt cx="573320" cy="573320"/>
            </a:xfrm>
          </p:grpSpPr>
          <p:sp>
            <p:nvSpPr>
              <p:cNvPr id="573" name="Rectangle 572"/>
              <p:cNvSpPr/>
              <p:nvPr/>
            </p:nvSpPr>
            <p:spPr>
              <a:xfrm>
                <a:off x="10940203" y="389381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11083533" y="389381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10940203" y="375048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11083533" y="3750488"/>
                <a:ext cx="143330" cy="14333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11226863" y="389381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11370193" y="389381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11226863" y="375048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11370193" y="375048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10940203" y="418047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11083533" y="418047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10940203" y="4037148"/>
                <a:ext cx="143330" cy="143330"/>
              </a:xfrm>
              <a:prstGeom prst="rect">
                <a:avLst/>
              </a:prstGeom>
              <a:solidFill>
                <a:srgbClr val="B07BD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Rectangle 583"/>
              <p:cNvSpPr/>
              <p:nvPr/>
            </p:nvSpPr>
            <p:spPr>
              <a:xfrm>
                <a:off x="11083533" y="403714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11226863" y="418047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11370193" y="418047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/>
              <p:cNvSpPr/>
              <p:nvPr/>
            </p:nvSpPr>
            <p:spPr>
              <a:xfrm>
                <a:off x="11226863" y="403714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/>
              <p:cNvSpPr/>
              <p:nvPr/>
            </p:nvSpPr>
            <p:spPr>
              <a:xfrm>
                <a:off x="11370193" y="403714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5862182" y="3057094"/>
              <a:ext cx="286660" cy="286660"/>
              <a:chOff x="10936169" y="3377498"/>
              <a:chExt cx="286660" cy="286660"/>
            </a:xfrm>
          </p:grpSpPr>
          <p:sp>
            <p:nvSpPr>
              <p:cNvPr id="613" name="Rectangle 612"/>
              <p:cNvSpPr/>
              <p:nvPr/>
            </p:nvSpPr>
            <p:spPr>
              <a:xfrm>
                <a:off x="10936169" y="3520828"/>
                <a:ext cx="143330" cy="14333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Rectangle 613"/>
              <p:cNvSpPr/>
              <p:nvPr/>
            </p:nvSpPr>
            <p:spPr>
              <a:xfrm>
                <a:off x="11079499" y="352082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Rectangle 614"/>
              <p:cNvSpPr/>
              <p:nvPr/>
            </p:nvSpPr>
            <p:spPr>
              <a:xfrm>
                <a:off x="10936169" y="337749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Rectangle 615"/>
              <p:cNvSpPr/>
              <p:nvPr/>
            </p:nvSpPr>
            <p:spPr>
              <a:xfrm>
                <a:off x="11079499" y="3377498"/>
                <a:ext cx="143330" cy="14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1" name="Rectangle 620"/>
            <p:cNvSpPr/>
            <p:nvPr/>
          </p:nvSpPr>
          <p:spPr>
            <a:xfrm>
              <a:off x="5933847" y="2648403"/>
              <a:ext cx="143330" cy="14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64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0"/>
      <p:bldP spid="3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36997" y="1266713"/>
            <a:ext cx="6738257" cy="834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9" name="Group 198"/>
          <p:cNvGrpSpPr/>
          <p:nvPr/>
        </p:nvGrpSpPr>
        <p:grpSpPr>
          <a:xfrm>
            <a:off x="1974722" y="1325812"/>
            <a:ext cx="6707194" cy="700990"/>
            <a:chOff x="875924" y="1325812"/>
            <a:chExt cx="6707194" cy="700990"/>
          </a:xfrm>
        </p:grpSpPr>
        <p:sp>
          <p:nvSpPr>
            <p:cNvPr id="196" name="Rectangle 195"/>
            <p:cNvSpPr/>
            <p:nvPr/>
          </p:nvSpPr>
          <p:spPr>
            <a:xfrm>
              <a:off x="3120968" y="1325812"/>
              <a:ext cx="2212274" cy="70099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5370844" y="1325812"/>
              <a:ext cx="2212274" cy="700990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100000">
                  <a:schemeClr val="bg1">
                    <a:alpha val="0"/>
                    <a:lumMod val="10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875924" y="1325812"/>
              <a:ext cx="2212274" cy="70099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</a:t>
            </a:r>
            <a:r>
              <a:rPr lang="en-US" dirty="0" smtClean="0"/>
              <a:t>Depth value encoding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027270" y="1406808"/>
            <a:ext cx="2918041" cy="535926"/>
            <a:chOff x="6238559" y="5025709"/>
            <a:chExt cx="2918041" cy="535926"/>
          </a:xfrm>
        </p:grpSpPr>
        <p:grpSp>
          <p:nvGrpSpPr>
            <p:cNvPr id="8" name="Group 7"/>
            <p:cNvGrpSpPr/>
            <p:nvPr/>
          </p:nvGrpSpPr>
          <p:grpSpPr>
            <a:xfrm>
              <a:off x="6238559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/>
              <p:cNvSpPr/>
              <p:nvPr/>
            </p:nvSpPr>
            <p:spPr>
              <a:xfrm>
                <a:off x="6172200" y="2840980"/>
                <a:ext cx="208853" cy="73449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518932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6172200" y="2265507"/>
                <a:ext cx="208853" cy="24828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799305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6172200" y="3025140"/>
                <a:ext cx="208853" cy="59193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79678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6172200" y="2438400"/>
                <a:ext cx="208853" cy="58674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7360051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>
                <a:off x="6172200" y="3121071"/>
                <a:ext cx="208853" cy="68267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628898" y="5025709"/>
              <a:ext cx="113920" cy="535926"/>
              <a:chOff x="6172200" y="2186940"/>
              <a:chExt cx="208853" cy="167640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/>
              <p:cNvSpPr/>
              <p:nvPr/>
            </p:nvSpPr>
            <p:spPr>
              <a:xfrm>
                <a:off x="6172200" y="2648423"/>
                <a:ext cx="208853" cy="47264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920797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6172200" y="2289427"/>
                <a:ext cx="208853" cy="402579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201170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6172200" y="2840980"/>
                <a:ext cx="208853" cy="776099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481543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6172200" y="2438400"/>
                <a:ext cx="208853" cy="117867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8761916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/>
              <p:cNvSpPr/>
              <p:nvPr/>
            </p:nvSpPr>
            <p:spPr>
              <a:xfrm>
                <a:off x="6172200" y="3025140"/>
                <a:ext cx="208853" cy="68922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042290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6172200" y="3175136"/>
                <a:ext cx="208853" cy="390255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5138607" y="1406808"/>
            <a:ext cx="2918041" cy="535926"/>
            <a:chOff x="6238559" y="5025709"/>
            <a:chExt cx="2918041" cy="535926"/>
          </a:xfrm>
        </p:grpSpPr>
        <p:grpSp>
          <p:nvGrpSpPr>
            <p:cNvPr id="44" name="Group 43"/>
            <p:cNvGrpSpPr/>
            <p:nvPr/>
          </p:nvGrpSpPr>
          <p:grpSpPr>
            <a:xfrm>
              <a:off x="6238559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6172200" y="2840980"/>
                <a:ext cx="208853" cy="73449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518932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Rectangle 73"/>
              <p:cNvSpPr/>
              <p:nvPr/>
            </p:nvSpPr>
            <p:spPr>
              <a:xfrm>
                <a:off x="6172200" y="2630243"/>
                <a:ext cx="208853" cy="98683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799305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/>
              <p:cNvSpPr/>
              <p:nvPr/>
            </p:nvSpPr>
            <p:spPr>
              <a:xfrm>
                <a:off x="6172200" y="3025140"/>
                <a:ext cx="208853" cy="59193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7079678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 69"/>
              <p:cNvSpPr/>
              <p:nvPr/>
            </p:nvSpPr>
            <p:spPr>
              <a:xfrm>
                <a:off x="6172200" y="2438400"/>
                <a:ext cx="208853" cy="586740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360051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/>
              <p:cNvSpPr/>
              <p:nvPr/>
            </p:nvSpPr>
            <p:spPr>
              <a:xfrm>
                <a:off x="6172200" y="3121071"/>
                <a:ext cx="208853" cy="68267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640424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/>
              <p:cNvSpPr/>
              <p:nvPr/>
            </p:nvSpPr>
            <p:spPr>
              <a:xfrm>
                <a:off x="6172200" y="2648423"/>
                <a:ext cx="208853" cy="91696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7920797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/>
              <p:cNvSpPr/>
              <p:nvPr/>
            </p:nvSpPr>
            <p:spPr>
              <a:xfrm>
                <a:off x="6172200" y="2438399"/>
                <a:ext cx="208853" cy="805164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8201170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6172200" y="2840980"/>
                <a:ext cx="208853" cy="776099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8481543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6172200" y="2438400"/>
                <a:ext cx="208853" cy="1178678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8761916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6172200" y="3025140"/>
                <a:ext cx="208853" cy="689227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9042290" y="5025709"/>
              <a:ext cx="114310" cy="535926"/>
              <a:chOff x="6172200" y="2186940"/>
              <a:chExt cx="208853" cy="167640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 flipH="1">
                <a:off x="6276587" y="2186940"/>
                <a:ext cx="154" cy="1676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/>
              <p:cNvSpPr/>
              <p:nvPr/>
            </p:nvSpPr>
            <p:spPr>
              <a:xfrm>
                <a:off x="6172200" y="3175136"/>
                <a:ext cx="208853" cy="390255"/>
              </a:xfrm>
              <a:prstGeom prst="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0" name="Group 79"/>
          <p:cNvGrpSpPr/>
          <p:nvPr/>
        </p:nvGrpSpPr>
        <p:grpSpPr>
          <a:xfrm>
            <a:off x="8199438" y="1656200"/>
            <a:ext cx="391596" cy="72000"/>
            <a:chOff x="7036154" y="1602771"/>
            <a:chExt cx="391596" cy="72000"/>
          </a:xfrm>
        </p:grpSpPr>
        <p:sp>
          <p:nvSpPr>
            <p:cNvPr id="77" name="Oval 76"/>
            <p:cNvSpPr/>
            <p:nvPr/>
          </p:nvSpPr>
          <p:spPr>
            <a:xfrm>
              <a:off x="7036154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195952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7355750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4" name="Content Placeholder 2"/>
          <p:cNvSpPr txBox="1">
            <a:spLocks/>
          </p:cNvSpPr>
          <p:nvPr/>
        </p:nvSpPr>
        <p:spPr>
          <a:xfrm>
            <a:off x="6856740" y="4466783"/>
            <a:ext cx="1856675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Split to chunks</a:t>
            </a:r>
          </a:p>
        </p:txBody>
      </p:sp>
      <p:sp>
        <p:nvSpPr>
          <p:cNvPr id="201" name="Content Placeholder 2"/>
          <p:cNvSpPr txBox="1">
            <a:spLocks/>
          </p:cNvSpPr>
          <p:nvPr/>
        </p:nvSpPr>
        <p:spPr>
          <a:xfrm>
            <a:off x="6856740" y="4998212"/>
            <a:ext cx="3917502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1st step: representative encoding</a:t>
            </a:r>
          </a:p>
        </p:txBody>
      </p:sp>
      <p:sp>
        <p:nvSpPr>
          <p:cNvPr id="202" name="Content Placeholder 2"/>
          <p:cNvSpPr txBox="1">
            <a:spLocks/>
          </p:cNvSpPr>
          <p:nvPr/>
        </p:nvSpPr>
        <p:spPr>
          <a:xfrm>
            <a:off x="6856740" y="5572297"/>
            <a:ext cx="3550119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2nd step: factorized encoding</a:t>
            </a:r>
            <a:endParaRPr lang="en-US" sz="2000" b="1" dirty="0"/>
          </a:p>
        </p:txBody>
      </p:sp>
      <p:grpSp>
        <p:nvGrpSpPr>
          <p:cNvPr id="204" name="Group 203"/>
          <p:cNvGrpSpPr/>
          <p:nvPr/>
        </p:nvGrpSpPr>
        <p:grpSpPr>
          <a:xfrm>
            <a:off x="1956603" y="4170658"/>
            <a:ext cx="540493" cy="281814"/>
            <a:chOff x="7698900" y="6000600"/>
            <a:chExt cx="3781204" cy="28181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10" name="Rectangle 209"/>
            <p:cNvSpPr/>
            <p:nvPr/>
          </p:nvSpPr>
          <p:spPr>
            <a:xfrm>
              <a:off x="7698900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8644201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9589502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0534803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2496105" y="4170658"/>
            <a:ext cx="405372" cy="281814"/>
            <a:chOff x="7698900" y="6000600"/>
            <a:chExt cx="2835916" cy="281814"/>
          </a:xfrm>
          <a:solidFill>
            <a:srgbClr val="FFC000"/>
          </a:solidFill>
        </p:grpSpPr>
        <p:sp>
          <p:nvSpPr>
            <p:cNvPr id="227" name="Rectangle 226"/>
            <p:cNvSpPr/>
            <p:nvPr/>
          </p:nvSpPr>
          <p:spPr>
            <a:xfrm>
              <a:off x="7698900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8644201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9589515" y="6000600"/>
              <a:ext cx="94530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2900483" y="4170658"/>
            <a:ext cx="675617" cy="281814"/>
            <a:chOff x="7698900" y="6000600"/>
            <a:chExt cx="1518561" cy="281814"/>
          </a:xfrm>
          <a:solidFill>
            <a:schemeClr val="accent1"/>
          </a:solidFill>
        </p:grpSpPr>
        <p:grpSp>
          <p:nvGrpSpPr>
            <p:cNvPr id="232" name="Group 231"/>
            <p:cNvGrpSpPr/>
            <p:nvPr/>
          </p:nvGrpSpPr>
          <p:grpSpPr>
            <a:xfrm>
              <a:off x="7698900" y="6000600"/>
              <a:ext cx="1214847" cy="281814"/>
              <a:chOff x="7698900" y="6000600"/>
              <a:chExt cx="3781204" cy="281814"/>
            </a:xfrm>
            <a:grpFill/>
          </p:grpSpPr>
          <p:sp>
            <p:nvSpPr>
              <p:cNvPr id="238" name="Rectangle 237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10534803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4" name="Rectangle 233"/>
            <p:cNvSpPr/>
            <p:nvPr/>
          </p:nvSpPr>
          <p:spPr>
            <a:xfrm>
              <a:off x="8913750" y="6000600"/>
              <a:ext cx="303711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5" name="Straight Connector 244"/>
          <p:cNvCxnSpPr/>
          <p:nvPr/>
        </p:nvCxnSpPr>
        <p:spPr>
          <a:xfrm>
            <a:off x="1866900" y="1772240"/>
            <a:ext cx="2349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ectangle 214"/>
          <p:cNvSpPr/>
          <p:nvPr/>
        </p:nvSpPr>
        <p:spPr>
          <a:xfrm>
            <a:off x="1956599" y="2498126"/>
            <a:ext cx="365760" cy="281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2324567" y="2498126"/>
            <a:ext cx="365760" cy="281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B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2683880" y="2498126"/>
            <a:ext cx="365760" cy="281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</a:rPr>
              <a:t>F</a:t>
            </a:r>
            <a:r>
              <a:rPr lang="en-US" sz="800" b="1" dirty="0" err="1" smtClean="0">
                <a:solidFill>
                  <a:schemeClr val="tx1"/>
                </a:solidFill>
              </a:rPr>
              <a:t>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3051848" y="2498126"/>
            <a:ext cx="365760" cy="281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F</a:t>
            </a:r>
            <a:r>
              <a:rPr lang="en-US" sz="800" b="1" dirty="0" smtClean="0">
                <a:solidFill>
                  <a:schemeClr val="tx1"/>
                </a:solidFill>
              </a:rPr>
              <a:t>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3417608" y="2498126"/>
            <a:ext cx="365760" cy="2818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tx1"/>
                </a:solidFill>
              </a:rPr>
              <a:t>P</a:t>
            </a:r>
            <a:r>
              <a:rPr lang="en-US" sz="900" b="1" dirty="0" err="1" smtClean="0">
                <a:solidFill>
                  <a:schemeClr val="tx1"/>
                </a:solidFill>
              </a:rPr>
              <a:t>tr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266" name="Group 265"/>
          <p:cNvGrpSpPr/>
          <p:nvPr/>
        </p:nvGrpSpPr>
        <p:grpSpPr>
          <a:xfrm>
            <a:off x="3784473" y="2498126"/>
            <a:ext cx="1826769" cy="281814"/>
            <a:chOff x="4483899" y="2498126"/>
            <a:chExt cx="1826769" cy="281814"/>
          </a:xfrm>
          <a:solidFill>
            <a:srgbClr val="FFC000"/>
          </a:solidFill>
        </p:grpSpPr>
        <p:sp>
          <p:nvSpPr>
            <p:cNvPr id="267" name="Rectangle 266"/>
            <p:cNvSpPr/>
            <p:nvPr/>
          </p:nvSpPr>
          <p:spPr>
            <a:xfrm>
              <a:off x="4483899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4851867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B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5211180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F</a:t>
              </a:r>
              <a:r>
                <a:rPr lang="en-US" sz="800" b="1" dirty="0" err="1" smtClean="0">
                  <a:solidFill>
                    <a:schemeClr val="tx1"/>
                  </a:solidFill>
                </a:rPr>
                <a:t>m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5579148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F</a:t>
              </a:r>
              <a:r>
                <a:rPr lang="en-US" sz="800" b="1" dirty="0" smtClean="0">
                  <a:solidFill>
                    <a:schemeClr val="tx1"/>
                  </a:solidFill>
                </a:rPr>
                <a:t>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5944908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P</a:t>
              </a:r>
              <a:r>
                <a:rPr lang="en-US" sz="900" b="1" dirty="0" err="1" smtClean="0">
                  <a:solidFill>
                    <a:schemeClr val="tx1"/>
                  </a:solidFill>
                </a:rPr>
                <a:t>tr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5614387" y="2498126"/>
            <a:ext cx="1826769" cy="281814"/>
            <a:chOff x="4483899" y="2498126"/>
            <a:chExt cx="1826769" cy="281814"/>
          </a:xfrm>
          <a:solidFill>
            <a:schemeClr val="accent1"/>
          </a:solidFill>
        </p:grpSpPr>
        <p:sp>
          <p:nvSpPr>
            <p:cNvPr id="273" name="Rectangle 272"/>
            <p:cNvSpPr/>
            <p:nvPr/>
          </p:nvSpPr>
          <p:spPr>
            <a:xfrm>
              <a:off x="4483899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4851867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B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211180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F</a:t>
              </a:r>
              <a:r>
                <a:rPr lang="en-US" sz="800" b="1" dirty="0" err="1" smtClean="0">
                  <a:solidFill>
                    <a:schemeClr val="tx1"/>
                  </a:solidFill>
                </a:rPr>
                <a:t>m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579148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F</a:t>
              </a:r>
              <a:r>
                <a:rPr lang="en-US" sz="800" b="1" dirty="0" smtClean="0">
                  <a:solidFill>
                    <a:schemeClr val="tx1"/>
                  </a:solidFill>
                </a:rPr>
                <a:t>a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5944908" y="2498126"/>
              <a:ext cx="365760" cy="28181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 smtClean="0">
                  <a:solidFill>
                    <a:schemeClr val="tx1"/>
                  </a:solidFill>
                </a:rPr>
                <a:t>P</a:t>
              </a:r>
              <a:r>
                <a:rPr lang="en-US" sz="900" b="1" dirty="0" err="1" smtClean="0">
                  <a:solidFill>
                    <a:schemeClr val="tx1"/>
                  </a:solidFill>
                </a:rPr>
                <a:t>tr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7523299" y="2603033"/>
            <a:ext cx="391596" cy="72000"/>
            <a:chOff x="7036154" y="1602771"/>
            <a:chExt cx="391596" cy="72000"/>
          </a:xfrm>
        </p:grpSpPr>
        <p:sp>
          <p:nvSpPr>
            <p:cNvPr id="279" name="Oval 278"/>
            <p:cNvSpPr/>
            <p:nvPr/>
          </p:nvSpPr>
          <p:spPr>
            <a:xfrm>
              <a:off x="7036154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195952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7355750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3655418" y="4275565"/>
            <a:ext cx="391596" cy="72000"/>
            <a:chOff x="7036154" y="1602771"/>
            <a:chExt cx="391596" cy="72000"/>
          </a:xfrm>
        </p:grpSpPr>
        <p:sp>
          <p:nvSpPr>
            <p:cNvPr id="283" name="Oval 282"/>
            <p:cNvSpPr/>
            <p:nvPr/>
          </p:nvSpPr>
          <p:spPr>
            <a:xfrm>
              <a:off x="7036154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7195952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7355750" y="1602771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1106729" y="892024"/>
            <a:ext cx="3043661" cy="338554"/>
            <a:chOff x="3634029" y="892024"/>
            <a:chExt cx="3043661" cy="338554"/>
          </a:xfrm>
        </p:grpSpPr>
        <p:sp>
          <p:nvSpPr>
            <p:cNvPr id="246" name="Multiply 245"/>
            <p:cNvSpPr/>
            <p:nvPr/>
          </p:nvSpPr>
          <p:spPr>
            <a:xfrm>
              <a:off x="4818630" y="937378"/>
              <a:ext cx="166063" cy="267746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Multiply 247"/>
            <p:cNvSpPr/>
            <p:nvPr/>
          </p:nvSpPr>
          <p:spPr>
            <a:xfrm>
              <a:off x="5382963" y="937378"/>
              <a:ext cx="166063" cy="267746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Multiply 248"/>
            <p:cNvSpPr/>
            <p:nvPr/>
          </p:nvSpPr>
          <p:spPr>
            <a:xfrm>
              <a:off x="5928246" y="937378"/>
              <a:ext cx="166063" cy="267746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Multiply 250"/>
            <p:cNvSpPr/>
            <p:nvPr/>
          </p:nvSpPr>
          <p:spPr>
            <a:xfrm>
              <a:off x="6217284" y="937378"/>
              <a:ext cx="166063" cy="267746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Freeform 286"/>
            <p:cNvSpPr/>
            <p:nvPr/>
          </p:nvSpPr>
          <p:spPr>
            <a:xfrm>
              <a:off x="4524285" y="978230"/>
              <a:ext cx="190420" cy="186042"/>
            </a:xfrm>
            <a:custGeom>
              <a:avLst/>
              <a:gdLst>
                <a:gd name="connsiteX0" fmla="*/ 828675 w 828675"/>
                <a:gd name="connsiteY0" fmla="*/ 0 h 809625"/>
                <a:gd name="connsiteX1" fmla="*/ 171450 w 828675"/>
                <a:gd name="connsiteY1" fmla="*/ 809625 h 809625"/>
                <a:gd name="connsiteX2" fmla="*/ 0 w 828675"/>
                <a:gd name="connsiteY2" fmla="*/ 276225 h 809625"/>
                <a:gd name="connsiteX3" fmla="*/ 238125 w 828675"/>
                <a:gd name="connsiteY3" fmla="*/ 466725 h 809625"/>
                <a:gd name="connsiteX4" fmla="*/ 828675 w 828675"/>
                <a:gd name="connsiteY4" fmla="*/ 0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809625">
                  <a:moveTo>
                    <a:pt x="828675" y="0"/>
                  </a:moveTo>
                  <a:lnTo>
                    <a:pt x="171450" y="809625"/>
                  </a:lnTo>
                  <a:lnTo>
                    <a:pt x="0" y="276225"/>
                  </a:lnTo>
                  <a:lnTo>
                    <a:pt x="238125" y="466725"/>
                  </a:lnTo>
                  <a:lnTo>
                    <a:pt x="828675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Freeform 287"/>
            <p:cNvSpPr/>
            <p:nvPr/>
          </p:nvSpPr>
          <p:spPr>
            <a:xfrm>
              <a:off x="5088618" y="978230"/>
              <a:ext cx="190420" cy="186042"/>
            </a:xfrm>
            <a:custGeom>
              <a:avLst/>
              <a:gdLst>
                <a:gd name="connsiteX0" fmla="*/ 828675 w 828675"/>
                <a:gd name="connsiteY0" fmla="*/ 0 h 809625"/>
                <a:gd name="connsiteX1" fmla="*/ 171450 w 828675"/>
                <a:gd name="connsiteY1" fmla="*/ 809625 h 809625"/>
                <a:gd name="connsiteX2" fmla="*/ 0 w 828675"/>
                <a:gd name="connsiteY2" fmla="*/ 276225 h 809625"/>
                <a:gd name="connsiteX3" fmla="*/ 238125 w 828675"/>
                <a:gd name="connsiteY3" fmla="*/ 466725 h 809625"/>
                <a:gd name="connsiteX4" fmla="*/ 828675 w 828675"/>
                <a:gd name="connsiteY4" fmla="*/ 0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809625">
                  <a:moveTo>
                    <a:pt x="828675" y="0"/>
                  </a:moveTo>
                  <a:lnTo>
                    <a:pt x="171450" y="809625"/>
                  </a:lnTo>
                  <a:lnTo>
                    <a:pt x="0" y="276225"/>
                  </a:lnTo>
                  <a:lnTo>
                    <a:pt x="238125" y="466725"/>
                  </a:lnTo>
                  <a:lnTo>
                    <a:pt x="828675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Freeform 288"/>
            <p:cNvSpPr/>
            <p:nvPr/>
          </p:nvSpPr>
          <p:spPr>
            <a:xfrm>
              <a:off x="5652951" y="978230"/>
              <a:ext cx="190420" cy="186042"/>
            </a:xfrm>
            <a:custGeom>
              <a:avLst/>
              <a:gdLst>
                <a:gd name="connsiteX0" fmla="*/ 828675 w 828675"/>
                <a:gd name="connsiteY0" fmla="*/ 0 h 809625"/>
                <a:gd name="connsiteX1" fmla="*/ 171450 w 828675"/>
                <a:gd name="connsiteY1" fmla="*/ 809625 h 809625"/>
                <a:gd name="connsiteX2" fmla="*/ 0 w 828675"/>
                <a:gd name="connsiteY2" fmla="*/ 276225 h 809625"/>
                <a:gd name="connsiteX3" fmla="*/ 238125 w 828675"/>
                <a:gd name="connsiteY3" fmla="*/ 466725 h 809625"/>
                <a:gd name="connsiteX4" fmla="*/ 828675 w 828675"/>
                <a:gd name="connsiteY4" fmla="*/ 0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809625">
                  <a:moveTo>
                    <a:pt x="828675" y="0"/>
                  </a:moveTo>
                  <a:lnTo>
                    <a:pt x="171450" y="809625"/>
                  </a:lnTo>
                  <a:lnTo>
                    <a:pt x="0" y="276225"/>
                  </a:lnTo>
                  <a:lnTo>
                    <a:pt x="238125" y="466725"/>
                  </a:lnTo>
                  <a:lnTo>
                    <a:pt x="828675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6487270" y="978230"/>
              <a:ext cx="190420" cy="186042"/>
            </a:xfrm>
            <a:custGeom>
              <a:avLst/>
              <a:gdLst>
                <a:gd name="connsiteX0" fmla="*/ 828675 w 828675"/>
                <a:gd name="connsiteY0" fmla="*/ 0 h 809625"/>
                <a:gd name="connsiteX1" fmla="*/ 171450 w 828675"/>
                <a:gd name="connsiteY1" fmla="*/ 809625 h 809625"/>
                <a:gd name="connsiteX2" fmla="*/ 0 w 828675"/>
                <a:gd name="connsiteY2" fmla="*/ 276225 h 809625"/>
                <a:gd name="connsiteX3" fmla="*/ 238125 w 828675"/>
                <a:gd name="connsiteY3" fmla="*/ 466725 h 809625"/>
                <a:gd name="connsiteX4" fmla="*/ 828675 w 828675"/>
                <a:gd name="connsiteY4" fmla="*/ 0 h 80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8675" h="809625">
                  <a:moveTo>
                    <a:pt x="828675" y="0"/>
                  </a:moveTo>
                  <a:lnTo>
                    <a:pt x="171450" y="809625"/>
                  </a:lnTo>
                  <a:lnTo>
                    <a:pt x="0" y="276225"/>
                  </a:lnTo>
                  <a:lnTo>
                    <a:pt x="238125" y="466725"/>
                  </a:lnTo>
                  <a:lnTo>
                    <a:pt x="828675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3634029" y="892024"/>
              <a:ext cx="919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Bitmap:</a:t>
              </a:r>
              <a:endParaRPr lang="en-US" sz="1600" b="1" dirty="0"/>
            </a:p>
          </p:txBody>
        </p:sp>
      </p:grpSp>
      <p:sp>
        <p:nvSpPr>
          <p:cNvPr id="294" name="TextBox 293"/>
          <p:cNvSpPr txBox="1"/>
          <p:nvPr/>
        </p:nvSpPr>
        <p:spPr>
          <a:xfrm>
            <a:off x="292592" y="3320668"/>
            <a:ext cx="1401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</a:t>
            </a:r>
            <a:r>
              <a:rPr lang="en-US" sz="1100" b="1" dirty="0" smtClean="0"/>
              <a:t>a</a:t>
            </a:r>
            <a:r>
              <a:rPr lang="en-US" sz="2400" b="1" dirty="0" smtClean="0"/>
              <a:t> + </a:t>
            </a:r>
            <a:r>
              <a:rPr lang="en-US" sz="2400" b="1" dirty="0" err="1" smtClean="0"/>
              <a:t>F</a:t>
            </a:r>
            <a:r>
              <a:rPr lang="en-US" sz="1100" b="1" dirty="0" err="1" smtClean="0"/>
              <a:t>m</a:t>
            </a:r>
            <a:r>
              <a:rPr lang="en-US" sz="1100" b="1" dirty="0" smtClean="0"/>
              <a:t> X </a:t>
            </a:r>
            <a:r>
              <a:rPr lang="en-US" sz="2400" b="1" dirty="0" smtClean="0"/>
              <a:t>I</a:t>
            </a:r>
            <a:r>
              <a:rPr lang="en-US" sz="1100" b="1" dirty="0" smtClean="0"/>
              <a:t>v </a:t>
            </a:r>
            <a:endParaRPr lang="en-US" sz="2400" b="1" dirty="0"/>
          </a:p>
        </p:txBody>
      </p:sp>
      <p:sp>
        <p:nvSpPr>
          <p:cNvPr id="319" name="TextBox 318"/>
          <p:cNvSpPr txBox="1"/>
          <p:nvPr/>
        </p:nvSpPr>
        <p:spPr>
          <a:xfrm>
            <a:off x="353479" y="1580055"/>
            <a:ext cx="2004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Representative:</a:t>
            </a:r>
            <a:endParaRPr lang="en-US" sz="1600" b="1" dirty="0"/>
          </a:p>
        </p:txBody>
      </p:sp>
      <p:grpSp>
        <p:nvGrpSpPr>
          <p:cNvPr id="324" name="Group 323"/>
          <p:cNvGrpSpPr/>
          <p:nvPr/>
        </p:nvGrpSpPr>
        <p:grpSpPr>
          <a:xfrm>
            <a:off x="578734" y="2220662"/>
            <a:ext cx="2924573" cy="2475882"/>
            <a:chOff x="578734" y="2220662"/>
            <a:chExt cx="2924573" cy="2475882"/>
          </a:xfrm>
        </p:grpSpPr>
        <p:sp>
          <p:nvSpPr>
            <p:cNvPr id="316" name="TextBox 315"/>
            <p:cNvSpPr txBox="1"/>
            <p:nvPr/>
          </p:nvSpPr>
          <p:spPr>
            <a:xfrm>
              <a:off x="1674884" y="4434934"/>
              <a:ext cx="1015443" cy="2616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effectLst>
                    <a:glow rad="38100">
                      <a:schemeClr val="bg1">
                        <a:alpha val="95000"/>
                      </a:schemeClr>
                    </a:glow>
                  </a:effectLst>
                </a:rPr>
                <a:t>low bitrate </a:t>
              </a:r>
              <a:r>
                <a:rPr lang="en-US" sz="1100" b="1" dirty="0" err="1" smtClean="0">
                  <a:effectLst>
                    <a:glow rad="38100">
                      <a:schemeClr val="bg1">
                        <a:alpha val="95000"/>
                      </a:schemeClr>
                    </a:glow>
                  </a:effectLst>
                </a:rPr>
                <a:t>int</a:t>
              </a:r>
              <a:endParaRPr lang="en-US" sz="1100" b="1" dirty="0">
                <a:effectLst>
                  <a:glow rad="38100">
                    <a:schemeClr val="bg1">
                      <a:alpha val="95000"/>
                    </a:schemeClr>
                  </a:glow>
                </a:effectLst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2601088" y="2760832"/>
              <a:ext cx="902219" cy="2616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effectLst>
                    <a:glow rad="38100">
                      <a:schemeClr val="bg1">
                        <a:alpha val="95000"/>
                      </a:schemeClr>
                    </a:glow>
                  </a:effectLst>
                </a:rPr>
                <a:t>shared </a:t>
              </a:r>
              <a:r>
                <a:rPr lang="en-US" sz="1100" b="1" dirty="0">
                  <a:effectLst>
                    <a:glow rad="38100">
                      <a:schemeClr val="bg1">
                        <a:alpha val="95000"/>
                      </a:schemeClr>
                    </a:glow>
                  </a:effectLst>
                </a:rPr>
                <a:t>FP32</a:t>
              </a:r>
            </a:p>
          </p:txBody>
        </p:sp>
        <p:sp>
          <p:nvSpPr>
            <p:cNvPr id="321" name="Freeform 320"/>
            <p:cNvSpPr/>
            <p:nvPr/>
          </p:nvSpPr>
          <p:spPr>
            <a:xfrm>
              <a:off x="1454149" y="3750197"/>
              <a:ext cx="420949" cy="567160"/>
            </a:xfrm>
            <a:custGeom>
              <a:avLst/>
              <a:gdLst>
                <a:gd name="connsiteX0" fmla="*/ 0 w 983848"/>
                <a:gd name="connsiteY0" fmla="*/ 0 h 567160"/>
                <a:gd name="connsiteX1" fmla="*/ 312516 w 983848"/>
                <a:gd name="connsiteY1" fmla="*/ 462988 h 567160"/>
                <a:gd name="connsiteX2" fmla="*/ 983848 w 983848"/>
                <a:gd name="connsiteY2" fmla="*/ 567160 h 56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3848" h="567160">
                  <a:moveTo>
                    <a:pt x="0" y="0"/>
                  </a:moveTo>
                  <a:cubicBezTo>
                    <a:pt x="74270" y="184230"/>
                    <a:pt x="148541" y="368461"/>
                    <a:pt x="312516" y="462988"/>
                  </a:cubicBezTo>
                  <a:cubicBezTo>
                    <a:pt x="476491" y="557515"/>
                    <a:pt x="730169" y="562337"/>
                    <a:pt x="983848" y="567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Freeform 321"/>
            <p:cNvSpPr/>
            <p:nvPr/>
          </p:nvSpPr>
          <p:spPr>
            <a:xfrm>
              <a:off x="578734" y="2220662"/>
              <a:ext cx="2627161" cy="1112847"/>
            </a:xfrm>
            <a:custGeom>
              <a:avLst/>
              <a:gdLst>
                <a:gd name="connsiteX0" fmla="*/ 0 w 2233914"/>
                <a:gd name="connsiteY0" fmla="*/ 1112847 h 1112847"/>
                <a:gd name="connsiteX1" fmla="*/ 347241 w 2233914"/>
                <a:gd name="connsiteY1" fmla="*/ 163723 h 1112847"/>
                <a:gd name="connsiteX2" fmla="*/ 1875099 w 2233914"/>
                <a:gd name="connsiteY2" fmla="*/ 1677 h 1112847"/>
                <a:gd name="connsiteX3" fmla="*/ 2233914 w 2233914"/>
                <a:gd name="connsiteY3" fmla="*/ 175297 h 11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3914" h="1112847">
                  <a:moveTo>
                    <a:pt x="0" y="1112847"/>
                  </a:moveTo>
                  <a:cubicBezTo>
                    <a:pt x="17362" y="730882"/>
                    <a:pt x="34725" y="348918"/>
                    <a:pt x="347241" y="163723"/>
                  </a:cubicBezTo>
                  <a:cubicBezTo>
                    <a:pt x="659758" y="-21472"/>
                    <a:pt x="1560654" y="-252"/>
                    <a:pt x="1875099" y="1677"/>
                  </a:cubicBezTo>
                  <a:cubicBezTo>
                    <a:pt x="2189544" y="3606"/>
                    <a:pt x="2211729" y="89451"/>
                    <a:pt x="2233914" y="17529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Freeform 322"/>
            <p:cNvSpPr/>
            <p:nvPr/>
          </p:nvSpPr>
          <p:spPr>
            <a:xfrm>
              <a:off x="1106729" y="2258762"/>
              <a:ext cx="1761660" cy="1112847"/>
            </a:xfrm>
            <a:custGeom>
              <a:avLst/>
              <a:gdLst>
                <a:gd name="connsiteX0" fmla="*/ 0 w 2233914"/>
                <a:gd name="connsiteY0" fmla="*/ 1112847 h 1112847"/>
                <a:gd name="connsiteX1" fmla="*/ 347241 w 2233914"/>
                <a:gd name="connsiteY1" fmla="*/ 163723 h 1112847"/>
                <a:gd name="connsiteX2" fmla="*/ 1875099 w 2233914"/>
                <a:gd name="connsiteY2" fmla="*/ 1677 h 1112847"/>
                <a:gd name="connsiteX3" fmla="*/ 2233914 w 2233914"/>
                <a:gd name="connsiteY3" fmla="*/ 175297 h 11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3914" h="1112847">
                  <a:moveTo>
                    <a:pt x="0" y="1112847"/>
                  </a:moveTo>
                  <a:cubicBezTo>
                    <a:pt x="17362" y="730882"/>
                    <a:pt x="34725" y="348918"/>
                    <a:pt x="347241" y="163723"/>
                  </a:cubicBezTo>
                  <a:cubicBezTo>
                    <a:pt x="659758" y="-21472"/>
                    <a:pt x="1560654" y="-252"/>
                    <a:pt x="1875099" y="1677"/>
                  </a:cubicBezTo>
                  <a:cubicBezTo>
                    <a:pt x="2189544" y="3606"/>
                    <a:pt x="2211729" y="89451"/>
                    <a:pt x="2233914" y="17529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6" name="Freeform 325"/>
          <p:cNvSpPr/>
          <p:nvPr/>
        </p:nvSpPr>
        <p:spPr>
          <a:xfrm>
            <a:off x="2026411" y="2813050"/>
            <a:ext cx="1549689" cy="1346200"/>
          </a:xfrm>
          <a:custGeom>
            <a:avLst/>
            <a:gdLst>
              <a:gd name="connsiteX0" fmla="*/ 1587500 w 1587500"/>
              <a:gd name="connsiteY0" fmla="*/ 0 h 1200150"/>
              <a:gd name="connsiteX1" fmla="*/ 1244600 w 1587500"/>
              <a:gd name="connsiteY1" fmla="*/ 508000 h 1200150"/>
              <a:gd name="connsiteX2" fmla="*/ 368300 w 1587500"/>
              <a:gd name="connsiteY2" fmla="*/ 692150 h 1200150"/>
              <a:gd name="connsiteX3" fmla="*/ 0 w 1587500"/>
              <a:gd name="connsiteY3" fmla="*/ 1200150 h 12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500" h="1200150">
                <a:moveTo>
                  <a:pt x="1587500" y="0"/>
                </a:moveTo>
                <a:cubicBezTo>
                  <a:pt x="1517650" y="196321"/>
                  <a:pt x="1447800" y="392642"/>
                  <a:pt x="1244600" y="508000"/>
                </a:cubicBezTo>
                <a:cubicBezTo>
                  <a:pt x="1041400" y="623358"/>
                  <a:pt x="575733" y="576792"/>
                  <a:pt x="368300" y="692150"/>
                </a:cubicBezTo>
                <a:cubicBezTo>
                  <a:pt x="160867" y="807508"/>
                  <a:pt x="52917" y="1141942"/>
                  <a:pt x="0" y="1200150"/>
                </a:cubicBezTo>
              </a:path>
            </a:pathLst>
          </a:custGeom>
          <a:noFill/>
          <a:ln w="25400">
            <a:solidFill>
              <a:schemeClr val="bg1">
                <a:lumMod val="85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1" name="Group 330"/>
          <p:cNvGrpSpPr/>
          <p:nvPr/>
        </p:nvGrpSpPr>
        <p:grpSpPr>
          <a:xfrm>
            <a:off x="2561319" y="2819400"/>
            <a:ext cx="4690381" cy="1326020"/>
            <a:chOff x="2561319" y="2819400"/>
            <a:chExt cx="4690381" cy="1326020"/>
          </a:xfrm>
        </p:grpSpPr>
        <p:sp>
          <p:nvSpPr>
            <p:cNvPr id="329" name="Freeform 328"/>
            <p:cNvSpPr/>
            <p:nvPr/>
          </p:nvSpPr>
          <p:spPr>
            <a:xfrm>
              <a:off x="2561319" y="2825750"/>
              <a:ext cx="2848882" cy="1319670"/>
            </a:xfrm>
            <a:custGeom>
              <a:avLst/>
              <a:gdLst>
                <a:gd name="connsiteX0" fmla="*/ 2821499 w 2821499"/>
                <a:gd name="connsiteY0" fmla="*/ 0 h 1289050"/>
                <a:gd name="connsiteX1" fmla="*/ 2167449 w 2821499"/>
                <a:gd name="connsiteY1" fmla="*/ 635000 h 1289050"/>
                <a:gd name="connsiteX2" fmla="*/ 522799 w 2821499"/>
                <a:gd name="connsiteY2" fmla="*/ 787400 h 1289050"/>
                <a:gd name="connsiteX3" fmla="*/ 8449 w 2821499"/>
                <a:gd name="connsiteY3" fmla="*/ 128905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1499" h="1289050">
                  <a:moveTo>
                    <a:pt x="2821499" y="0"/>
                  </a:moveTo>
                  <a:cubicBezTo>
                    <a:pt x="2686032" y="251883"/>
                    <a:pt x="2550566" y="503767"/>
                    <a:pt x="2167449" y="635000"/>
                  </a:cubicBezTo>
                  <a:cubicBezTo>
                    <a:pt x="1784332" y="766233"/>
                    <a:pt x="882632" y="678392"/>
                    <a:pt x="522799" y="787400"/>
                  </a:cubicBezTo>
                  <a:cubicBezTo>
                    <a:pt x="162966" y="896408"/>
                    <a:pt x="-45526" y="1256242"/>
                    <a:pt x="8449" y="1289050"/>
                  </a:cubicBezTo>
                </a:path>
              </a:pathLst>
            </a:custGeom>
            <a:noFill/>
            <a:ln w="25400">
              <a:solidFill>
                <a:schemeClr val="bg1">
                  <a:lumMod val="85000"/>
                </a:schemeClr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Freeform 329"/>
            <p:cNvSpPr/>
            <p:nvPr/>
          </p:nvSpPr>
          <p:spPr>
            <a:xfrm>
              <a:off x="2982699" y="2819400"/>
              <a:ext cx="4269001" cy="1326020"/>
            </a:xfrm>
            <a:custGeom>
              <a:avLst/>
              <a:gdLst>
                <a:gd name="connsiteX0" fmla="*/ 4256512 w 4256512"/>
                <a:gd name="connsiteY0" fmla="*/ 0 h 1308100"/>
                <a:gd name="connsiteX1" fmla="*/ 3602462 w 4256512"/>
                <a:gd name="connsiteY1" fmla="*/ 609600 h 1308100"/>
                <a:gd name="connsiteX2" fmla="*/ 592562 w 4256512"/>
                <a:gd name="connsiteY2" fmla="*/ 869950 h 1308100"/>
                <a:gd name="connsiteX3" fmla="*/ 2012 w 4256512"/>
                <a:gd name="connsiteY3" fmla="*/ 1308100 h 130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56512" h="1308100">
                  <a:moveTo>
                    <a:pt x="4256512" y="0"/>
                  </a:moveTo>
                  <a:cubicBezTo>
                    <a:pt x="4234816" y="232304"/>
                    <a:pt x="4213120" y="464608"/>
                    <a:pt x="3602462" y="609600"/>
                  </a:cubicBezTo>
                  <a:cubicBezTo>
                    <a:pt x="2991804" y="754592"/>
                    <a:pt x="1192637" y="753533"/>
                    <a:pt x="592562" y="869950"/>
                  </a:cubicBezTo>
                  <a:cubicBezTo>
                    <a:pt x="-7513" y="986367"/>
                    <a:pt x="-7513" y="1248833"/>
                    <a:pt x="2012" y="1308100"/>
                  </a:cubicBezTo>
                </a:path>
              </a:pathLst>
            </a:custGeom>
            <a:noFill/>
            <a:ln w="25400">
              <a:solidFill>
                <a:schemeClr val="bg1">
                  <a:lumMod val="85000"/>
                </a:schemeClr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33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201" grpId="0"/>
      <p:bldP spid="202" grpId="0"/>
      <p:bldP spid="215" grpId="0" animBg="1"/>
      <p:bldP spid="253" grpId="0" animBg="1"/>
      <p:bldP spid="256" grpId="0" animBg="1"/>
      <p:bldP spid="257" grpId="0" animBg="1"/>
      <p:bldP spid="259" grpId="0" animBg="1"/>
      <p:bldP spid="294" grpId="0"/>
      <p:bldP spid="319" grpId="0"/>
      <p:bldP spid="3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</a:t>
            </a:r>
            <a:r>
              <a:rPr lang="en-US" dirty="0" smtClean="0"/>
              <a:t>Traversal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1606105" y="1912201"/>
            <a:ext cx="2241996" cy="2529226"/>
            <a:chOff x="2014721" y="2043294"/>
            <a:chExt cx="1469213" cy="1657439"/>
          </a:xfrm>
        </p:grpSpPr>
        <p:sp>
          <p:nvSpPr>
            <p:cNvPr id="6" name="Ovaal 6"/>
            <p:cNvSpPr/>
            <p:nvPr/>
          </p:nvSpPr>
          <p:spPr>
            <a:xfrm>
              <a:off x="2442227" y="2043294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al 10"/>
            <p:cNvSpPr/>
            <p:nvPr/>
          </p:nvSpPr>
          <p:spPr>
            <a:xfrm>
              <a:off x="2887906" y="2482446"/>
              <a:ext cx="147860" cy="14786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al 17"/>
            <p:cNvSpPr/>
            <p:nvPr/>
          </p:nvSpPr>
          <p:spPr>
            <a:xfrm>
              <a:off x="2956784" y="3255620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al 18"/>
            <p:cNvSpPr/>
            <p:nvPr/>
          </p:nvSpPr>
          <p:spPr>
            <a:xfrm>
              <a:off x="3258922" y="3255620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al 21"/>
            <p:cNvSpPr/>
            <p:nvPr/>
          </p:nvSpPr>
          <p:spPr>
            <a:xfrm>
              <a:off x="2730415" y="2843780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al 22"/>
            <p:cNvSpPr/>
            <p:nvPr/>
          </p:nvSpPr>
          <p:spPr>
            <a:xfrm>
              <a:off x="3107846" y="2843780"/>
              <a:ext cx="147860" cy="14786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" name="Rechte verbindingslijn met pijl 31"/>
            <p:cNvCxnSpPr>
              <a:stCxn id="6" idx="3"/>
              <a:endCxn id="18" idx="7"/>
            </p:cNvCxnSpPr>
            <p:nvPr/>
          </p:nvCxnSpPr>
          <p:spPr>
            <a:xfrm flipH="1">
              <a:off x="2140927" y="2169500"/>
              <a:ext cx="322955" cy="33460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" name="Rechte verbindingslijn met pijl 32"/>
            <p:cNvCxnSpPr>
              <a:stCxn id="6" idx="5"/>
              <a:endCxn id="7" idx="1"/>
            </p:cNvCxnSpPr>
            <p:nvPr/>
          </p:nvCxnSpPr>
          <p:spPr>
            <a:xfrm>
              <a:off x="2568433" y="2169500"/>
              <a:ext cx="341126" cy="33460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4" name="Rechte verbindingslijn met pijl 35"/>
            <p:cNvCxnSpPr>
              <a:stCxn id="7" idx="3"/>
              <a:endCxn id="10" idx="0"/>
            </p:cNvCxnSpPr>
            <p:nvPr/>
          </p:nvCxnSpPr>
          <p:spPr>
            <a:xfrm flipH="1">
              <a:off x="2804345" y="2608652"/>
              <a:ext cx="105215" cy="2351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5" name="Rechte verbindingslijn met pijl 36"/>
            <p:cNvCxnSpPr>
              <a:stCxn id="7" idx="5"/>
              <a:endCxn id="11" idx="0"/>
            </p:cNvCxnSpPr>
            <p:nvPr/>
          </p:nvCxnSpPr>
          <p:spPr>
            <a:xfrm>
              <a:off x="3014112" y="2608652"/>
              <a:ext cx="167664" cy="2351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6" name="Rechte verbindingslijn met pijl 39"/>
            <p:cNvCxnSpPr>
              <a:stCxn id="11" idx="3"/>
              <a:endCxn id="8" idx="0"/>
            </p:cNvCxnSpPr>
            <p:nvPr/>
          </p:nvCxnSpPr>
          <p:spPr>
            <a:xfrm flipH="1">
              <a:off x="3030714" y="2969986"/>
              <a:ext cx="98786" cy="2856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7" name="Rechte verbindingslijn met pijl 40"/>
            <p:cNvCxnSpPr>
              <a:stCxn id="11" idx="5"/>
              <a:endCxn id="9" idx="0"/>
            </p:cNvCxnSpPr>
            <p:nvPr/>
          </p:nvCxnSpPr>
          <p:spPr>
            <a:xfrm>
              <a:off x="3234052" y="2969986"/>
              <a:ext cx="98800" cy="2856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18" name="Ovaal 10"/>
            <p:cNvSpPr/>
            <p:nvPr/>
          </p:nvSpPr>
          <p:spPr>
            <a:xfrm>
              <a:off x="2014721" y="2482446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al 17"/>
            <p:cNvSpPr/>
            <p:nvPr/>
          </p:nvSpPr>
          <p:spPr>
            <a:xfrm>
              <a:off x="2083599" y="3255620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al 18"/>
            <p:cNvSpPr/>
            <p:nvPr/>
          </p:nvSpPr>
          <p:spPr>
            <a:xfrm>
              <a:off x="2385737" y="3255620"/>
              <a:ext cx="147860" cy="14786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al 22"/>
            <p:cNvSpPr/>
            <p:nvPr/>
          </p:nvSpPr>
          <p:spPr>
            <a:xfrm>
              <a:off x="2234661" y="2843780"/>
              <a:ext cx="147860" cy="147860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3" name="Rechte verbindingslijn met pijl 35"/>
            <p:cNvCxnSpPr>
              <a:stCxn id="18" idx="3"/>
              <a:endCxn id="22" idx="2"/>
            </p:cNvCxnSpPr>
            <p:nvPr/>
          </p:nvCxnSpPr>
          <p:spPr>
            <a:xfrm>
              <a:off x="2036375" y="2608652"/>
              <a:ext cx="198286" cy="30905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24" name="Rechte verbindingslijn met pijl 36"/>
            <p:cNvCxnSpPr>
              <a:stCxn id="18" idx="5"/>
              <a:endCxn id="22" idx="0"/>
            </p:cNvCxnSpPr>
            <p:nvPr/>
          </p:nvCxnSpPr>
          <p:spPr>
            <a:xfrm>
              <a:off x="2140927" y="2608652"/>
              <a:ext cx="167664" cy="23512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5" name="Rechte verbindingslijn met pijl 39"/>
            <p:cNvCxnSpPr>
              <a:stCxn id="22" idx="3"/>
              <a:endCxn id="19" idx="0"/>
            </p:cNvCxnSpPr>
            <p:nvPr/>
          </p:nvCxnSpPr>
          <p:spPr>
            <a:xfrm flipH="1">
              <a:off x="2157529" y="2969986"/>
              <a:ext cx="98786" cy="2856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6" name="Rechte verbindingslijn met pijl 40"/>
            <p:cNvCxnSpPr>
              <a:stCxn id="22" idx="5"/>
              <a:endCxn id="20" idx="0"/>
            </p:cNvCxnSpPr>
            <p:nvPr/>
          </p:nvCxnSpPr>
          <p:spPr>
            <a:xfrm>
              <a:off x="2360867" y="2969986"/>
              <a:ext cx="98800" cy="28563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28" name="Rechte verbindingslijn met pijl 31"/>
            <p:cNvCxnSpPr/>
            <p:nvPr/>
          </p:nvCxnSpPr>
          <p:spPr>
            <a:xfrm flipH="1">
              <a:off x="2032371" y="3363981"/>
              <a:ext cx="94515" cy="297253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chemeClr val="tx1"/>
                  </a:gs>
                  <a:gs pos="63000">
                    <a:schemeClr val="tx1">
                      <a:alpha val="0"/>
                    </a:schemeClr>
                  </a:gs>
                </a:gsLst>
                <a:lin ang="5400000" scaled="1"/>
              </a:gradFill>
              <a:prstDash val="solid"/>
              <a:tailEnd type="triangle"/>
            </a:ln>
            <a:effectLst/>
          </p:spPr>
        </p:cxnSp>
        <p:cxnSp>
          <p:nvCxnSpPr>
            <p:cNvPr id="29" name="Rechte verbindingslijn met pijl 31"/>
            <p:cNvCxnSpPr/>
            <p:nvPr/>
          </p:nvCxnSpPr>
          <p:spPr>
            <a:xfrm flipH="1">
              <a:off x="2335263" y="3403480"/>
              <a:ext cx="94515" cy="297253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chemeClr val="tx1"/>
                  </a:gs>
                  <a:gs pos="63000">
                    <a:schemeClr val="tx1">
                      <a:alpha val="0"/>
                    </a:schemeClr>
                  </a:gs>
                </a:gsLst>
                <a:lin ang="5400000" scaled="1"/>
              </a:gradFill>
              <a:prstDash val="solid"/>
              <a:tailEnd type="triangle"/>
            </a:ln>
            <a:effectLst/>
          </p:spPr>
        </p:cxnSp>
        <p:cxnSp>
          <p:nvCxnSpPr>
            <p:cNvPr id="30" name="Rechte verbindingslijn met pijl 31"/>
            <p:cNvCxnSpPr/>
            <p:nvPr/>
          </p:nvCxnSpPr>
          <p:spPr>
            <a:xfrm>
              <a:off x="2489090" y="3403480"/>
              <a:ext cx="104565" cy="297253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chemeClr val="tx1"/>
                  </a:gs>
                  <a:gs pos="63000">
                    <a:schemeClr val="tx1">
                      <a:alpha val="0"/>
                    </a:schemeClr>
                  </a:gs>
                </a:gsLst>
                <a:lin ang="5400000" scaled="1"/>
              </a:gradFill>
              <a:prstDash val="solid"/>
              <a:tailEnd type="triangle"/>
            </a:ln>
            <a:effectLst/>
          </p:spPr>
        </p:cxnSp>
        <p:cxnSp>
          <p:nvCxnSpPr>
            <p:cNvPr id="32" name="Rechte verbindingslijn met pijl 31"/>
            <p:cNvCxnSpPr>
              <a:stCxn id="9" idx="5"/>
            </p:cNvCxnSpPr>
            <p:nvPr/>
          </p:nvCxnSpPr>
          <p:spPr>
            <a:xfrm>
              <a:off x="3385128" y="3381826"/>
              <a:ext cx="98806" cy="318907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chemeClr val="tx1"/>
                  </a:gs>
                  <a:gs pos="63000">
                    <a:schemeClr val="tx1">
                      <a:alpha val="0"/>
                    </a:schemeClr>
                  </a:gs>
                </a:gsLst>
                <a:lin ang="5400000" scaled="1"/>
              </a:gradFill>
              <a:prstDash val="solid"/>
              <a:tailEnd type="triangle"/>
            </a:ln>
            <a:effectLst/>
          </p:spPr>
        </p:cxnSp>
        <p:cxnSp>
          <p:nvCxnSpPr>
            <p:cNvPr id="33" name="Rechte verbindingslijn met pijl 31"/>
            <p:cNvCxnSpPr>
              <a:stCxn id="9" idx="3"/>
            </p:cNvCxnSpPr>
            <p:nvPr/>
          </p:nvCxnSpPr>
          <p:spPr>
            <a:xfrm flipH="1">
              <a:off x="3195476" y="3381826"/>
              <a:ext cx="85100" cy="318907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chemeClr val="tx1"/>
                  </a:gs>
                  <a:gs pos="63000">
                    <a:schemeClr val="tx1">
                      <a:alpha val="0"/>
                    </a:schemeClr>
                  </a:gs>
                </a:gsLst>
                <a:lin ang="5400000" scaled="1"/>
              </a:gradFill>
              <a:prstDash val="solid"/>
              <a:tailEnd type="triangle"/>
            </a:ln>
            <a:effectLst/>
          </p:spPr>
        </p:cxnSp>
        <p:cxnSp>
          <p:nvCxnSpPr>
            <p:cNvPr id="39" name="Rechte verbindingslijn met pijl 31"/>
            <p:cNvCxnSpPr/>
            <p:nvPr/>
          </p:nvCxnSpPr>
          <p:spPr>
            <a:xfrm>
              <a:off x="3049799" y="3403480"/>
              <a:ext cx="104565" cy="297253"/>
            </a:xfrm>
            <a:prstGeom prst="straightConnector1">
              <a:avLst/>
            </a:prstGeom>
            <a:noFill/>
            <a:ln w="28575" cap="flat" cmpd="sng" algn="ctr">
              <a:gradFill>
                <a:gsLst>
                  <a:gs pos="0">
                    <a:srgbClr val="FF0000"/>
                  </a:gs>
                  <a:gs pos="63000">
                    <a:srgbClr val="FF0000">
                      <a:alpha val="0"/>
                    </a:srgbClr>
                  </a:gs>
                </a:gsLst>
                <a:lin ang="5400000" scaled="1"/>
              </a:gradFill>
              <a:prstDash val="solid"/>
              <a:tailEnd type="triangle"/>
            </a:ln>
            <a:effectLst/>
          </p:spPr>
        </p:cxnSp>
      </p:grpSp>
      <p:sp>
        <p:nvSpPr>
          <p:cNvPr id="47" name="Freeform 46"/>
          <p:cNvSpPr/>
          <p:nvPr/>
        </p:nvSpPr>
        <p:spPr>
          <a:xfrm>
            <a:off x="2486025" y="1847850"/>
            <a:ext cx="1080642" cy="3086100"/>
          </a:xfrm>
          <a:custGeom>
            <a:avLst/>
            <a:gdLst>
              <a:gd name="connsiteX0" fmla="*/ 0 w 1080642"/>
              <a:gd name="connsiteY0" fmla="*/ 0 h 2914650"/>
              <a:gd name="connsiteX1" fmla="*/ 723900 w 1080642"/>
              <a:gd name="connsiteY1" fmla="*/ 704850 h 2914650"/>
              <a:gd name="connsiteX2" fmla="*/ 1076325 w 1080642"/>
              <a:gd name="connsiteY2" fmla="*/ 1257300 h 2914650"/>
              <a:gd name="connsiteX3" fmla="*/ 914400 w 1080642"/>
              <a:gd name="connsiteY3" fmla="*/ 2381250 h 2914650"/>
              <a:gd name="connsiteX4" fmla="*/ 828675 w 1080642"/>
              <a:gd name="connsiteY4" fmla="*/ 2914650 h 291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642" h="2914650">
                <a:moveTo>
                  <a:pt x="0" y="0"/>
                </a:moveTo>
                <a:cubicBezTo>
                  <a:pt x="272256" y="247650"/>
                  <a:pt x="544513" y="495300"/>
                  <a:pt x="723900" y="704850"/>
                </a:cubicBezTo>
                <a:cubicBezTo>
                  <a:pt x="903287" y="914400"/>
                  <a:pt x="1044575" y="977900"/>
                  <a:pt x="1076325" y="1257300"/>
                </a:cubicBezTo>
                <a:cubicBezTo>
                  <a:pt x="1108075" y="1536700"/>
                  <a:pt x="955675" y="2105025"/>
                  <a:pt x="914400" y="2381250"/>
                </a:cubicBezTo>
                <a:cubicBezTo>
                  <a:pt x="873125" y="2657475"/>
                  <a:pt x="847725" y="2822575"/>
                  <a:pt x="828675" y="2914650"/>
                </a:cubicBezTo>
              </a:path>
            </a:pathLst>
          </a:custGeom>
          <a:noFill/>
          <a:ln w="38100">
            <a:solidFill>
              <a:schemeClr val="accent6"/>
            </a:solidFill>
            <a:prstDash val="sysDash"/>
            <a:tailEnd type="arrow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al 18"/>
          <p:cNvSpPr/>
          <p:nvPr/>
        </p:nvSpPr>
        <p:spPr>
          <a:xfrm>
            <a:off x="3094674" y="4984944"/>
            <a:ext cx="349272" cy="3492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91517" y="5385210"/>
            <a:ext cx="197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Result: Value index</a:t>
            </a:r>
            <a:endParaRPr lang="en-US" dirty="0"/>
          </a:p>
        </p:txBody>
      </p:sp>
      <p:grpSp>
        <p:nvGrpSpPr>
          <p:cNvPr id="95" name="Group 94"/>
          <p:cNvGrpSpPr/>
          <p:nvPr/>
        </p:nvGrpSpPr>
        <p:grpSpPr>
          <a:xfrm>
            <a:off x="6777074" y="2561345"/>
            <a:ext cx="4290167" cy="1377387"/>
            <a:chOff x="6777074" y="2561345"/>
            <a:chExt cx="4290167" cy="1377387"/>
          </a:xfrm>
        </p:grpSpPr>
        <p:grpSp>
          <p:nvGrpSpPr>
            <p:cNvPr id="52" name="Group 51"/>
            <p:cNvGrpSpPr/>
            <p:nvPr/>
          </p:nvGrpSpPr>
          <p:grpSpPr>
            <a:xfrm>
              <a:off x="6777074" y="3315340"/>
              <a:ext cx="1080985" cy="281814"/>
              <a:chOff x="7698900" y="6000600"/>
              <a:chExt cx="2429694" cy="281814"/>
            </a:xfrm>
            <a:solidFill>
              <a:schemeClr val="accent4">
                <a:lumMod val="75000"/>
              </a:schemeClr>
            </a:solidFill>
          </p:grpSpPr>
          <p:grpSp>
            <p:nvGrpSpPr>
              <p:cNvPr id="53" name="Group 52"/>
              <p:cNvGrpSpPr/>
              <p:nvPr/>
            </p:nvGrpSpPr>
            <p:grpSpPr>
              <a:xfrm>
                <a:off x="7698900" y="6000600"/>
                <a:ext cx="1214847" cy="281814"/>
                <a:chOff x="7698900" y="6000600"/>
                <a:chExt cx="3781204" cy="281814"/>
              </a:xfrm>
              <a:grpFill/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7698900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8644201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9589502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10534803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8913747" y="6000600"/>
                <a:ext cx="1214847" cy="281814"/>
                <a:chOff x="7698900" y="6000600"/>
                <a:chExt cx="3781204" cy="281814"/>
              </a:xfrm>
              <a:grpFill/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7698900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8644201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9589502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10534803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" name="Group 62"/>
            <p:cNvGrpSpPr/>
            <p:nvPr/>
          </p:nvGrpSpPr>
          <p:grpSpPr>
            <a:xfrm>
              <a:off x="7850978" y="3315340"/>
              <a:ext cx="713167" cy="281814"/>
              <a:chOff x="7698900" y="6000600"/>
              <a:chExt cx="2835903" cy="281814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64" name="Rectangle 63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644201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9589502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8558556" y="3315340"/>
              <a:ext cx="634622" cy="281814"/>
              <a:chOff x="7698900" y="6000600"/>
              <a:chExt cx="1822268" cy="281814"/>
            </a:xfrm>
            <a:solidFill>
              <a:schemeClr val="accent2">
                <a:lumMod val="75000"/>
              </a:schemeClr>
            </a:solidFill>
          </p:grpSpPr>
          <p:grpSp>
            <p:nvGrpSpPr>
              <p:cNvPr id="68" name="Group 67"/>
              <p:cNvGrpSpPr/>
              <p:nvPr/>
            </p:nvGrpSpPr>
            <p:grpSpPr>
              <a:xfrm>
                <a:off x="7698900" y="6000600"/>
                <a:ext cx="1214847" cy="281814"/>
                <a:chOff x="7698900" y="6000600"/>
                <a:chExt cx="3781204" cy="281814"/>
              </a:xfrm>
              <a:grpFill/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7698900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8644201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9589502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0534803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8913745" y="6000600"/>
                <a:ext cx="607423" cy="281814"/>
                <a:chOff x="7698900" y="6000600"/>
                <a:chExt cx="1890602" cy="281814"/>
              </a:xfrm>
              <a:grpFill/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7698900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8644201" y="6000600"/>
                  <a:ext cx="945301" cy="281814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6" name="Group 75"/>
            <p:cNvGrpSpPr/>
            <p:nvPr/>
          </p:nvGrpSpPr>
          <p:grpSpPr>
            <a:xfrm>
              <a:off x="9193178" y="3315340"/>
              <a:ext cx="1439614" cy="281814"/>
              <a:chOff x="7698900" y="6000600"/>
              <a:chExt cx="1879361" cy="281814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77" name="Rectangle 76"/>
              <p:cNvSpPr/>
              <p:nvPr/>
            </p:nvSpPr>
            <p:spPr>
              <a:xfrm>
                <a:off x="7698900" y="6000600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644203" y="6000600"/>
                <a:ext cx="934058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777074" y="2702191"/>
              <a:ext cx="4205698" cy="281814"/>
              <a:chOff x="7713803" y="5387451"/>
              <a:chExt cx="4726505" cy="281814"/>
            </a:xfrm>
            <a:solidFill>
              <a:schemeClr val="bg2">
                <a:lumMod val="75000"/>
              </a:schemeClr>
            </a:solidFill>
          </p:grpSpPr>
          <p:sp>
            <p:nvSpPr>
              <p:cNvPr id="80" name="Rectangle 79"/>
              <p:cNvSpPr/>
              <p:nvPr/>
            </p:nvSpPr>
            <p:spPr>
              <a:xfrm>
                <a:off x="7713803" y="5387451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659104" y="5387451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9604405" y="5387451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10549706" y="5387451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11495007" y="5387451"/>
                <a:ext cx="945301" cy="2818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84"/>
            <p:cNvSpPr/>
            <p:nvPr/>
          </p:nvSpPr>
          <p:spPr>
            <a:xfrm>
              <a:off x="10057165" y="2561345"/>
              <a:ext cx="1010076" cy="1377387"/>
            </a:xfrm>
            <a:prstGeom prst="rect">
              <a:avLst/>
            </a:prstGeom>
            <a:gradFill>
              <a:gsLst>
                <a:gs pos="45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  <a:lumMod val="100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" name="Straight Arrow Connector 85"/>
            <p:cNvCxnSpPr>
              <a:stCxn id="80" idx="2"/>
              <a:endCxn id="59" idx="0"/>
            </p:cNvCxnSpPr>
            <p:nvPr/>
          </p:nvCxnSpPr>
          <p:spPr>
            <a:xfrm flipH="1">
              <a:off x="6844636" y="2984005"/>
              <a:ext cx="353009" cy="3313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81" idx="2"/>
              <a:endCxn id="64" idx="0"/>
            </p:cNvCxnSpPr>
            <p:nvPr/>
          </p:nvCxnSpPr>
          <p:spPr>
            <a:xfrm flipH="1">
              <a:off x="7969844" y="2984005"/>
              <a:ext cx="68940" cy="3313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82" idx="2"/>
              <a:endCxn id="72" idx="0"/>
            </p:cNvCxnSpPr>
            <p:nvPr/>
          </p:nvCxnSpPr>
          <p:spPr>
            <a:xfrm flipH="1">
              <a:off x="8611442" y="2984005"/>
              <a:ext cx="268481" cy="3313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83" idx="2"/>
              <a:endCxn id="77" idx="0"/>
            </p:cNvCxnSpPr>
            <p:nvPr/>
          </p:nvCxnSpPr>
          <p:spPr>
            <a:xfrm flipH="1">
              <a:off x="9555234" y="2984005"/>
              <a:ext cx="165829" cy="3313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Freeform 93"/>
          <p:cNvSpPr/>
          <p:nvPr/>
        </p:nvSpPr>
        <p:spPr>
          <a:xfrm>
            <a:off x="4105275" y="3133511"/>
            <a:ext cx="2247900" cy="2019514"/>
          </a:xfrm>
          <a:custGeom>
            <a:avLst/>
            <a:gdLst>
              <a:gd name="connsiteX0" fmla="*/ 0 w 2247900"/>
              <a:gd name="connsiteY0" fmla="*/ 2019514 h 2019514"/>
              <a:gd name="connsiteX1" fmla="*/ 1123950 w 2247900"/>
              <a:gd name="connsiteY1" fmla="*/ 1457539 h 2019514"/>
              <a:gd name="connsiteX2" fmla="*/ 1362075 w 2247900"/>
              <a:gd name="connsiteY2" fmla="*/ 343114 h 2019514"/>
              <a:gd name="connsiteX3" fmla="*/ 2247900 w 2247900"/>
              <a:gd name="connsiteY3" fmla="*/ 9739 h 201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900" h="2019514">
                <a:moveTo>
                  <a:pt x="0" y="2019514"/>
                </a:moveTo>
                <a:cubicBezTo>
                  <a:pt x="448469" y="1878226"/>
                  <a:pt x="896938" y="1736939"/>
                  <a:pt x="1123950" y="1457539"/>
                </a:cubicBezTo>
                <a:cubicBezTo>
                  <a:pt x="1350962" y="1178139"/>
                  <a:pt x="1174750" y="584414"/>
                  <a:pt x="1362075" y="343114"/>
                </a:cubicBezTo>
                <a:cubicBezTo>
                  <a:pt x="1549400" y="101814"/>
                  <a:pt x="2116138" y="-39473"/>
                  <a:pt x="2247900" y="9739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8611441" y="3927549"/>
            <a:ext cx="0" cy="3759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394994" y="4422029"/>
            <a:ext cx="244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Reconstructed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2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/>
      <p:bldP spid="94" grpId="0" animBg="1"/>
      <p:bldP spid="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896"/>
            <a:ext cx="10515600" cy="1848667"/>
          </a:xfrm>
        </p:spPr>
        <p:txBody>
          <a:bodyPr/>
          <a:lstStyle/>
          <a:p>
            <a:r>
              <a:rPr lang="en-US" sz="13800" dirty="0" smtClean="0"/>
              <a:t>Results</a:t>
            </a:r>
            <a:endParaRPr lang="en-US" sz="1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111549"/>
              </p:ext>
            </p:extLst>
          </p:nvPr>
        </p:nvGraphicFramePr>
        <p:xfrm>
          <a:off x="47827" y="306207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999490" y="809748"/>
            <a:ext cx="1856675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CITADEL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00" y="1199043"/>
            <a:ext cx="3548255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3902932"/>
              </p:ext>
            </p:extLst>
          </p:nvPr>
        </p:nvGraphicFramePr>
        <p:xfrm>
          <a:off x="6318181" y="306207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54" y="1199043"/>
            <a:ext cx="3548255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269844" y="809748"/>
            <a:ext cx="1856675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107590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5827981"/>
              </p:ext>
            </p:extLst>
          </p:nvPr>
        </p:nvGraphicFramePr>
        <p:xfrm>
          <a:off x="47827" y="306207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99490" y="809748"/>
            <a:ext cx="1856675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TREES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 b="1"/>
          <a:stretch/>
        </p:blipFill>
        <p:spPr>
          <a:xfrm>
            <a:off x="1102900" y="1199043"/>
            <a:ext cx="3636551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028335"/>
              </p:ext>
            </p:extLst>
          </p:nvPr>
        </p:nvGraphicFramePr>
        <p:xfrm>
          <a:off x="6318181" y="3062079"/>
          <a:ext cx="576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8"/>
          <a:stretch/>
        </p:blipFill>
        <p:spPr>
          <a:xfrm>
            <a:off x="7343585" y="1199043"/>
            <a:ext cx="3723430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269844" y="809748"/>
            <a:ext cx="1856675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DINOS</a:t>
            </a:r>
          </a:p>
        </p:txBody>
      </p:sp>
    </p:spTree>
    <p:extLst>
      <p:ext uri="{BB962C8B-B14F-4D97-AF65-F5344CB8AC3E}">
        <p14:creationId xmlns:p14="http://schemas.microsoft.com/office/powerpoint/2010/main" val="402918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898973"/>
              </p:ext>
            </p:extLst>
          </p:nvPr>
        </p:nvGraphicFramePr>
        <p:xfrm>
          <a:off x="282574" y="1088293"/>
          <a:ext cx="7034400" cy="395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70549" y="809748"/>
            <a:ext cx="1856675" cy="36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/>
              <a:t>HAIRBALL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8412" r="13674" b="3354"/>
          <a:stretch/>
        </p:blipFill>
        <p:spPr>
          <a:xfrm>
            <a:off x="7504700" y="1892721"/>
            <a:ext cx="4320000" cy="26915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67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citadel2_64k_5x5_smoo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38" t="1275" r="3962" b="-1275"/>
          <a:stretch/>
        </p:blipFill>
        <p:spPr>
          <a:xfrm>
            <a:off x="298940" y="1652604"/>
            <a:ext cx="6699736" cy="3678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98" y="1605712"/>
            <a:ext cx="4809593" cy="360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</a:t>
            </a:r>
            <a:r>
              <a:rPr lang="en-US" dirty="0" err="1" smtClean="0"/>
              <a:t>treelet</a:t>
            </a:r>
            <a:r>
              <a:rPr lang="en-US" dirty="0" smtClean="0"/>
              <a:t> levels choice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385283" y="1486313"/>
            <a:ext cx="7421434" cy="3885373"/>
            <a:chOff x="784167" y="2015196"/>
            <a:chExt cx="7421434" cy="3885373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1981201" y="2015196"/>
            <a:ext cx="6224400" cy="373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1" name="Group 10"/>
            <p:cNvGrpSpPr/>
            <p:nvPr/>
          </p:nvGrpSpPr>
          <p:grpSpPr>
            <a:xfrm>
              <a:off x="784167" y="5623570"/>
              <a:ext cx="6698089" cy="276999"/>
              <a:chOff x="784167" y="5623570"/>
              <a:chExt cx="6698089" cy="276999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692644" y="5623570"/>
                <a:ext cx="33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2</a:t>
                </a:r>
                <a:endParaRPr lang="en-US" sz="12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175614" y="5623570"/>
                <a:ext cx="33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3</a:t>
                </a:r>
                <a:endParaRPr lang="en-US" sz="12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59317" y="5623570"/>
                <a:ext cx="33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4</a:t>
                </a:r>
                <a:endParaRPr lang="en-US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142287" y="5623570"/>
                <a:ext cx="33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5</a:t>
                </a:r>
                <a:endParaRPr lang="en-US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84167" y="5623570"/>
                <a:ext cx="17269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 smtClean="0"/>
                  <a:t>Treelet</a:t>
                </a:r>
                <a:r>
                  <a:rPr lang="en-US" sz="1200" b="1" dirty="0" smtClean="0"/>
                  <a:t> levels</a:t>
                </a:r>
                <a:endParaRPr lang="en-US" sz="1200" b="1" dirty="0"/>
              </a:p>
            </p:txBody>
          </p:sp>
        </p:grpSp>
      </p:grpSp>
      <p:sp>
        <p:nvSpPr>
          <p:cNvPr id="18" name="Oval 17"/>
          <p:cNvSpPr/>
          <p:nvPr/>
        </p:nvSpPr>
        <p:spPr>
          <a:xfrm>
            <a:off x="6836969" y="3165231"/>
            <a:ext cx="1207168" cy="25077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chunk size choice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393309" y="1431215"/>
            <a:ext cx="7405382" cy="3925231"/>
            <a:chOff x="1026686" y="1905000"/>
            <a:chExt cx="7405382" cy="3925231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2209068" y="1905000"/>
            <a:ext cx="6223000" cy="3733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7" name="Group 6"/>
            <p:cNvGrpSpPr/>
            <p:nvPr/>
          </p:nvGrpSpPr>
          <p:grpSpPr>
            <a:xfrm>
              <a:off x="1026686" y="5553232"/>
              <a:ext cx="6777220" cy="276999"/>
              <a:chOff x="784167" y="5553232"/>
              <a:chExt cx="6777220" cy="27699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692644" y="5553232"/>
                <a:ext cx="33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16</a:t>
                </a:r>
                <a:endParaRPr lang="en-US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175614" y="5553232"/>
                <a:ext cx="33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32</a:t>
                </a:r>
                <a:endParaRPr lang="en-US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59317" y="5553232"/>
                <a:ext cx="3399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64</a:t>
                </a:r>
                <a:endParaRPr lang="en-US" sz="1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63157" y="5553232"/>
                <a:ext cx="4982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128</a:t>
                </a:r>
                <a:endParaRPr lang="en-US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84167" y="5553232"/>
                <a:ext cx="17269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Chunk size</a:t>
                </a:r>
                <a:endParaRPr lang="en-US" sz="1200" b="1" dirty="0"/>
              </a:p>
            </p:txBody>
          </p:sp>
        </p:grpSp>
      </p:grpSp>
      <p:sp>
        <p:nvSpPr>
          <p:cNvPr id="16" name="Oval 15"/>
          <p:cNvSpPr/>
          <p:nvPr/>
        </p:nvSpPr>
        <p:spPr>
          <a:xfrm>
            <a:off x="5351156" y="2638617"/>
            <a:ext cx="1207168" cy="30343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358815" y="1089552"/>
            <a:ext cx="4606450" cy="2520000"/>
            <a:chOff x="358815" y="1089552"/>
            <a:chExt cx="4606450" cy="252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15" y="1089552"/>
              <a:ext cx="460645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358815" y="1089552"/>
              <a:ext cx="1652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glow rad="279400">
                      <a:schemeClr val="bg1">
                        <a:alpha val="91000"/>
                      </a:schemeClr>
                    </a:glow>
                  </a:effectLst>
                </a:rPr>
                <a:t>4K x 4K (64MB)</a:t>
              </a:r>
              <a:endParaRPr lang="en-US" sz="2400" b="1" dirty="0">
                <a:effectLst>
                  <a:glow rad="279400">
                    <a:schemeClr val="bg1">
                      <a:alpha val="91000"/>
                    </a:schemeClr>
                  </a:glo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07756" y="2033131"/>
            <a:ext cx="4606450" cy="2520000"/>
            <a:chOff x="2507756" y="2033131"/>
            <a:chExt cx="4606450" cy="252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756" y="2033131"/>
              <a:ext cx="460645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2507756" y="2033131"/>
              <a:ext cx="1652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glow rad="279400">
                      <a:schemeClr val="bg1">
                        <a:alpha val="91000"/>
                      </a:schemeClr>
                    </a:glow>
                  </a:effectLst>
                </a:rPr>
                <a:t>16K x 16K</a:t>
              </a:r>
            </a:p>
            <a:p>
              <a:r>
                <a:rPr lang="en-US" sz="2400" b="1" dirty="0" smtClean="0">
                  <a:effectLst>
                    <a:glow rad="279400">
                      <a:schemeClr val="bg1">
                        <a:alpha val="91000"/>
                      </a:schemeClr>
                    </a:glow>
                  </a:effectLst>
                </a:rPr>
                <a:t>(1GB)</a:t>
              </a:r>
              <a:endParaRPr lang="en-US" sz="2400" b="1" dirty="0">
                <a:effectLst>
                  <a:glow rad="279400">
                    <a:schemeClr val="bg1">
                      <a:alpha val="91000"/>
                    </a:schemeClr>
                  </a:glo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56697" y="2976710"/>
            <a:ext cx="4606450" cy="2520000"/>
            <a:chOff x="4656697" y="2976710"/>
            <a:chExt cx="4606450" cy="2520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697" y="2976710"/>
              <a:ext cx="460645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4656697" y="2976710"/>
              <a:ext cx="16521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glow rad="279400">
                      <a:schemeClr val="bg1">
                        <a:alpha val="91000"/>
                      </a:schemeClr>
                    </a:glow>
                  </a:effectLst>
                </a:rPr>
                <a:t>64K x 64K</a:t>
              </a:r>
            </a:p>
            <a:p>
              <a:r>
                <a:rPr lang="en-US" sz="2400" b="1" dirty="0" smtClean="0">
                  <a:effectLst>
                    <a:glow rad="279400">
                      <a:schemeClr val="bg1">
                        <a:alpha val="91000"/>
                      </a:schemeClr>
                    </a:glow>
                  </a:effectLst>
                </a:rPr>
                <a:t>(16GB)</a:t>
              </a:r>
              <a:endParaRPr lang="en-US" sz="2400" b="1" dirty="0">
                <a:effectLst>
                  <a:glow rad="279400">
                    <a:schemeClr val="bg1">
                      <a:alpha val="91000"/>
                    </a:schemeClr>
                  </a:glow>
                </a:effectLst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05639" y="3920289"/>
            <a:ext cx="4606450" cy="2520000"/>
            <a:chOff x="6805639" y="3920289"/>
            <a:chExt cx="4606450" cy="2520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639" y="3920289"/>
              <a:ext cx="460645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6805639" y="3920289"/>
              <a:ext cx="2052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effectLst>
                    <a:glow rad="279400">
                      <a:schemeClr val="bg1">
                        <a:alpha val="91000"/>
                      </a:schemeClr>
                    </a:glow>
                  </a:effectLst>
                </a:rPr>
                <a:t>256K x 256K</a:t>
              </a:r>
            </a:p>
            <a:p>
              <a:r>
                <a:rPr lang="en-US" sz="2400" b="1" dirty="0" smtClean="0">
                  <a:effectLst>
                    <a:glow rad="279400">
                      <a:schemeClr val="bg1">
                        <a:alpha val="91000"/>
                      </a:schemeClr>
                    </a:glow>
                  </a:effectLst>
                </a:rPr>
                <a:t>(256GB)</a:t>
              </a:r>
              <a:endParaRPr lang="en-US" sz="2400" b="1" dirty="0">
                <a:effectLst>
                  <a:glow rad="279400">
                    <a:schemeClr val="bg1">
                      <a:alpha val="91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7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7896"/>
            <a:ext cx="10515600" cy="1848667"/>
          </a:xfrm>
        </p:spPr>
        <p:txBody>
          <a:bodyPr/>
          <a:lstStyle/>
          <a:p>
            <a:r>
              <a:rPr lang="en-US" sz="13800" dirty="0" smtClean="0"/>
              <a:t>Conclusion</a:t>
            </a:r>
            <a:endParaRPr lang="en-US" sz="1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4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27016"/>
            <a:ext cx="10515600" cy="523130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New compression scheme merging MHs and DAGs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Achieves up to 50% better compression rates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Introduces </a:t>
            </a:r>
            <a:r>
              <a:rPr lang="en-US" dirty="0" err="1" smtClean="0"/>
              <a:t>treelets</a:t>
            </a:r>
            <a:r>
              <a:rPr lang="en-US" dirty="0" smtClean="0"/>
              <a:t> and chunk-based compression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Retains hierarchical evaluation from MH representations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work:</a:t>
            </a:r>
          </a:p>
          <a:p>
            <a:pPr lvl="1"/>
            <a:r>
              <a:rPr lang="en-US" dirty="0"/>
              <a:t>Advanced DAG encodings, capture symmetry / smaller pointers</a:t>
            </a:r>
          </a:p>
          <a:p>
            <a:pPr lvl="1"/>
            <a:r>
              <a:rPr lang="en-US" dirty="0"/>
              <a:t>Improve evaluation time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5663"/>
            <a:ext cx="5909841" cy="6400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Solution: </a:t>
            </a:r>
            <a:r>
              <a:rPr lang="en-US" b="1" dirty="0" smtClean="0"/>
              <a:t>Compression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66" name="Group 265"/>
          <p:cNvGrpSpPr/>
          <p:nvPr/>
        </p:nvGrpSpPr>
        <p:grpSpPr>
          <a:xfrm>
            <a:off x="44568" y="2129134"/>
            <a:ext cx="6074674" cy="4521306"/>
            <a:chOff x="44568" y="2129134"/>
            <a:chExt cx="6074674" cy="4521306"/>
          </a:xfrm>
        </p:grpSpPr>
        <p:sp>
          <p:nvSpPr>
            <p:cNvPr id="180" name="Content Placeholder 2"/>
            <p:cNvSpPr txBox="1">
              <a:spLocks/>
            </p:cNvSpPr>
            <p:nvPr/>
          </p:nvSpPr>
          <p:spPr>
            <a:xfrm>
              <a:off x="209401" y="2129134"/>
              <a:ext cx="5909841" cy="6400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anose="05000000000000000000" pitchFamily="2" charset="2"/>
                <a:buNone/>
              </a:pPr>
              <a:r>
                <a:rPr lang="en-US" dirty="0" smtClean="0"/>
                <a:t>Directed Acyclic Graphs (DAG)</a:t>
              </a:r>
            </a:p>
          </p:txBody>
        </p:sp>
        <p:grpSp>
          <p:nvGrpSpPr>
            <p:cNvPr id="184" name="Group 183"/>
            <p:cNvGrpSpPr/>
            <p:nvPr/>
          </p:nvGrpSpPr>
          <p:grpSpPr>
            <a:xfrm>
              <a:off x="44568" y="3293102"/>
              <a:ext cx="2932576" cy="2715146"/>
              <a:chOff x="2454779" y="1123950"/>
              <a:chExt cx="4920242" cy="4555443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74" t="22356" r="21174" b="11853"/>
              <a:stretch/>
            </p:blipFill>
            <p:spPr>
              <a:xfrm>
                <a:off x="2454779" y="2521009"/>
                <a:ext cx="4920242" cy="3158384"/>
              </a:xfrm>
              <a:prstGeom prst="rect">
                <a:avLst/>
              </a:prstGeom>
            </p:spPr>
          </p:pic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0588" y="1123950"/>
                <a:ext cx="4404824" cy="4536393"/>
              </a:xfrm>
              <a:prstGeom prst="rect">
                <a:avLst/>
              </a:prstGeom>
            </p:spPr>
          </p:pic>
        </p:grpSp>
        <p:grpSp>
          <p:nvGrpSpPr>
            <p:cNvPr id="256" name="Group 255"/>
            <p:cNvGrpSpPr/>
            <p:nvPr/>
          </p:nvGrpSpPr>
          <p:grpSpPr>
            <a:xfrm>
              <a:off x="2866856" y="3988315"/>
              <a:ext cx="3148790" cy="1842338"/>
              <a:chOff x="8885" y="2129721"/>
              <a:chExt cx="8968888" cy="5247642"/>
            </a:xfrm>
          </p:grpSpPr>
          <p:sp>
            <p:nvSpPr>
              <p:cNvPr id="185" name="Rectangle 184"/>
              <p:cNvSpPr/>
              <p:nvPr/>
            </p:nvSpPr>
            <p:spPr>
              <a:xfrm>
                <a:off x="7538429" y="3475246"/>
                <a:ext cx="1307314" cy="1858754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7886026" y="4133178"/>
                <a:ext cx="927886" cy="1085327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2190721" y="3475246"/>
                <a:ext cx="1307314" cy="1858754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3678905" y="3475246"/>
                <a:ext cx="1307314" cy="1858754"/>
              </a:xfrm>
              <a:prstGeom prst="rect">
                <a:avLst/>
              </a:prstGeom>
              <a:solidFill>
                <a:srgbClr val="9BBB59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228068" y="4133178"/>
                <a:ext cx="962102" cy="1085327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4026502" y="4133178"/>
                <a:ext cx="927886" cy="1085327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Ovaal 4"/>
              <p:cNvSpPr/>
              <p:nvPr/>
            </p:nvSpPr>
            <p:spPr>
              <a:xfrm>
                <a:off x="2378471" y="2129721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Ovaal 5"/>
              <p:cNvSpPr/>
              <p:nvPr/>
            </p:nvSpPr>
            <p:spPr>
              <a:xfrm>
                <a:off x="1540208" y="2805345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Ovaal 6"/>
              <p:cNvSpPr/>
              <p:nvPr/>
            </p:nvSpPr>
            <p:spPr>
              <a:xfrm>
                <a:off x="3230020" y="2805345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Ovaal 7"/>
              <p:cNvSpPr/>
              <p:nvPr/>
            </p:nvSpPr>
            <p:spPr>
              <a:xfrm>
                <a:off x="974635" y="3553799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Ovaal 8"/>
              <p:cNvSpPr/>
              <p:nvPr/>
            </p:nvSpPr>
            <p:spPr>
              <a:xfrm>
                <a:off x="1833339" y="3564341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Ovaal 10"/>
              <p:cNvSpPr/>
              <p:nvPr/>
            </p:nvSpPr>
            <p:spPr>
              <a:xfrm>
                <a:off x="3989597" y="3553799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Ovaal 11"/>
              <p:cNvSpPr/>
              <p:nvPr/>
            </p:nvSpPr>
            <p:spPr>
              <a:xfrm>
                <a:off x="574176" y="419421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Ovaal 12"/>
              <p:cNvSpPr/>
              <p:nvPr/>
            </p:nvSpPr>
            <p:spPr>
              <a:xfrm>
                <a:off x="1342876" y="4194214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Ovaal 13"/>
              <p:cNvSpPr/>
              <p:nvPr/>
            </p:nvSpPr>
            <p:spPr>
              <a:xfrm>
                <a:off x="316813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Ovaal 14"/>
              <p:cNvSpPr/>
              <p:nvPr/>
            </p:nvSpPr>
            <p:spPr>
              <a:xfrm>
                <a:off x="824697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Ovaal 17"/>
              <p:cNvSpPr/>
              <p:nvPr/>
            </p:nvSpPr>
            <p:spPr>
              <a:xfrm>
                <a:off x="4106987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Ovaal 18"/>
              <p:cNvSpPr/>
              <p:nvPr/>
            </p:nvSpPr>
            <p:spPr>
              <a:xfrm>
                <a:off x="4621927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Ovaal 21"/>
              <p:cNvSpPr/>
              <p:nvPr/>
            </p:nvSpPr>
            <p:spPr>
              <a:xfrm>
                <a:off x="3721183" y="4169627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Ovaal 22"/>
              <p:cNvSpPr/>
              <p:nvPr/>
            </p:nvSpPr>
            <p:spPr>
              <a:xfrm>
                <a:off x="4364445" y="4169627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05" name="Rechte verbindingslijn met pijl 23"/>
              <p:cNvCxnSpPr>
                <a:stCxn id="191" idx="3"/>
                <a:endCxn id="192" idx="7"/>
              </p:cNvCxnSpPr>
              <p:nvPr/>
            </p:nvCxnSpPr>
            <p:spPr>
              <a:xfrm flipH="1">
                <a:off x="1755303" y="2344816"/>
                <a:ext cx="660073" cy="49743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6" name="Rechte verbindingslijn met pijl 24"/>
              <p:cNvCxnSpPr>
                <a:stCxn id="191" idx="5"/>
                <a:endCxn id="193" idx="1"/>
              </p:cNvCxnSpPr>
              <p:nvPr/>
            </p:nvCxnSpPr>
            <p:spPr>
              <a:xfrm>
                <a:off x="2593566" y="2344816"/>
                <a:ext cx="673359" cy="49743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7" name="Rechte verbindingslijn met pijl 25"/>
              <p:cNvCxnSpPr>
                <a:stCxn id="192" idx="3"/>
                <a:endCxn id="194" idx="7"/>
              </p:cNvCxnSpPr>
              <p:nvPr/>
            </p:nvCxnSpPr>
            <p:spPr>
              <a:xfrm flipH="1">
                <a:off x="1189730" y="3020440"/>
                <a:ext cx="387383" cy="5702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8" name="Rechte verbindingslijn met pijl 26"/>
              <p:cNvCxnSpPr>
                <a:stCxn id="192" idx="5"/>
                <a:endCxn id="195" idx="0"/>
              </p:cNvCxnSpPr>
              <p:nvPr/>
            </p:nvCxnSpPr>
            <p:spPr>
              <a:xfrm>
                <a:off x="1755303" y="3020440"/>
                <a:ext cx="204036" cy="543901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09" name="Rechte verbindingslijn met pijl 27"/>
              <p:cNvCxnSpPr>
                <a:stCxn id="194" idx="3"/>
                <a:endCxn id="197" idx="0"/>
              </p:cNvCxnSpPr>
              <p:nvPr/>
            </p:nvCxnSpPr>
            <p:spPr>
              <a:xfrm flipH="1">
                <a:off x="700176" y="3768894"/>
                <a:ext cx="311364" cy="42532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0" name="Rechte verbindingslijn met pijl 28"/>
              <p:cNvCxnSpPr>
                <a:stCxn id="194" idx="5"/>
                <a:endCxn id="198" idx="0"/>
              </p:cNvCxnSpPr>
              <p:nvPr/>
            </p:nvCxnSpPr>
            <p:spPr>
              <a:xfrm>
                <a:off x="1189730" y="3768894"/>
                <a:ext cx="279146" cy="42532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1" name="Rechte verbindingslijn met pijl 29"/>
              <p:cNvCxnSpPr>
                <a:stCxn id="197" idx="3"/>
                <a:endCxn id="199" idx="0"/>
              </p:cNvCxnSpPr>
              <p:nvPr/>
            </p:nvCxnSpPr>
            <p:spPr>
              <a:xfrm flipH="1">
                <a:off x="442813" y="4409309"/>
                <a:ext cx="168268" cy="46222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2" name="Rechte verbindingslijn met pijl 30"/>
              <p:cNvCxnSpPr>
                <a:stCxn id="197" idx="5"/>
                <a:endCxn id="200" idx="0"/>
              </p:cNvCxnSpPr>
              <p:nvPr/>
            </p:nvCxnSpPr>
            <p:spPr>
              <a:xfrm>
                <a:off x="789271" y="4409309"/>
                <a:ext cx="161426" cy="462225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3" name="Rechte verbindingslijn met pijl 31"/>
              <p:cNvCxnSpPr>
                <a:stCxn id="193" idx="3"/>
                <a:endCxn id="235" idx="7"/>
              </p:cNvCxnSpPr>
              <p:nvPr/>
            </p:nvCxnSpPr>
            <p:spPr>
              <a:xfrm flipH="1">
                <a:off x="2716508" y="3020440"/>
                <a:ext cx="550417" cy="5702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4" name="Rechte verbindingslijn met pijl 32"/>
              <p:cNvCxnSpPr>
                <a:stCxn id="193" idx="5"/>
                <a:endCxn id="196" idx="1"/>
              </p:cNvCxnSpPr>
              <p:nvPr/>
            </p:nvCxnSpPr>
            <p:spPr>
              <a:xfrm>
                <a:off x="3445115" y="3020440"/>
                <a:ext cx="581387" cy="5702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5" name="Rechte verbindingslijn met pijl 35"/>
              <p:cNvCxnSpPr>
                <a:stCxn id="196" idx="3"/>
                <a:endCxn id="203" idx="0"/>
              </p:cNvCxnSpPr>
              <p:nvPr/>
            </p:nvCxnSpPr>
            <p:spPr>
              <a:xfrm flipH="1">
                <a:off x="3847183" y="3768894"/>
                <a:ext cx="179319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6" name="Rechte verbindingslijn met pijl 36"/>
              <p:cNvCxnSpPr>
                <a:stCxn id="196" idx="5"/>
                <a:endCxn id="204" idx="0"/>
              </p:cNvCxnSpPr>
              <p:nvPr/>
            </p:nvCxnSpPr>
            <p:spPr>
              <a:xfrm>
                <a:off x="4204692" y="3768894"/>
                <a:ext cx="285753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7" name="Rechte verbindingslijn met pijl 39"/>
              <p:cNvCxnSpPr>
                <a:stCxn id="204" idx="3"/>
                <a:endCxn id="201" idx="0"/>
              </p:cNvCxnSpPr>
              <p:nvPr/>
            </p:nvCxnSpPr>
            <p:spPr>
              <a:xfrm flipH="1">
                <a:off x="4232987" y="4384722"/>
                <a:ext cx="168363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8" name="Rechte verbindingslijn met pijl 40"/>
              <p:cNvCxnSpPr>
                <a:stCxn id="204" idx="5"/>
                <a:endCxn id="202" idx="0"/>
              </p:cNvCxnSpPr>
              <p:nvPr/>
            </p:nvCxnSpPr>
            <p:spPr>
              <a:xfrm>
                <a:off x="4579540" y="4384722"/>
                <a:ext cx="168387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9" name="Curved Connector 218"/>
              <p:cNvCxnSpPr>
                <a:stCxn id="222" idx="3"/>
                <a:endCxn id="248" idx="1"/>
              </p:cNvCxnSpPr>
              <p:nvPr/>
            </p:nvCxnSpPr>
            <p:spPr>
              <a:xfrm rot="16200000" flipH="1">
                <a:off x="6934465" y="2880122"/>
                <a:ext cx="516191" cy="2136628"/>
              </a:xfrm>
              <a:prstGeom prst="curved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20" name="Ovaal 82"/>
              <p:cNvSpPr/>
              <p:nvPr/>
            </p:nvSpPr>
            <p:spPr>
              <a:xfrm>
                <a:off x="7484034" y="2129721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Ovaal 83"/>
              <p:cNvSpPr/>
              <p:nvPr/>
            </p:nvSpPr>
            <p:spPr>
              <a:xfrm>
                <a:off x="6652914" y="2726792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Ovaal 85"/>
              <p:cNvSpPr/>
              <p:nvPr/>
            </p:nvSpPr>
            <p:spPr>
              <a:xfrm>
                <a:off x="6087341" y="3475246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Ovaal 86"/>
              <p:cNvSpPr/>
              <p:nvPr/>
            </p:nvSpPr>
            <p:spPr>
              <a:xfrm>
                <a:off x="6940560" y="3475246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Ovaal 89"/>
              <p:cNvSpPr/>
              <p:nvPr/>
            </p:nvSpPr>
            <p:spPr>
              <a:xfrm>
                <a:off x="6415708" y="4124768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25" name="Rechte verbindingslijn met pijl 94"/>
              <p:cNvCxnSpPr>
                <a:stCxn id="220" idx="3"/>
                <a:endCxn id="221" idx="7"/>
              </p:cNvCxnSpPr>
              <p:nvPr/>
            </p:nvCxnSpPr>
            <p:spPr>
              <a:xfrm flipH="1">
                <a:off x="6868009" y="2344816"/>
                <a:ext cx="652930" cy="418881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6" name="Rechte verbindingslijn met pijl 95"/>
              <p:cNvCxnSpPr>
                <a:stCxn id="220" idx="5"/>
                <a:endCxn id="233" idx="0"/>
              </p:cNvCxnSpPr>
              <p:nvPr/>
            </p:nvCxnSpPr>
            <p:spPr>
              <a:xfrm>
                <a:off x="7699129" y="2344816"/>
                <a:ext cx="268370" cy="33699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7" name="Rechte verbindingslijn met pijl 96"/>
              <p:cNvCxnSpPr>
                <a:stCxn id="221" idx="3"/>
                <a:endCxn id="222" idx="7"/>
              </p:cNvCxnSpPr>
              <p:nvPr/>
            </p:nvCxnSpPr>
            <p:spPr>
              <a:xfrm flipH="1">
                <a:off x="6302436" y="2941887"/>
                <a:ext cx="387383" cy="5702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8" name="Rechte verbindingslijn met pijl 97"/>
              <p:cNvCxnSpPr>
                <a:stCxn id="221" idx="5"/>
                <a:endCxn id="223" idx="0"/>
              </p:cNvCxnSpPr>
              <p:nvPr/>
            </p:nvCxnSpPr>
            <p:spPr>
              <a:xfrm>
                <a:off x="6868009" y="2941887"/>
                <a:ext cx="198551" cy="533359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29" name="Rechte verbindingslijn met pijl 98"/>
              <p:cNvCxnSpPr>
                <a:stCxn id="222" idx="5"/>
                <a:endCxn id="224" idx="0"/>
              </p:cNvCxnSpPr>
              <p:nvPr/>
            </p:nvCxnSpPr>
            <p:spPr>
              <a:xfrm>
                <a:off x="6302436" y="3690341"/>
                <a:ext cx="239272" cy="434427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0" name="Rechte verbindingslijn met pijl 99"/>
              <p:cNvCxnSpPr>
                <a:stCxn id="233" idx="5"/>
                <a:endCxn id="244" idx="7"/>
              </p:cNvCxnSpPr>
              <p:nvPr/>
            </p:nvCxnSpPr>
            <p:spPr>
              <a:xfrm>
                <a:off x="8056594" y="2896907"/>
                <a:ext cx="7622" cy="693797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1" name="Rechte verbindingslijn met pijl 50"/>
              <p:cNvCxnSpPr>
                <a:stCxn id="233" idx="3"/>
                <a:endCxn id="244" idx="1"/>
              </p:cNvCxnSpPr>
              <p:nvPr/>
            </p:nvCxnSpPr>
            <p:spPr>
              <a:xfrm>
                <a:off x="7878404" y="2896907"/>
                <a:ext cx="7622" cy="69379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32" name="Notched Right Arrow 231"/>
              <p:cNvSpPr/>
              <p:nvPr/>
            </p:nvSpPr>
            <p:spPr>
              <a:xfrm>
                <a:off x="5290948" y="3625295"/>
                <a:ext cx="538352" cy="170302"/>
              </a:xfrm>
              <a:prstGeom prst="notchedRightArrow">
                <a:avLst>
                  <a:gd name="adj1" fmla="val 50000"/>
                  <a:gd name="adj2" fmla="val 116070"/>
                </a:avLst>
              </a:prstGeom>
              <a:solidFill>
                <a:sysClr val="windowText" lastClr="000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Ovaal 84"/>
              <p:cNvSpPr/>
              <p:nvPr/>
            </p:nvSpPr>
            <p:spPr>
              <a:xfrm>
                <a:off x="7841499" y="2681812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2538318" y="4133178"/>
                <a:ext cx="927886" cy="1085327"/>
              </a:xfrm>
              <a:prstGeom prst="rect">
                <a:avLst/>
              </a:prstGeom>
              <a:solidFill>
                <a:srgbClr val="C0504D">
                  <a:lumMod val="40000"/>
                  <a:lumOff val="6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Ovaal 10"/>
              <p:cNvSpPr/>
              <p:nvPr/>
            </p:nvSpPr>
            <p:spPr>
              <a:xfrm>
                <a:off x="2501413" y="3553799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Ovaal 17"/>
              <p:cNvSpPr/>
              <p:nvPr/>
            </p:nvSpPr>
            <p:spPr>
              <a:xfrm>
                <a:off x="2618803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Ovaal 18"/>
              <p:cNvSpPr/>
              <p:nvPr/>
            </p:nvSpPr>
            <p:spPr>
              <a:xfrm>
                <a:off x="3133743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Ovaal 21"/>
              <p:cNvSpPr/>
              <p:nvPr/>
            </p:nvSpPr>
            <p:spPr>
              <a:xfrm>
                <a:off x="2232999" y="4169627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Ovaal 22"/>
              <p:cNvSpPr/>
              <p:nvPr/>
            </p:nvSpPr>
            <p:spPr>
              <a:xfrm>
                <a:off x="2876261" y="4169627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0" name="Rechte verbindingslijn met pijl 35"/>
              <p:cNvCxnSpPr>
                <a:stCxn id="235" idx="3"/>
                <a:endCxn id="238" idx="0"/>
              </p:cNvCxnSpPr>
              <p:nvPr/>
            </p:nvCxnSpPr>
            <p:spPr>
              <a:xfrm flipH="1">
                <a:off x="2358999" y="3768894"/>
                <a:ext cx="179319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1" name="Rechte verbindingslijn met pijl 36"/>
              <p:cNvCxnSpPr>
                <a:stCxn id="235" idx="5"/>
                <a:endCxn id="239" idx="0"/>
              </p:cNvCxnSpPr>
              <p:nvPr/>
            </p:nvCxnSpPr>
            <p:spPr>
              <a:xfrm>
                <a:off x="2716508" y="3768894"/>
                <a:ext cx="285753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2" name="Rechte verbindingslijn met pijl 39"/>
              <p:cNvCxnSpPr>
                <a:stCxn id="239" idx="3"/>
                <a:endCxn id="236" idx="0"/>
              </p:cNvCxnSpPr>
              <p:nvPr/>
            </p:nvCxnSpPr>
            <p:spPr>
              <a:xfrm flipH="1">
                <a:off x="2744803" y="4384722"/>
                <a:ext cx="168363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43" name="Rechte verbindingslijn met pijl 40"/>
              <p:cNvCxnSpPr>
                <a:stCxn id="239" idx="5"/>
                <a:endCxn id="237" idx="0"/>
              </p:cNvCxnSpPr>
              <p:nvPr/>
            </p:nvCxnSpPr>
            <p:spPr>
              <a:xfrm>
                <a:off x="3091356" y="4384722"/>
                <a:ext cx="168387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44" name="Ovaal 10"/>
              <p:cNvSpPr/>
              <p:nvPr/>
            </p:nvSpPr>
            <p:spPr>
              <a:xfrm>
                <a:off x="7849121" y="3553799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Ovaal 17"/>
              <p:cNvSpPr/>
              <p:nvPr/>
            </p:nvSpPr>
            <p:spPr>
              <a:xfrm>
                <a:off x="7966511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Ovaal 18"/>
              <p:cNvSpPr/>
              <p:nvPr/>
            </p:nvSpPr>
            <p:spPr>
              <a:xfrm>
                <a:off x="8481451" y="4871534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Ovaal 21"/>
              <p:cNvSpPr/>
              <p:nvPr/>
            </p:nvSpPr>
            <p:spPr>
              <a:xfrm>
                <a:off x="7580707" y="4169627"/>
                <a:ext cx="252000" cy="252000"/>
              </a:xfrm>
              <a:prstGeom prst="ellipse">
                <a:avLst/>
              </a:prstGeom>
              <a:solidFill>
                <a:schemeClr val="tx1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Ovaal 22"/>
              <p:cNvSpPr/>
              <p:nvPr/>
            </p:nvSpPr>
            <p:spPr>
              <a:xfrm>
                <a:off x="8223969" y="4169627"/>
                <a:ext cx="252000" cy="252000"/>
              </a:xfrm>
              <a:prstGeom prst="ellipse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49" name="Rechte verbindingslijn met pijl 35"/>
              <p:cNvCxnSpPr>
                <a:stCxn id="244" idx="3"/>
                <a:endCxn id="247" idx="0"/>
              </p:cNvCxnSpPr>
              <p:nvPr/>
            </p:nvCxnSpPr>
            <p:spPr>
              <a:xfrm flipH="1">
                <a:off x="7706707" y="3768894"/>
                <a:ext cx="179319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0" name="Rechte verbindingslijn met pijl 36"/>
              <p:cNvCxnSpPr>
                <a:stCxn id="244" idx="5"/>
                <a:endCxn id="248" idx="0"/>
              </p:cNvCxnSpPr>
              <p:nvPr/>
            </p:nvCxnSpPr>
            <p:spPr>
              <a:xfrm>
                <a:off x="8064216" y="3768894"/>
                <a:ext cx="285753" cy="400733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1" name="Rechte verbindingslijn met pijl 39"/>
              <p:cNvCxnSpPr>
                <a:stCxn id="248" idx="3"/>
                <a:endCxn id="245" idx="0"/>
              </p:cNvCxnSpPr>
              <p:nvPr/>
            </p:nvCxnSpPr>
            <p:spPr>
              <a:xfrm flipH="1">
                <a:off x="8092511" y="4384722"/>
                <a:ext cx="168363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52" name="Rechte verbindingslijn met pijl 40"/>
              <p:cNvCxnSpPr>
                <a:stCxn id="248" idx="5"/>
                <a:endCxn id="246" idx="0"/>
              </p:cNvCxnSpPr>
              <p:nvPr/>
            </p:nvCxnSpPr>
            <p:spPr>
              <a:xfrm>
                <a:off x="8439064" y="4384722"/>
                <a:ext cx="168387" cy="486812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  <a:tailEnd type="triangle"/>
              </a:ln>
              <a:effectLst/>
            </p:spPr>
          </p:cxnSp>
          <p:grpSp>
            <p:nvGrpSpPr>
              <p:cNvPr id="253" name="Group 252"/>
              <p:cNvGrpSpPr/>
              <p:nvPr/>
            </p:nvGrpSpPr>
            <p:grpSpPr>
              <a:xfrm rot="5400000">
                <a:off x="3809163" y="2208754"/>
                <a:ext cx="1368331" cy="8968888"/>
                <a:chOff x="10355581" y="-1419931"/>
                <a:chExt cx="1368331" cy="8968888"/>
              </a:xfrm>
            </p:grpSpPr>
            <p:cxnSp>
              <p:nvCxnSpPr>
                <p:cNvPr id="254" name="Straight Arrow Connector 253"/>
                <p:cNvCxnSpPr/>
                <p:nvPr/>
              </p:nvCxnSpPr>
              <p:spPr>
                <a:xfrm rot="16200000">
                  <a:off x="6488660" y="2985838"/>
                  <a:ext cx="7733842" cy="0"/>
                </a:xfrm>
                <a:prstGeom prst="straightConnector1">
                  <a:avLst/>
                </a:prstGeom>
                <a:noFill/>
                <a:ln w="571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arrow"/>
                </a:ln>
                <a:effectLst/>
              </p:spPr>
            </p:cxnSp>
            <p:sp>
              <p:nvSpPr>
                <p:cNvPr id="255" name="TextBox 254"/>
                <p:cNvSpPr txBox="1"/>
                <p:nvPr/>
              </p:nvSpPr>
              <p:spPr>
                <a:xfrm rot="16200000">
                  <a:off x="6669640" y="2494684"/>
                  <a:ext cx="8968888" cy="1139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Similarity Compression</a:t>
                  </a:r>
                </a:p>
              </p:txBody>
            </p:sp>
          </p:grpSp>
        </p:grpSp>
        <p:sp>
          <p:nvSpPr>
            <p:cNvPr id="258" name="TextBox 257"/>
            <p:cNvSpPr txBox="1"/>
            <p:nvPr/>
          </p:nvSpPr>
          <p:spPr>
            <a:xfrm>
              <a:off x="408387" y="6250330"/>
              <a:ext cx="49805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Sintorn</a:t>
              </a:r>
              <a:r>
                <a:rPr lang="en-US" sz="1000" dirty="0"/>
                <a:t>, Erik, et al. "Compact precomputed </a:t>
              </a:r>
              <a:r>
                <a:rPr lang="en-US" sz="1000" dirty="0" err="1"/>
                <a:t>voxelized</a:t>
              </a:r>
              <a:r>
                <a:rPr lang="en-US" sz="1000" dirty="0"/>
                <a:t> shadows</a:t>
              </a:r>
              <a:r>
                <a:rPr lang="en-US" sz="1000" dirty="0" smtClean="0"/>
                <a:t>.“,</a:t>
              </a:r>
            </a:p>
            <a:p>
              <a:r>
                <a:rPr lang="en-US" sz="1000" dirty="0" smtClean="0"/>
                <a:t> </a:t>
              </a:r>
              <a:r>
                <a:rPr lang="en-US" sz="1000" dirty="0"/>
                <a:t>ACM Transactions on Graphics (TOG) 33.4 (2014): 1-8.</a:t>
              </a: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6125032" y="2129134"/>
            <a:ext cx="6192456" cy="4521306"/>
            <a:chOff x="0" y="2129134"/>
            <a:chExt cx="6192456" cy="4521306"/>
          </a:xfrm>
        </p:grpSpPr>
        <p:grpSp>
          <p:nvGrpSpPr>
            <p:cNvPr id="176" name="Group 175"/>
            <p:cNvGrpSpPr/>
            <p:nvPr/>
          </p:nvGrpSpPr>
          <p:grpSpPr>
            <a:xfrm>
              <a:off x="838200" y="2784828"/>
              <a:ext cx="3456227" cy="3465502"/>
              <a:chOff x="278942" y="1569485"/>
              <a:chExt cx="5082851" cy="5096491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537947" y="1569485"/>
                <a:ext cx="1823846" cy="5096491"/>
                <a:chOff x="667421" y="2040185"/>
                <a:chExt cx="934021" cy="2609996"/>
              </a:xfrm>
            </p:grpSpPr>
            <p:grpSp>
              <p:nvGrpSpPr>
                <p:cNvPr id="88" name="Group 87"/>
                <p:cNvGrpSpPr>
                  <a:grpSpLocks noChangeAspect="1"/>
                </p:cNvGrpSpPr>
                <p:nvPr/>
              </p:nvGrpSpPr>
              <p:grpSpPr>
                <a:xfrm>
                  <a:off x="693391" y="3743789"/>
                  <a:ext cx="908051" cy="906392"/>
                  <a:chOff x="3771900" y="445476"/>
                  <a:chExt cx="3206261" cy="3200400"/>
                </a:xfrm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3771900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4171950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3771900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4171950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4573954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4974004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4573954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4974004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3771900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Rectangle 120"/>
                  <p:cNvSpPr/>
                  <p:nvPr/>
                </p:nvSpPr>
                <p:spPr>
                  <a:xfrm>
                    <a:off x="4171950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3771900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Rectangle 122"/>
                  <p:cNvSpPr/>
                  <p:nvPr/>
                </p:nvSpPr>
                <p:spPr>
                  <a:xfrm>
                    <a:off x="4171950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>
                  <a:xfrm>
                    <a:off x="4573954" y="124557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Rectangle 124"/>
                  <p:cNvSpPr/>
                  <p:nvPr/>
                </p:nvSpPr>
                <p:spPr>
                  <a:xfrm>
                    <a:off x="4974004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4573954" y="164562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4974004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5376008" y="44547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5776058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5376008" y="84552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Rectangle 130"/>
                  <p:cNvSpPr/>
                  <p:nvPr/>
                </p:nvSpPr>
                <p:spPr>
                  <a:xfrm>
                    <a:off x="5776058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6178061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Rectangle 132"/>
                  <p:cNvSpPr/>
                  <p:nvPr/>
                </p:nvSpPr>
                <p:spPr>
                  <a:xfrm>
                    <a:off x="6578111" y="4454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Rectangle 133"/>
                  <p:cNvSpPr/>
                  <p:nvPr/>
                </p:nvSpPr>
                <p:spPr>
                  <a:xfrm>
                    <a:off x="6178061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Rectangle 134"/>
                  <p:cNvSpPr/>
                  <p:nvPr/>
                </p:nvSpPr>
                <p:spPr>
                  <a:xfrm>
                    <a:off x="6578111" y="8455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5376008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5776058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5376008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5776058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Rectangle 139"/>
                  <p:cNvSpPr/>
                  <p:nvPr/>
                </p:nvSpPr>
                <p:spPr>
                  <a:xfrm>
                    <a:off x="6178061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Rectangle 140"/>
                  <p:cNvSpPr/>
                  <p:nvPr/>
                </p:nvSpPr>
                <p:spPr>
                  <a:xfrm>
                    <a:off x="6578111" y="12455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6178061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6578111" y="16456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Rectangle 143"/>
                  <p:cNvSpPr/>
                  <p:nvPr/>
                </p:nvSpPr>
                <p:spPr>
                  <a:xfrm>
                    <a:off x="3771900" y="204567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4171950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3771900" y="2445726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4171950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Rectangle 147"/>
                  <p:cNvSpPr/>
                  <p:nvPr/>
                </p:nvSpPr>
                <p:spPr>
                  <a:xfrm>
                    <a:off x="4573954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4974004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4573954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4974004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3771900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4171950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3771900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4171950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4573954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4974004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4573954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4974004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5376008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5776058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5376008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Rectangle 162"/>
                  <p:cNvSpPr/>
                  <p:nvPr/>
                </p:nvSpPr>
                <p:spPr>
                  <a:xfrm>
                    <a:off x="5776058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6178061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6578111" y="20456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6178061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6578111" y="24457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5376008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5776058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Rectangle 169"/>
                  <p:cNvSpPr/>
                  <p:nvPr/>
                </p:nvSpPr>
                <p:spPr>
                  <a:xfrm>
                    <a:off x="5376008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5776058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6178061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6578111" y="284577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Rectangle 173"/>
                  <p:cNvSpPr/>
                  <p:nvPr/>
                </p:nvSpPr>
                <p:spPr>
                  <a:xfrm>
                    <a:off x="6178061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Rectangle 174"/>
                  <p:cNvSpPr/>
                  <p:nvPr/>
                </p:nvSpPr>
                <p:spPr>
                  <a:xfrm>
                    <a:off x="6578111" y="3245826"/>
                    <a:ext cx="400050" cy="400050"/>
                  </a:xfrm>
                  <a:prstGeom prst="rect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9" name="Group 88"/>
                <p:cNvGrpSpPr>
                  <a:grpSpLocks noChangeAspect="1"/>
                </p:cNvGrpSpPr>
                <p:nvPr/>
              </p:nvGrpSpPr>
              <p:grpSpPr>
                <a:xfrm>
                  <a:off x="693390" y="3175923"/>
                  <a:ext cx="907495" cy="906392"/>
                  <a:chOff x="3165323" y="1066800"/>
                  <a:chExt cx="1602155" cy="1600200"/>
                </a:xfrm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</p:grpSpPr>
              <p:sp>
                <p:nvSpPr>
                  <p:cNvPr id="96" name="Rectangle 95"/>
                  <p:cNvSpPr/>
                  <p:nvPr/>
                </p:nvSpPr>
                <p:spPr>
                  <a:xfrm>
                    <a:off x="3165323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3565373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3165323" y="14668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3565373" y="1466850"/>
                    <a:ext cx="400050" cy="400050"/>
                  </a:xfrm>
                  <a:prstGeom prst="rect">
                    <a:avLst/>
                  </a:prstGeom>
                  <a:solidFill>
                    <a:srgbClr val="FFFF00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Rectangle 99"/>
                  <p:cNvSpPr/>
                  <p:nvPr/>
                </p:nvSpPr>
                <p:spPr>
                  <a:xfrm>
                    <a:off x="3967378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Rectangle 100"/>
                  <p:cNvSpPr/>
                  <p:nvPr/>
                </p:nvSpPr>
                <p:spPr>
                  <a:xfrm>
                    <a:off x="4367428" y="10668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3967378" y="14668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Rectangle 102"/>
                  <p:cNvSpPr/>
                  <p:nvPr/>
                </p:nvSpPr>
                <p:spPr>
                  <a:xfrm>
                    <a:off x="4367428" y="14668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3165323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3565373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3165323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3565373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3967378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4367428" y="18669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3967378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4367428" y="22669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0" name="Group 89"/>
                <p:cNvGrpSpPr>
                  <a:grpSpLocks noChangeAspect="1"/>
                </p:cNvGrpSpPr>
                <p:nvPr/>
              </p:nvGrpSpPr>
              <p:grpSpPr>
                <a:xfrm>
                  <a:off x="667421" y="2608053"/>
                  <a:ext cx="906388" cy="906390"/>
                  <a:chOff x="4526152" y="381000"/>
                  <a:chExt cx="800100" cy="800100"/>
                </a:xfrm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</p:grpSpPr>
              <p:sp>
                <p:nvSpPr>
                  <p:cNvPr id="92" name="Rectangle 91"/>
                  <p:cNvSpPr/>
                  <p:nvPr/>
                </p:nvSpPr>
                <p:spPr>
                  <a:xfrm>
                    <a:off x="4526152" y="381000"/>
                    <a:ext cx="400050" cy="400050"/>
                  </a:xfrm>
                  <a:prstGeom prst="rect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Rectangle 92"/>
                  <p:cNvSpPr/>
                  <p:nvPr/>
                </p:nvSpPr>
                <p:spPr>
                  <a:xfrm>
                    <a:off x="4926202" y="38100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4526152" y="7810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4926202" y="781050"/>
                    <a:ext cx="400050" cy="400050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  <a:sp3d prstMaterial="matte"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21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>
                <a:xfrm>
                  <a:off x="676068" y="2040185"/>
                  <a:ext cx="906388" cy="906390"/>
                </a:xfrm>
                <a:prstGeom prst="rect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cene3d>
                  <a:camera prst="perspectiveRelaxed" fov="7200000">
                    <a:rot lat="18000000" lon="0" rev="0"/>
                  </a:camera>
                  <a:lightRig rig="threePt" dir="t"/>
                </a:scene3d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2619206" y="2083424"/>
                <a:ext cx="497889" cy="4416181"/>
                <a:chOff x="3041614" y="1610913"/>
                <a:chExt cx="497889" cy="4416181"/>
              </a:xfrm>
            </p:grpSpPr>
            <p:sp>
              <p:nvSpPr>
                <p:cNvPr id="86" name="TextBox 324"/>
                <p:cNvSpPr txBox="1"/>
                <p:nvPr/>
              </p:nvSpPr>
              <p:spPr>
                <a:xfrm rot="16200000">
                  <a:off x="1105445" y="3593036"/>
                  <a:ext cx="4370227" cy="497889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 prstMaterial="plastic"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rPr>
                    <a:t>Hierarchical Compression</a:t>
                  </a:r>
                </a:p>
              </p:txBody>
            </p:sp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3474736" y="1610913"/>
                  <a:ext cx="0" cy="4140078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arrow"/>
                </a:ln>
                <a:effectLst/>
                <a:scene3d>
                  <a:camera prst="orthographicFront"/>
                  <a:lightRig rig="threePt" dir="t"/>
                </a:scene3d>
                <a:sp3d prstMaterial="plastic"/>
              </p:spPr>
            </p:cxnSp>
          </p:grpSp>
          <p:grpSp>
            <p:nvGrpSpPr>
              <p:cNvPr id="8" name="Group 7"/>
              <p:cNvGrpSpPr>
                <a:grpSpLocks noChangeAspect="1"/>
              </p:cNvGrpSpPr>
              <p:nvPr/>
            </p:nvGrpSpPr>
            <p:grpSpPr>
              <a:xfrm>
                <a:off x="311499" y="4294610"/>
                <a:ext cx="2000144" cy="1996488"/>
                <a:chOff x="3771900" y="445476"/>
                <a:chExt cx="3206261" cy="3200400"/>
              </a:xfrm>
              <a:scene3d>
                <a:camera prst="perspectiveRelaxed" fov="7200000">
                  <a:rot lat="18000000" lon="0" rev="0"/>
                </a:camera>
                <a:lightRig rig="threePt" dir="t"/>
              </a:scene3d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3771900" y="4454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4171950" y="4454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771900" y="8455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171950" y="8455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573954" y="4454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974004" y="4454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573954" y="8455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974004" y="8455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3771900" y="12455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171950" y="12455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771900" y="16456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171950" y="16456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4573954" y="12455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974004" y="12455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573954" y="16456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4974004" y="16456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376008" y="4454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5776058" y="4454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376008" y="8455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5776058" y="8455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6178061" y="4454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6578111" y="4454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6178061" y="8455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6578111" y="8455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376008" y="12455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776058" y="12455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5376008" y="16456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776058" y="16456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178061" y="12455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578111" y="12455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6178061" y="16456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6578111" y="16456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771900" y="204567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4171950" y="20456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3771900" y="2445726"/>
                  <a:ext cx="400050" cy="400050"/>
                </a:xfrm>
                <a:prstGeom prst="rect">
                  <a:avLst/>
                </a:prstGeom>
                <a:solidFill>
                  <a:srgbClr val="4F81BD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4171950" y="24457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4573954" y="20456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4974004" y="20456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4573954" y="24457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4974004" y="24457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3771900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4171950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771900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4171950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573954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4974004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4573954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4974004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5376008" y="20456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5776058" y="20456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5376008" y="24457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5776058" y="24457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6178061" y="20456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6578111" y="20456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6178061" y="24457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6578111" y="24457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5376008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5776058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5376008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5776058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6178061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6578111" y="284577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6178061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6578111" y="3245826"/>
                  <a:ext cx="400050" cy="400050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sp3d prstMaterial="matte"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2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278942" y="1796740"/>
                <a:ext cx="1814488" cy="2516672"/>
                <a:chOff x="2534918" y="340808"/>
                <a:chExt cx="4094482" cy="5678991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809999" y="2248326"/>
                  <a:ext cx="2819401" cy="3771473"/>
                </a:xfrm>
                <a:prstGeom prst="rect">
                  <a:avLst/>
                </a:prstGeom>
                <a:solidFill>
                  <a:srgbClr val="FFFF00"/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isometricOffAxis2Top"/>
                  <a:lightRig rig="chilly" dir="t">
                    <a:rot lat="0" lon="0" rev="1200000"/>
                  </a:lightRig>
                </a:scene3d>
                <a:sp3d extrusionH="368300" prstMaterial="softEdge">
                  <a:bevelT w="0" h="0"/>
                  <a:extrusionClr>
                    <a:srgbClr val="FFFF00"/>
                  </a:extrusionClr>
                </a:sp3d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rapezoid 10"/>
                <p:cNvSpPr/>
                <p:nvPr/>
              </p:nvSpPr>
              <p:spPr>
                <a:xfrm>
                  <a:off x="4471513" y="1661160"/>
                  <a:ext cx="1426830" cy="2410914"/>
                </a:xfrm>
                <a:prstGeom prst="trapezoid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Sun 11"/>
                <p:cNvSpPr/>
                <p:nvPr/>
              </p:nvSpPr>
              <p:spPr>
                <a:xfrm>
                  <a:off x="4786087" y="340808"/>
                  <a:ext cx="852084" cy="852084"/>
                </a:xfrm>
                <a:prstGeom prst="sun">
                  <a:avLst/>
                </a:prstGeom>
                <a:solidFill>
                  <a:srgbClr val="FFFF00"/>
                </a:solidFill>
                <a:ln w="25400" cap="flat" cmpd="sng" algn="ctr">
                  <a:solidFill>
                    <a:srgbClr val="FFFF00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Diamond 12"/>
                <p:cNvSpPr/>
                <p:nvPr/>
              </p:nvSpPr>
              <p:spPr>
                <a:xfrm>
                  <a:off x="2534918" y="1453233"/>
                  <a:ext cx="3721033" cy="3586581"/>
                </a:xfrm>
                <a:prstGeom prst="diamond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  <a:scene3d>
                  <a:camera prst="isometricOffAxis2Top">
                    <a:rot lat="17473915" lon="21469013" rev="21557292"/>
                  </a:camera>
                  <a:lightRig rig="chilly" dir="t">
                    <a:rot lat="0" lon="0" rev="18000000"/>
                  </a:lightRig>
                </a:scene3d>
                <a:sp3d extrusionH="349250" prstMaterial="matte">
                  <a:bevelT w="0" h="0"/>
                  <a:extrusionClr>
                    <a:srgbClr val="4F81BD"/>
                  </a:extrusionClr>
                  <a:contourClr>
                    <a:srgbClr val="4F81BD"/>
                  </a:contourClr>
                </a:sp3d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Trapezoid 13"/>
                <p:cNvSpPr/>
                <p:nvPr/>
              </p:nvSpPr>
              <p:spPr>
                <a:xfrm>
                  <a:off x="4321997" y="2109906"/>
                  <a:ext cx="1737364" cy="2395674"/>
                </a:xfrm>
                <a:prstGeom prst="trapezoid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30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4321997" y="4246704"/>
                  <a:ext cx="123041" cy="25888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5898343" y="4072074"/>
                  <a:ext cx="161018" cy="43350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grpSp>
              <p:nvGrpSpPr>
                <p:cNvPr id="17" name="Group 16"/>
                <p:cNvGrpSpPr/>
                <p:nvPr/>
              </p:nvGrpSpPr>
              <p:grpSpPr>
                <a:xfrm>
                  <a:off x="4786087" y="1521615"/>
                  <a:ext cx="809185" cy="726712"/>
                  <a:chOff x="304800" y="457200"/>
                  <a:chExt cx="3200400" cy="3200400"/>
                </a:xfrm>
                <a:scene3d>
                  <a:camera prst="perspectiveRelaxed" fov="5400000"/>
                  <a:lightRig rig="threePt" dir="t"/>
                </a:scene3d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304800" y="457200"/>
                    <a:ext cx="3200400" cy="3200400"/>
                  </a:xfrm>
                  <a:prstGeom prst="rect">
                    <a:avLst/>
                  </a:prstGeom>
                  <a:solidFill>
                    <a:srgbClr val="FFFF00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</a:ln>
                  <a:effectLst/>
                  <a:sp3d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0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Right Triangle 20"/>
                  <p:cNvSpPr/>
                  <p:nvPr/>
                </p:nvSpPr>
                <p:spPr>
                  <a:xfrm flipV="1">
                    <a:off x="304800" y="457200"/>
                    <a:ext cx="2743200" cy="2590801"/>
                  </a:xfrm>
                  <a:prstGeom prst="rtTriangl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chemeClr val="tx1"/>
                    </a:solidFill>
                    <a:prstDash val="solid"/>
                  </a:ln>
                  <a:effectLst/>
                  <a:sp3d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30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4563745" y="2710815"/>
                  <a:ext cx="108585" cy="657226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 flipV="1">
                  <a:off x="5758815" y="3127376"/>
                  <a:ext cx="30478" cy="191135"/>
                </a:xfrm>
                <a:prstGeom prst="line">
                  <a:avLst/>
                </a:prstGeom>
                <a:noFill/>
                <a:ln w="12700" cap="rnd" cmpd="sng" algn="ctr">
                  <a:solidFill>
                    <a:sysClr val="windowText" lastClr="000000"/>
                  </a:solidFill>
                  <a:prstDash val="sysDot"/>
                </a:ln>
                <a:effectLst/>
              </p:spPr>
            </p:cxnSp>
          </p:grpSp>
        </p:grpSp>
        <p:sp>
          <p:nvSpPr>
            <p:cNvPr id="177" name="Content Placeholder 2"/>
            <p:cNvSpPr txBox="1">
              <a:spLocks/>
            </p:cNvSpPr>
            <p:nvPr/>
          </p:nvSpPr>
          <p:spPr>
            <a:xfrm>
              <a:off x="0" y="2129134"/>
              <a:ext cx="5909841" cy="64007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>
                    <a:lumMod val="50000"/>
                  </a:schemeClr>
                </a:buClr>
                <a:buFont typeface="Wingdings" panose="05000000000000000000" pitchFamily="2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anose="05000000000000000000" pitchFamily="2" charset="2"/>
                <a:buNone/>
              </a:pPr>
              <a:r>
                <a:rPr lang="en-US" dirty="0" smtClean="0"/>
                <a:t>Multiresolution Hierarchies (MH)</a:t>
              </a: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243068" y="6250330"/>
              <a:ext cx="5949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Scandolo, Leonardo, </a:t>
              </a:r>
              <a:r>
                <a:rPr lang="en-US" sz="1000" dirty="0" smtClean="0"/>
                <a:t>et al. </a:t>
              </a:r>
              <a:r>
                <a:rPr lang="en-US" sz="1000" dirty="0"/>
                <a:t>"Compressed Multiresolution Hierarchies for High‐Quality Precomputed Shadows</a:t>
              </a:r>
              <a:r>
                <a:rPr lang="en-US" sz="1000" dirty="0" smtClean="0"/>
                <a:t>.“,</a:t>
              </a:r>
            </a:p>
            <a:p>
              <a:r>
                <a:rPr lang="en-US" sz="1000" dirty="0" smtClean="0"/>
                <a:t>Computer </a:t>
              </a:r>
              <a:r>
                <a:rPr lang="en-US" sz="1000" dirty="0"/>
                <a:t>Graphics Forum. Vol. 35. No. 2. 2016.</a:t>
              </a:r>
            </a:p>
          </p:txBody>
        </p:sp>
      </p:grpSp>
      <p:cxnSp>
        <p:nvCxnSpPr>
          <p:cNvPr id="261" name="Straight Connector 260"/>
          <p:cNvCxnSpPr/>
          <p:nvPr/>
        </p:nvCxnSpPr>
        <p:spPr>
          <a:xfrm>
            <a:off x="6106281" y="2129134"/>
            <a:ext cx="0" cy="452130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9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</a:t>
            </a:r>
            <a:r>
              <a:rPr lang="en-US" dirty="0" err="1" smtClean="0"/>
              <a:t>Voxelized</a:t>
            </a:r>
            <a:r>
              <a:rPr lang="en-US" dirty="0" smtClean="0"/>
              <a:t> DAG shadows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227441" y="2290494"/>
            <a:ext cx="3511806" cy="3251430"/>
            <a:chOff x="2454779" y="1123950"/>
            <a:chExt cx="4920242" cy="455544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4" t="22356" r="21174" b="11853"/>
            <a:stretch/>
          </p:blipFill>
          <p:spPr>
            <a:xfrm>
              <a:off x="2454779" y="2521009"/>
              <a:ext cx="4920242" cy="3158384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588" y="1123950"/>
              <a:ext cx="4404823" cy="4536393"/>
            </a:xfrm>
            <a:prstGeom prst="rect">
              <a:avLst/>
            </a:prstGeom>
          </p:spPr>
        </p:pic>
      </p:grpSp>
      <p:sp>
        <p:nvSpPr>
          <p:cNvPr id="64" name="TextBox 63"/>
          <p:cNvSpPr txBox="1"/>
          <p:nvPr/>
        </p:nvSpPr>
        <p:spPr>
          <a:xfrm>
            <a:off x="95833" y="1564441"/>
            <a:ext cx="413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Binary Voxel Grid</a:t>
            </a:r>
            <a:endParaRPr lang="en-US" b="1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4997213" y="2698911"/>
            <a:ext cx="3554593" cy="2335204"/>
            <a:chOff x="4997213" y="2698911"/>
            <a:chExt cx="3554593" cy="2335204"/>
          </a:xfrm>
        </p:grpSpPr>
        <p:sp>
          <p:nvSpPr>
            <p:cNvPr id="71" name="Ovaal 4"/>
            <p:cNvSpPr/>
            <p:nvPr/>
          </p:nvSpPr>
          <p:spPr>
            <a:xfrm>
              <a:off x="6605326" y="2698911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al 5"/>
            <p:cNvSpPr/>
            <p:nvPr/>
          </p:nvSpPr>
          <p:spPr>
            <a:xfrm>
              <a:off x="5951473" y="3225904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al 6"/>
            <p:cNvSpPr/>
            <p:nvPr/>
          </p:nvSpPr>
          <p:spPr>
            <a:xfrm>
              <a:off x="7269543" y="3225904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al 7"/>
            <p:cNvSpPr/>
            <p:nvPr/>
          </p:nvSpPr>
          <p:spPr>
            <a:xfrm>
              <a:off x="5510321" y="3809706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al 8"/>
            <p:cNvSpPr/>
            <p:nvPr/>
          </p:nvSpPr>
          <p:spPr>
            <a:xfrm>
              <a:off x="6180118" y="3817929"/>
              <a:ext cx="196562" cy="196563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al 10"/>
            <p:cNvSpPr/>
            <p:nvPr/>
          </p:nvSpPr>
          <p:spPr>
            <a:xfrm>
              <a:off x="7862020" y="3809706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al 11"/>
            <p:cNvSpPr/>
            <p:nvPr/>
          </p:nvSpPr>
          <p:spPr>
            <a:xfrm>
              <a:off x="5197959" y="4309236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al 12"/>
            <p:cNvSpPr/>
            <p:nvPr/>
          </p:nvSpPr>
          <p:spPr>
            <a:xfrm>
              <a:off x="5797552" y="4309236"/>
              <a:ext cx="196562" cy="196563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al 13"/>
            <p:cNvSpPr/>
            <p:nvPr/>
          </p:nvSpPr>
          <p:spPr>
            <a:xfrm>
              <a:off x="4997213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al 14"/>
            <p:cNvSpPr/>
            <p:nvPr/>
          </p:nvSpPr>
          <p:spPr>
            <a:xfrm>
              <a:off x="5393367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al 17"/>
            <p:cNvSpPr/>
            <p:nvPr/>
          </p:nvSpPr>
          <p:spPr>
            <a:xfrm>
              <a:off x="7953586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al 18"/>
            <p:cNvSpPr/>
            <p:nvPr/>
          </p:nvSpPr>
          <p:spPr>
            <a:xfrm>
              <a:off x="8355244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vaal 21"/>
            <p:cNvSpPr/>
            <p:nvPr/>
          </p:nvSpPr>
          <p:spPr>
            <a:xfrm>
              <a:off x="7652655" y="4290058"/>
              <a:ext cx="196562" cy="196563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al 22"/>
            <p:cNvSpPr/>
            <p:nvPr/>
          </p:nvSpPr>
          <p:spPr>
            <a:xfrm>
              <a:off x="8154406" y="4290058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5" name="Rechte verbindingslijn met pijl 23"/>
            <p:cNvCxnSpPr>
              <a:stCxn id="71" idx="3"/>
              <a:endCxn id="72" idx="7"/>
            </p:cNvCxnSpPr>
            <p:nvPr/>
          </p:nvCxnSpPr>
          <p:spPr>
            <a:xfrm flipH="1">
              <a:off x="6119249" y="2866687"/>
              <a:ext cx="514863" cy="38800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6" name="Rechte verbindingslijn met pijl 24"/>
            <p:cNvCxnSpPr>
              <a:stCxn id="71" idx="5"/>
              <a:endCxn id="73" idx="1"/>
            </p:cNvCxnSpPr>
            <p:nvPr/>
          </p:nvCxnSpPr>
          <p:spPr>
            <a:xfrm>
              <a:off x="6773103" y="2866687"/>
              <a:ext cx="525227" cy="38800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7" name="Rechte verbindingslijn met pijl 25"/>
            <p:cNvCxnSpPr>
              <a:stCxn id="72" idx="3"/>
              <a:endCxn id="74" idx="7"/>
            </p:cNvCxnSpPr>
            <p:nvPr/>
          </p:nvCxnSpPr>
          <p:spPr>
            <a:xfrm flipH="1">
              <a:off x="5678097" y="3393681"/>
              <a:ext cx="302163" cy="444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88" name="Rechte verbindingslijn met pijl 26"/>
            <p:cNvCxnSpPr>
              <a:stCxn id="72" idx="5"/>
              <a:endCxn id="75" idx="0"/>
            </p:cNvCxnSpPr>
            <p:nvPr/>
          </p:nvCxnSpPr>
          <p:spPr>
            <a:xfrm>
              <a:off x="6119249" y="3393681"/>
              <a:ext cx="159150" cy="42424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9" name="Rechte verbindingslijn met pijl 27"/>
            <p:cNvCxnSpPr>
              <a:stCxn id="74" idx="3"/>
              <a:endCxn id="77" idx="0"/>
            </p:cNvCxnSpPr>
            <p:nvPr/>
          </p:nvCxnSpPr>
          <p:spPr>
            <a:xfrm flipH="1">
              <a:off x="5296240" y="3977482"/>
              <a:ext cx="242867" cy="33175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0" name="Rechte verbindingslijn met pijl 28"/>
            <p:cNvCxnSpPr>
              <a:stCxn id="74" idx="5"/>
              <a:endCxn id="78" idx="0"/>
            </p:cNvCxnSpPr>
            <p:nvPr/>
          </p:nvCxnSpPr>
          <p:spPr>
            <a:xfrm>
              <a:off x="5678097" y="3977482"/>
              <a:ext cx="217737" cy="33175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1" name="Rechte verbindingslijn met pijl 29"/>
            <p:cNvCxnSpPr>
              <a:stCxn id="77" idx="3"/>
              <a:endCxn id="79" idx="0"/>
            </p:cNvCxnSpPr>
            <p:nvPr/>
          </p:nvCxnSpPr>
          <p:spPr>
            <a:xfrm flipH="1">
              <a:off x="5095494" y="4477012"/>
              <a:ext cx="131251" cy="36054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2" name="Rechte verbindingslijn met pijl 30"/>
            <p:cNvCxnSpPr>
              <a:stCxn id="77" idx="5"/>
              <a:endCxn id="80" idx="0"/>
            </p:cNvCxnSpPr>
            <p:nvPr/>
          </p:nvCxnSpPr>
          <p:spPr>
            <a:xfrm>
              <a:off x="5365735" y="4477012"/>
              <a:ext cx="125914" cy="36054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3" name="Rechte verbindingslijn met pijl 31"/>
            <p:cNvCxnSpPr>
              <a:stCxn id="73" idx="3"/>
              <a:endCxn id="115" idx="7"/>
            </p:cNvCxnSpPr>
            <p:nvPr/>
          </p:nvCxnSpPr>
          <p:spPr>
            <a:xfrm flipH="1">
              <a:off x="6868999" y="3393681"/>
              <a:ext cx="429331" cy="444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4" name="Rechte verbindingslijn met pijl 32"/>
            <p:cNvCxnSpPr>
              <a:stCxn id="73" idx="5"/>
              <a:endCxn id="76" idx="1"/>
            </p:cNvCxnSpPr>
            <p:nvPr/>
          </p:nvCxnSpPr>
          <p:spPr>
            <a:xfrm>
              <a:off x="7437319" y="3393681"/>
              <a:ext cx="453488" cy="444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5" name="Rechte verbindingslijn met pijl 35"/>
            <p:cNvCxnSpPr>
              <a:stCxn id="76" idx="3"/>
              <a:endCxn id="83" idx="0"/>
            </p:cNvCxnSpPr>
            <p:nvPr/>
          </p:nvCxnSpPr>
          <p:spPr>
            <a:xfrm flipH="1">
              <a:off x="7750936" y="3977482"/>
              <a:ext cx="139871" cy="31257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6" name="Rechte verbindingslijn met pijl 36"/>
            <p:cNvCxnSpPr>
              <a:stCxn id="76" idx="5"/>
              <a:endCxn id="84" idx="0"/>
            </p:cNvCxnSpPr>
            <p:nvPr/>
          </p:nvCxnSpPr>
          <p:spPr>
            <a:xfrm>
              <a:off x="8029797" y="3977482"/>
              <a:ext cx="222890" cy="31257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7" name="Rechte verbindingslijn met pijl 39"/>
            <p:cNvCxnSpPr>
              <a:stCxn id="84" idx="3"/>
              <a:endCxn id="81" idx="0"/>
            </p:cNvCxnSpPr>
            <p:nvPr/>
          </p:nvCxnSpPr>
          <p:spPr>
            <a:xfrm flipH="1">
              <a:off x="8051867" y="4457834"/>
              <a:ext cx="131325" cy="3797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98" name="Rechte verbindingslijn met pijl 40"/>
            <p:cNvCxnSpPr>
              <a:stCxn id="84" idx="5"/>
              <a:endCxn id="82" idx="0"/>
            </p:cNvCxnSpPr>
            <p:nvPr/>
          </p:nvCxnSpPr>
          <p:spPr>
            <a:xfrm>
              <a:off x="8322182" y="4457834"/>
              <a:ext cx="131344" cy="3797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115" name="Ovaal 10"/>
            <p:cNvSpPr/>
            <p:nvPr/>
          </p:nvSpPr>
          <p:spPr>
            <a:xfrm>
              <a:off x="6701222" y="3809706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Ovaal 17"/>
            <p:cNvSpPr/>
            <p:nvPr/>
          </p:nvSpPr>
          <p:spPr>
            <a:xfrm>
              <a:off x="6792788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Ovaal 18"/>
            <p:cNvSpPr/>
            <p:nvPr/>
          </p:nvSpPr>
          <p:spPr>
            <a:xfrm>
              <a:off x="7194446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Ovaal 21"/>
            <p:cNvSpPr/>
            <p:nvPr/>
          </p:nvSpPr>
          <p:spPr>
            <a:xfrm>
              <a:off x="6491857" y="4290058"/>
              <a:ext cx="196562" cy="196563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Ovaal 22"/>
            <p:cNvSpPr/>
            <p:nvPr/>
          </p:nvSpPr>
          <p:spPr>
            <a:xfrm>
              <a:off x="6993607" y="4290058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0" name="Rechte verbindingslijn met pijl 35"/>
            <p:cNvCxnSpPr>
              <a:stCxn id="115" idx="3"/>
              <a:endCxn id="118" idx="0"/>
            </p:cNvCxnSpPr>
            <p:nvPr/>
          </p:nvCxnSpPr>
          <p:spPr>
            <a:xfrm flipH="1">
              <a:off x="6590138" y="3977482"/>
              <a:ext cx="139871" cy="31257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21" name="Rechte verbindingslijn met pijl 36"/>
            <p:cNvCxnSpPr>
              <a:stCxn id="115" idx="5"/>
              <a:endCxn id="119" idx="0"/>
            </p:cNvCxnSpPr>
            <p:nvPr/>
          </p:nvCxnSpPr>
          <p:spPr>
            <a:xfrm>
              <a:off x="6868999" y="3977482"/>
              <a:ext cx="222890" cy="31257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22" name="Rechte verbindingslijn met pijl 39"/>
            <p:cNvCxnSpPr>
              <a:stCxn id="119" idx="3"/>
              <a:endCxn id="116" idx="0"/>
            </p:cNvCxnSpPr>
            <p:nvPr/>
          </p:nvCxnSpPr>
          <p:spPr>
            <a:xfrm flipH="1">
              <a:off x="6891069" y="4457834"/>
              <a:ext cx="131325" cy="3797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23" name="Rechte verbindingslijn met pijl 40"/>
            <p:cNvCxnSpPr>
              <a:stCxn id="119" idx="5"/>
              <a:endCxn id="117" idx="0"/>
            </p:cNvCxnSpPr>
            <p:nvPr/>
          </p:nvCxnSpPr>
          <p:spPr>
            <a:xfrm>
              <a:off x="7161384" y="4457834"/>
              <a:ext cx="131344" cy="3797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137" name="Group 136"/>
          <p:cNvGrpSpPr/>
          <p:nvPr/>
        </p:nvGrpSpPr>
        <p:grpSpPr>
          <a:xfrm>
            <a:off x="9742948" y="2698911"/>
            <a:ext cx="2063992" cy="2335204"/>
            <a:chOff x="9498281" y="2698911"/>
            <a:chExt cx="2063992" cy="2335204"/>
          </a:xfrm>
        </p:grpSpPr>
        <p:cxnSp>
          <p:nvCxnSpPr>
            <p:cNvPr id="99" name="Curved Connector 98"/>
            <p:cNvCxnSpPr>
              <a:stCxn id="102" idx="3"/>
              <a:endCxn id="128" idx="1"/>
            </p:cNvCxnSpPr>
            <p:nvPr/>
          </p:nvCxnSpPr>
          <p:spPr>
            <a:xfrm rot="16200000" flipH="1">
              <a:off x="10159046" y="3284231"/>
              <a:ext cx="402634" cy="1666591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00" name="Ovaal 82"/>
            <p:cNvSpPr/>
            <p:nvPr/>
          </p:nvSpPr>
          <p:spPr>
            <a:xfrm>
              <a:off x="10587716" y="2698911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vaal 83"/>
            <p:cNvSpPr/>
            <p:nvPr/>
          </p:nvSpPr>
          <p:spPr>
            <a:xfrm>
              <a:off x="9939434" y="316463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al 85"/>
            <p:cNvSpPr/>
            <p:nvPr/>
          </p:nvSpPr>
          <p:spPr>
            <a:xfrm>
              <a:off x="9498281" y="3748434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al 86"/>
            <p:cNvSpPr/>
            <p:nvPr/>
          </p:nvSpPr>
          <p:spPr>
            <a:xfrm>
              <a:off x="10163800" y="3748434"/>
              <a:ext cx="196562" cy="196563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al 89"/>
            <p:cNvSpPr/>
            <p:nvPr/>
          </p:nvSpPr>
          <p:spPr>
            <a:xfrm>
              <a:off x="9754411" y="4255068"/>
              <a:ext cx="196562" cy="196563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05" name="Rechte verbindingslijn met pijl 94"/>
            <p:cNvCxnSpPr>
              <a:stCxn id="100" idx="3"/>
              <a:endCxn id="101" idx="7"/>
            </p:cNvCxnSpPr>
            <p:nvPr/>
          </p:nvCxnSpPr>
          <p:spPr>
            <a:xfrm flipH="1">
              <a:off x="10107210" y="2866687"/>
              <a:ext cx="509292" cy="3267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06" name="Rechte verbindingslijn met pijl 95"/>
            <p:cNvCxnSpPr>
              <a:stCxn id="100" idx="5"/>
              <a:endCxn id="113" idx="0"/>
            </p:cNvCxnSpPr>
            <p:nvPr/>
          </p:nvCxnSpPr>
          <p:spPr>
            <a:xfrm>
              <a:off x="10755492" y="2866687"/>
              <a:ext cx="209331" cy="26286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07" name="Rechte verbindingslijn met pijl 96"/>
            <p:cNvCxnSpPr>
              <a:stCxn id="101" idx="3"/>
              <a:endCxn id="102" idx="7"/>
            </p:cNvCxnSpPr>
            <p:nvPr/>
          </p:nvCxnSpPr>
          <p:spPr>
            <a:xfrm flipH="1">
              <a:off x="9666058" y="3332409"/>
              <a:ext cx="302163" cy="444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cxnSp>
          <p:nvCxnSpPr>
            <p:cNvPr id="108" name="Rechte verbindingslijn met pijl 97"/>
            <p:cNvCxnSpPr>
              <a:stCxn id="101" idx="5"/>
              <a:endCxn id="103" idx="0"/>
            </p:cNvCxnSpPr>
            <p:nvPr/>
          </p:nvCxnSpPr>
          <p:spPr>
            <a:xfrm>
              <a:off x="10107210" y="3332409"/>
              <a:ext cx="154872" cy="41602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09" name="Rechte verbindingslijn met pijl 98"/>
            <p:cNvCxnSpPr>
              <a:stCxn id="102" idx="5"/>
              <a:endCxn id="104" idx="0"/>
            </p:cNvCxnSpPr>
            <p:nvPr/>
          </p:nvCxnSpPr>
          <p:spPr>
            <a:xfrm>
              <a:off x="9666058" y="3916210"/>
              <a:ext cx="186635" cy="33885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10" name="Rechte verbindingslijn met pijl 99"/>
            <p:cNvCxnSpPr>
              <a:stCxn id="113" idx="5"/>
              <a:endCxn id="124" idx="7"/>
            </p:cNvCxnSpPr>
            <p:nvPr/>
          </p:nvCxnSpPr>
          <p:spPr>
            <a:xfrm>
              <a:off x="11034318" y="3297324"/>
              <a:ext cx="5945" cy="54116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11" name="Rechte verbindingslijn met pijl 50"/>
            <p:cNvCxnSpPr>
              <a:stCxn id="113" idx="3"/>
              <a:endCxn id="124" idx="1"/>
            </p:cNvCxnSpPr>
            <p:nvPr/>
          </p:nvCxnSpPr>
          <p:spPr>
            <a:xfrm>
              <a:off x="10895328" y="3297324"/>
              <a:ext cx="5945" cy="541169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113" name="Ovaal 84"/>
            <p:cNvSpPr/>
            <p:nvPr/>
          </p:nvSpPr>
          <p:spPr>
            <a:xfrm>
              <a:off x="10866542" y="3129547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Ovaal 10"/>
            <p:cNvSpPr/>
            <p:nvPr/>
          </p:nvSpPr>
          <p:spPr>
            <a:xfrm>
              <a:off x="10872487" y="3809706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Ovaal 17"/>
            <p:cNvSpPr/>
            <p:nvPr/>
          </p:nvSpPr>
          <p:spPr>
            <a:xfrm>
              <a:off x="10964052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Ovaal 18"/>
            <p:cNvSpPr/>
            <p:nvPr/>
          </p:nvSpPr>
          <p:spPr>
            <a:xfrm>
              <a:off x="11365711" y="4837552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Ovaal 21"/>
            <p:cNvSpPr/>
            <p:nvPr/>
          </p:nvSpPr>
          <p:spPr>
            <a:xfrm>
              <a:off x="10663121" y="4290058"/>
              <a:ext cx="196562" cy="196563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Ovaal 22"/>
            <p:cNvSpPr/>
            <p:nvPr/>
          </p:nvSpPr>
          <p:spPr>
            <a:xfrm>
              <a:off x="11164872" y="4290058"/>
              <a:ext cx="196562" cy="196563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9" name="Rechte verbindingslijn met pijl 35"/>
            <p:cNvCxnSpPr>
              <a:stCxn id="124" idx="3"/>
              <a:endCxn id="127" idx="0"/>
            </p:cNvCxnSpPr>
            <p:nvPr/>
          </p:nvCxnSpPr>
          <p:spPr>
            <a:xfrm flipH="1">
              <a:off x="10761403" y="3977482"/>
              <a:ext cx="139871" cy="31257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0" name="Rechte verbindingslijn met pijl 36"/>
            <p:cNvCxnSpPr>
              <a:stCxn id="124" idx="5"/>
              <a:endCxn id="128" idx="0"/>
            </p:cNvCxnSpPr>
            <p:nvPr/>
          </p:nvCxnSpPr>
          <p:spPr>
            <a:xfrm>
              <a:off x="11040263" y="3977482"/>
              <a:ext cx="222890" cy="312576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1" name="Rechte verbindingslijn met pijl 39"/>
            <p:cNvCxnSpPr>
              <a:stCxn id="128" idx="3"/>
              <a:endCxn id="125" idx="0"/>
            </p:cNvCxnSpPr>
            <p:nvPr/>
          </p:nvCxnSpPr>
          <p:spPr>
            <a:xfrm flipH="1">
              <a:off x="11062334" y="4457834"/>
              <a:ext cx="131325" cy="3797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32" name="Rechte verbindingslijn met pijl 40"/>
            <p:cNvCxnSpPr>
              <a:stCxn id="128" idx="5"/>
              <a:endCxn id="126" idx="0"/>
            </p:cNvCxnSpPr>
            <p:nvPr/>
          </p:nvCxnSpPr>
          <p:spPr>
            <a:xfrm>
              <a:off x="11332648" y="4457834"/>
              <a:ext cx="131344" cy="379718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sp>
        <p:nvSpPr>
          <p:cNvPr id="134" name="Right Arrow 133"/>
          <p:cNvSpPr/>
          <p:nvPr/>
        </p:nvSpPr>
        <p:spPr>
          <a:xfrm>
            <a:off x="8696353" y="3339921"/>
            <a:ext cx="826698" cy="803438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5387789" y="1564441"/>
            <a:ext cx="264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Sparse Voxel Octree</a:t>
            </a:r>
            <a:endParaRPr lang="en-US" b="1" dirty="0"/>
          </a:p>
        </p:txBody>
      </p:sp>
      <p:sp>
        <p:nvSpPr>
          <p:cNvPr id="136" name="TextBox 135"/>
          <p:cNvSpPr txBox="1"/>
          <p:nvPr/>
        </p:nvSpPr>
        <p:spPr>
          <a:xfrm>
            <a:off x="9857845" y="1564441"/>
            <a:ext cx="154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DAG</a:t>
            </a:r>
            <a:endParaRPr lang="en-US" b="1" dirty="0"/>
          </a:p>
        </p:txBody>
      </p:sp>
      <p:sp>
        <p:nvSpPr>
          <p:cNvPr id="139" name="Right Arrow 138"/>
          <p:cNvSpPr/>
          <p:nvPr/>
        </p:nvSpPr>
        <p:spPr>
          <a:xfrm>
            <a:off x="3962090" y="3339921"/>
            <a:ext cx="826698" cy="803438"/>
          </a:xfrm>
          <a:prstGeom prst="rightArrow">
            <a:avLst>
              <a:gd name="adj1" fmla="val 38373"/>
              <a:gd name="adj2" fmla="val 52800"/>
            </a:avLst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3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Introduction: </a:t>
            </a:r>
            <a:r>
              <a:rPr lang="en-US" dirty="0" err="1"/>
              <a:t>Voxelized</a:t>
            </a:r>
            <a:r>
              <a:rPr lang="en-US" dirty="0"/>
              <a:t> DAG shadows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871905" y="2699380"/>
            <a:ext cx="1307314" cy="1858754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348670" y="2699380"/>
            <a:ext cx="1307314" cy="1858754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63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882827" y="3342733"/>
            <a:ext cx="962102" cy="1085327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81261" y="3342733"/>
            <a:ext cx="927886" cy="1085327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al 4"/>
          <p:cNvSpPr/>
          <p:nvPr/>
        </p:nvSpPr>
        <p:spPr>
          <a:xfrm>
            <a:off x="6033230" y="1339276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al 5"/>
          <p:cNvSpPr/>
          <p:nvPr/>
        </p:nvSpPr>
        <p:spPr>
          <a:xfrm>
            <a:off x="5194967" y="2014900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al 6"/>
          <p:cNvSpPr/>
          <p:nvPr/>
        </p:nvSpPr>
        <p:spPr>
          <a:xfrm>
            <a:off x="6884779" y="2014900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al 7"/>
          <p:cNvSpPr/>
          <p:nvPr/>
        </p:nvSpPr>
        <p:spPr>
          <a:xfrm>
            <a:off x="4629394" y="2763354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al 8"/>
          <p:cNvSpPr/>
          <p:nvPr/>
        </p:nvSpPr>
        <p:spPr>
          <a:xfrm>
            <a:off x="5488098" y="2773896"/>
            <a:ext cx="252000" cy="2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Ovaal 10"/>
          <p:cNvSpPr/>
          <p:nvPr/>
        </p:nvSpPr>
        <p:spPr>
          <a:xfrm>
            <a:off x="7644356" y="2763354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Ovaal 12"/>
          <p:cNvSpPr/>
          <p:nvPr/>
        </p:nvSpPr>
        <p:spPr>
          <a:xfrm>
            <a:off x="5146030" y="3403769"/>
            <a:ext cx="252000" cy="2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al 17"/>
          <p:cNvSpPr/>
          <p:nvPr/>
        </p:nvSpPr>
        <p:spPr>
          <a:xfrm>
            <a:off x="7761746" y="4081089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al 18"/>
          <p:cNvSpPr/>
          <p:nvPr/>
        </p:nvSpPr>
        <p:spPr>
          <a:xfrm>
            <a:off x="8276686" y="4081089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al 21"/>
          <p:cNvSpPr/>
          <p:nvPr/>
        </p:nvSpPr>
        <p:spPr>
          <a:xfrm>
            <a:off x="7375942" y="3379182"/>
            <a:ext cx="252000" cy="2520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al 22"/>
          <p:cNvSpPr/>
          <p:nvPr/>
        </p:nvSpPr>
        <p:spPr>
          <a:xfrm>
            <a:off x="8019204" y="3379182"/>
            <a:ext cx="252000" cy="252000"/>
          </a:xfrm>
          <a:prstGeom prst="ellips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Rechte verbindingslijn met pijl 23"/>
          <p:cNvCxnSpPr>
            <a:stCxn id="57" idx="3"/>
            <a:endCxn id="58" idx="7"/>
          </p:cNvCxnSpPr>
          <p:nvPr/>
        </p:nvCxnSpPr>
        <p:spPr>
          <a:xfrm flipH="1">
            <a:off x="5410062" y="1554371"/>
            <a:ext cx="660073" cy="4974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72" name="Rechte verbindingslijn met pijl 24"/>
          <p:cNvCxnSpPr>
            <a:stCxn id="57" idx="5"/>
            <a:endCxn id="59" idx="1"/>
          </p:cNvCxnSpPr>
          <p:nvPr/>
        </p:nvCxnSpPr>
        <p:spPr>
          <a:xfrm>
            <a:off x="6248325" y="1554371"/>
            <a:ext cx="673359" cy="49743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3" name="Rechte verbindingslijn met pijl 25"/>
          <p:cNvCxnSpPr>
            <a:stCxn id="58" idx="3"/>
            <a:endCxn id="63" idx="7"/>
          </p:cNvCxnSpPr>
          <p:nvPr/>
        </p:nvCxnSpPr>
        <p:spPr>
          <a:xfrm flipH="1">
            <a:off x="4844489" y="2229995"/>
            <a:ext cx="387383" cy="5702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74" name="Rechte verbindingslijn met pijl 26"/>
          <p:cNvCxnSpPr>
            <a:stCxn id="58" idx="5"/>
            <a:endCxn id="64" idx="0"/>
          </p:cNvCxnSpPr>
          <p:nvPr/>
        </p:nvCxnSpPr>
        <p:spPr>
          <a:xfrm>
            <a:off x="5410062" y="2229995"/>
            <a:ext cx="204036" cy="54390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grpSp>
        <p:nvGrpSpPr>
          <p:cNvPr id="75" name="Group 74"/>
          <p:cNvGrpSpPr/>
          <p:nvPr/>
        </p:nvGrpSpPr>
        <p:grpSpPr>
          <a:xfrm>
            <a:off x="3971572" y="2978449"/>
            <a:ext cx="759884" cy="1354640"/>
            <a:chOff x="2281669" y="3768894"/>
            <a:chExt cx="759884" cy="1354640"/>
          </a:xfrm>
        </p:grpSpPr>
        <p:sp>
          <p:nvSpPr>
            <p:cNvPr id="76" name="Ovaal 11"/>
            <p:cNvSpPr/>
            <p:nvPr/>
          </p:nvSpPr>
          <p:spPr>
            <a:xfrm>
              <a:off x="2539032" y="4194214"/>
              <a:ext cx="252000" cy="252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al 13"/>
            <p:cNvSpPr/>
            <p:nvPr/>
          </p:nvSpPr>
          <p:spPr>
            <a:xfrm>
              <a:off x="2281669" y="4871534"/>
              <a:ext cx="252000" cy="252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al 14"/>
            <p:cNvSpPr/>
            <p:nvPr/>
          </p:nvSpPr>
          <p:spPr>
            <a:xfrm>
              <a:off x="2789553" y="4871534"/>
              <a:ext cx="252000" cy="252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Rechte verbindingslijn met pijl 27"/>
            <p:cNvCxnSpPr>
              <a:stCxn id="63" idx="3"/>
              <a:endCxn id="76" idx="0"/>
            </p:cNvCxnSpPr>
            <p:nvPr/>
          </p:nvCxnSpPr>
          <p:spPr>
            <a:xfrm flipH="1">
              <a:off x="2665032" y="3768894"/>
              <a:ext cx="311364" cy="42532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0" name="Rechte verbindingslijn met pijl 29"/>
            <p:cNvCxnSpPr>
              <a:stCxn id="76" idx="3"/>
              <a:endCxn id="77" idx="0"/>
            </p:cNvCxnSpPr>
            <p:nvPr/>
          </p:nvCxnSpPr>
          <p:spPr>
            <a:xfrm flipH="1">
              <a:off x="2407669" y="4409309"/>
              <a:ext cx="168268" cy="46222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1" name="Rechte verbindingslijn met pijl 30"/>
            <p:cNvCxnSpPr>
              <a:stCxn id="76" idx="5"/>
              <a:endCxn id="78" idx="0"/>
            </p:cNvCxnSpPr>
            <p:nvPr/>
          </p:nvCxnSpPr>
          <p:spPr>
            <a:xfrm>
              <a:off x="2754127" y="4409309"/>
              <a:ext cx="161426" cy="462225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cxnSp>
        <p:nvCxnSpPr>
          <p:cNvPr id="82" name="Rechte verbindingslijn met pijl 32"/>
          <p:cNvCxnSpPr>
            <a:stCxn id="59" idx="5"/>
            <a:endCxn id="65" idx="1"/>
          </p:cNvCxnSpPr>
          <p:nvPr/>
        </p:nvCxnSpPr>
        <p:spPr>
          <a:xfrm>
            <a:off x="7099874" y="2229995"/>
            <a:ext cx="581387" cy="570264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83" name="Rechte verbindingslijn met pijl 39"/>
          <p:cNvCxnSpPr>
            <a:stCxn id="70" idx="3"/>
            <a:endCxn id="67" idx="0"/>
          </p:cNvCxnSpPr>
          <p:nvPr/>
        </p:nvCxnSpPr>
        <p:spPr>
          <a:xfrm flipH="1">
            <a:off x="7887746" y="3594277"/>
            <a:ext cx="168363" cy="4868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84" name="Rechte verbindingslijn met pijl 40"/>
          <p:cNvCxnSpPr>
            <a:stCxn id="70" idx="5"/>
            <a:endCxn id="68" idx="0"/>
          </p:cNvCxnSpPr>
          <p:nvPr/>
        </p:nvCxnSpPr>
        <p:spPr>
          <a:xfrm>
            <a:off x="8234299" y="3594277"/>
            <a:ext cx="168387" cy="486812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85" name="Rectangle 84"/>
          <p:cNvSpPr/>
          <p:nvPr/>
        </p:nvSpPr>
        <p:spPr>
          <a:xfrm>
            <a:off x="6193077" y="3342733"/>
            <a:ext cx="927886" cy="1085327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Curved Connector 85"/>
          <p:cNvCxnSpPr>
            <a:stCxn id="59" idx="3"/>
            <a:endCxn id="65" idx="2"/>
          </p:cNvCxnSpPr>
          <p:nvPr/>
        </p:nvCxnSpPr>
        <p:spPr>
          <a:xfrm rot="16200000" flipH="1">
            <a:off x="6953341" y="2198338"/>
            <a:ext cx="659359" cy="722672"/>
          </a:xfrm>
          <a:prstGeom prst="curvedConnector2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87" name="Curved Connector 86"/>
          <p:cNvCxnSpPr>
            <a:stCxn id="63" idx="3"/>
            <a:endCxn id="70" idx="1"/>
          </p:cNvCxnSpPr>
          <p:nvPr/>
        </p:nvCxnSpPr>
        <p:spPr>
          <a:xfrm rot="16200000" flipH="1">
            <a:off x="6142385" y="1502363"/>
            <a:ext cx="437638" cy="3389810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88" name="Curved Connector 87"/>
          <p:cNvCxnSpPr>
            <a:stCxn id="92" idx="5"/>
            <a:endCxn id="70" idx="1"/>
          </p:cNvCxnSpPr>
          <p:nvPr/>
        </p:nvCxnSpPr>
        <p:spPr>
          <a:xfrm rot="16200000" flipH="1">
            <a:off x="6994869" y="2354847"/>
            <a:ext cx="437638" cy="1684842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89" name="Rechte verbindingslijn met pijl 28"/>
          <p:cNvCxnSpPr>
            <a:stCxn id="64" idx="3"/>
            <a:endCxn id="66" idx="0"/>
          </p:cNvCxnSpPr>
          <p:nvPr/>
        </p:nvCxnSpPr>
        <p:spPr>
          <a:xfrm flipH="1">
            <a:off x="5272030" y="2988991"/>
            <a:ext cx="252973" cy="41477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grpSp>
        <p:nvGrpSpPr>
          <p:cNvPr id="90" name="Group 89"/>
          <p:cNvGrpSpPr/>
          <p:nvPr/>
        </p:nvGrpSpPr>
        <p:grpSpPr>
          <a:xfrm>
            <a:off x="5887758" y="2229995"/>
            <a:ext cx="1033926" cy="1401187"/>
            <a:chOff x="4197855" y="3020440"/>
            <a:chExt cx="1033926" cy="1401187"/>
          </a:xfrm>
        </p:grpSpPr>
        <p:cxnSp>
          <p:nvCxnSpPr>
            <p:cNvPr id="91" name="Rechte verbindingslijn met pijl 31"/>
            <p:cNvCxnSpPr>
              <a:stCxn id="59" idx="3"/>
              <a:endCxn id="92" idx="7"/>
            </p:cNvCxnSpPr>
            <p:nvPr/>
          </p:nvCxnSpPr>
          <p:spPr>
            <a:xfrm flipH="1">
              <a:off x="4681364" y="3020440"/>
              <a:ext cx="550417" cy="570264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92" name="Ovaal 10"/>
            <p:cNvSpPr/>
            <p:nvPr/>
          </p:nvSpPr>
          <p:spPr>
            <a:xfrm>
              <a:off x="4466269" y="3553799"/>
              <a:ext cx="252000" cy="252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al 21"/>
            <p:cNvSpPr/>
            <p:nvPr/>
          </p:nvSpPr>
          <p:spPr>
            <a:xfrm>
              <a:off x="4197855" y="4169627"/>
              <a:ext cx="252000" cy="252000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Rechte verbindingslijn met pijl 35"/>
            <p:cNvCxnSpPr>
              <a:stCxn id="92" idx="3"/>
              <a:endCxn id="93" idx="0"/>
            </p:cNvCxnSpPr>
            <p:nvPr/>
          </p:nvCxnSpPr>
          <p:spPr>
            <a:xfrm flipH="1">
              <a:off x="4323855" y="3768894"/>
              <a:ext cx="179319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grpSp>
        <p:nvGrpSpPr>
          <p:cNvPr id="95" name="Group 94"/>
          <p:cNvGrpSpPr/>
          <p:nvPr/>
        </p:nvGrpSpPr>
        <p:grpSpPr>
          <a:xfrm>
            <a:off x="6273562" y="2978449"/>
            <a:ext cx="766940" cy="1354640"/>
            <a:chOff x="4583659" y="3768894"/>
            <a:chExt cx="766940" cy="1354640"/>
          </a:xfrm>
        </p:grpSpPr>
        <p:sp>
          <p:nvSpPr>
            <p:cNvPr id="96" name="Ovaal 17"/>
            <p:cNvSpPr/>
            <p:nvPr/>
          </p:nvSpPr>
          <p:spPr>
            <a:xfrm>
              <a:off x="4583659" y="4871534"/>
              <a:ext cx="252000" cy="252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al 18"/>
            <p:cNvSpPr/>
            <p:nvPr/>
          </p:nvSpPr>
          <p:spPr>
            <a:xfrm>
              <a:off x="5098599" y="4871534"/>
              <a:ext cx="252000" cy="252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al 22"/>
            <p:cNvSpPr/>
            <p:nvPr/>
          </p:nvSpPr>
          <p:spPr>
            <a:xfrm>
              <a:off x="4841117" y="4169627"/>
              <a:ext cx="252000" cy="25200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9" name="Rechte verbindingslijn met pijl 36"/>
            <p:cNvCxnSpPr>
              <a:stCxn id="92" idx="5"/>
              <a:endCxn id="98" idx="0"/>
            </p:cNvCxnSpPr>
            <p:nvPr/>
          </p:nvCxnSpPr>
          <p:spPr>
            <a:xfrm>
              <a:off x="4681364" y="3768894"/>
              <a:ext cx="285753" cy="40073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00" name="Rechte verbindingslijn met pijl 39"/>
            <p:cNvCxnSpPr>
              <a:stCxn id="98" idx="3"/>
              <a:endCxn id="96" idx="0"/>
            </p:cNvCxnSpPr>
            <p:nvPr/>
          </p:nvCxnSpPr>
          <p:spPr>
            <a:xfrm flipH="1">
              <a:off x="4709659" y="4384722"/>
              <a:ext cx="168363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101" name="Rechte verbindingslijn met pijl 40"/>
            <p:cNvCxnSpPr>
              <a:stCxn id="98" idx="5"/>
              <a:endCxn id="97" idx="0"/>
            </p:cNvCxnSpPr>
            <p:nvPr/>
          </p:nvCxnSpPr>
          <p:spPr>
            <a:xfrm>
              <a:off x="5056212" y="4384722"/>
              <a:ext cx="168387" cy="486812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triangle"/>
            </a:ln>
            <a:effectLst/>
          </p:spPr>
        </p:cxnSp>
      </p:grpSp>
      <p:cxnSp>
        <p:nvCxnSpPr>
          <p:cNvPr id="102" name="Rechte verbindingslijn met pijl 35"/>
          <p:cNvCxnSpPr>
            <a:stCxn id="65" idx="3"/>
            <a:endCxn id="69" idx="0"/>
          </p:cNvCxnSpPr>
          <p:nvPr/>
        </p:nvCxnSpPr>
        <p:spPr>
          <a:xfrm flipH="1">
            <a:off x="7501942" y="2978449"/>
            <a:ext cx="179319" cy="40073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103" name="Rechte verbindingslijn met pijl 36"/>
          <p:cNvCxnSpPr>
            <a:stCxn id="65" idx="5"/>
            <a:endCxn id="70" idx="0"/>
          </p:cNvCxnSpPr>
          <p:nvPr/>
        </p:nvCxnSpPr>
        <p:spPr>
          <a:xfrm>
            <a:off x="7859451" y="2978449"/>
            <a:ext cx="285753" cy="40073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122" name="TextBox 121"/>
          <p:cNvSpPr txBox="1"/>
          <p:nvPr/>
        </p:nvSpPr>
        <p:spPr>
          <a:xfrm>
            <a:off x="1292497" y="5721126"/>
            <a:ext cx="432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DAGs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fully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exploit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structure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similarity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Very fast evaluation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103417" y="5721126"/>
            <a:ext cx="5641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DAG-based </a:t>
            </a:r>
            <a:r>
              <a:rPr lang="en-US" b="1" dirty="0">
                <a:solidFill>
                  <a:srgbClr val="FF0000"/>
                </a:solidFill>
              </a:rPr>
              <a:t>shadows resolution is limited</a:t>
            </a:r>
          </a:p>
          <a:p>
            <a:r>
              <a:rPr lang="en-US" b="1" dirty="0">
                <a:solidFill>
                  <a:srgbClr val="FF0000"/>
                </a:solidFill>
              </a:rPr>
              <a:t>Filtering is fast but works only at highest resolution </a:t>
            </a:r>
            <a:r>
              <a:rPr lang="en-US" b="1" dirty="0" smtClean="0">
                <a:solidFill>
                  <a:srgbClr val="FF0000"/>
                </a:solidFill>
              </a:rPr>
              <a:t>level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5" grpId="0" animBg="1"/>
      <p:bldP spid="55" grpId="1" animBg="1"/>
      <p:bldP spid="56" grpId="0" animBg="1"/>
      <p:bldP spid="85" grpId="0" animBg="1"/>
      <p:bldP spid="85" grpId="1" animBg="1"/>
      <p:bldP spid="122" grpId="0"/>
      <p:bldP spid="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</a:t>
            </a:r>
            <a:r>
              <a:rPr lang="en-US" dirty="0" smtClean="0"/>
              <a:t>Multiresolution hierarchies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un 5"/>
          <p:cNvSpPr/>
          <p:nvPr/>
        </p:nvSpPr>
        <p:spPr>
          <a:xfrm>
            <a:off x="2026722" y="961901"/>
            <a:ext cx="1151907" cy="115190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22356" r="21174" b="11853"/>
          <a:stretch/>
        </p:blipFill>
        <p:spPr>
          <a:xfrm>
            <a:off x="5574161" y="3264494"/>
            <a:ext cx="4840498" cy="310719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353127" y="3307886"/>
            <a:ext cx="1950198" cy="12522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>
            <a:glow rad="1397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68" y="2070416"/>
            <a:ext cx="4167564" cy="211417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perspectiveContrastingLeftFacing">
              <a:rot lat="657473" lon="3551644" rev="19757346"/>
            </a:camera>
            <a:lightRig rig="threePt" dir="t"/>
          </a:scene3d>
        </p:spPr>
      </p:pic>
      <p:cxnSp>
        <p:nvCxnSpPr>
          <p:cNvPr id="18" name="Straight Arrow Connector 17"/>
          <p:cNvCxnSpPr/>
          <p:nvPr/>
        </p:nvCxnSpPr>
        <p:spPr>
          <a:xfrm>
            <a:off x="2940784" y="1761659"/>
            <a:ext cx="1935495" cy="12427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397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1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Multiresolution hierarchies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Sun 4"/>
          <p:cNvSpPr/>
          <p:nvPr/>
        </p:nvSpPr>
        <p:spPr>
          <a:xfrm>
            <a:off x="1529010" y="1218799"/>
            <a:ext cx="1151907" cy="1151907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36845" y="2370706"/>
            <a:ext cx="1516178" cy="973551"/>
          </a:xfrm>
          <a:prstGeom prst="straightConnector1">
            <a:avLst/>
          </a:prstGeom>
          <a:ln w="38100">
            <a:solidFill>
              <a:srgbClr val="FF0000"/>
            </a:solidFill>
            <a:tailEnd type="none" w="lg" len="lg"/>
          </a:ln>
          <a:effectLst>
            <a:glow rad="1397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33499" y="5005382"/>
            <a:ext cx="7995363" cy="6944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53022" y="1706734"/>
            <a:ext cx="1721977" cy="3281955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79022" y="3360950"/>
            <a:ext cx="1695977" cy="1089002"/>
          </a:xfrm>
          <a:prstGeom prst="straightConnector1">
            <a:avLst/>
          </a:prstGeom>
          <a:ln w="76200">
            <a:solidFill>
              <a:schemeClr val="accent6"/>
            </a:solidFill>
            <a:tailEnd type="none" w="lg" len="lg"/>
          </a:ln>
          <a:effectLst>
            <a:glow rad="1397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08403" y="4470733"/>
            <a:ext cx="2480954" cy="1593043"/>
          </a:xfrm>
          <a:prstGeom prst="straightConnector1">
            <a:avLst/>
          </a:prstGeom>
          <a:ln w="38100">
            <a:solidFill>
              <a:srgbClr val="FF0000"/>
            </a:solidFill>
            <a:tailEnd type="none" w="lg" len="lg"/>
          </a:ln>
          <a:effectLst>
            <a:glow rad="139700">
              <a:schemeClr val="bg1">
                <a:alpha val="83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730067" y="1925308"/>
            <a:ext cx="744120" cy="9448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405764" y="2492111"/>
            <a:ext cx="3287007" cy="41738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17282" y="2846598"/>
            <a:ext cx="169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 plane </a:t>
            </a:r>
          </a:p>
          <a:p>
            <a:r>
              <a:rPr lang="en-US" b="1" dirty="0" smtClean="0"/>
              <a:t>Depth = 0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009445" y="2544088"/>
            <a:ext cx="1691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 plane </a:t>
            </a:r>
          </a:p>
          <a:p>
            <a:r>
              <a:rPr lang="en-US" b="1" dirty="0" smtClean="0"/>
              <a:t>Depth = 1</a:t>
            </a:r>
            <a:endParaRPr lang="en-US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2857094" y="2924146"/>
            <a:ext cx="5945139" cy="3357669"/>
            <a:chOff x="2857094" y="2924146"/>
            <a:chExt cx="5945139" cy="3357669"/>
          </a:xfrm>
        </p:grpSpPr>
        <p:sp>
          <p:nvSpPr>
            <p:cNvPr id="31" name="Left Brace 30"/>
            <p:cNvSpPr/>
            <p:nvPr/>
          </p:nvSpPr>
          <p:spPr>
            <a:xfrm rot="18246349">
              <a:off x="3523423" y="2257817"/>
              <a:ext cx="406778" cy="1739435"/>
            </a:xfrm>
            <a:prstGeom prst="leftBrace">
              <a:avLst>
                <a:gd name="adj1" fmla="val 55066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eft Brace 31"/>
            <p:cNvSpPr/>
            <p:nvPr/>
          </p:nvSpPr>
          <p:spPr>
            <a:xfrm rot="18246349">
              <a:off x="7168061" y="4197767"/>
              <a:ext cx="406778" cy="2861567"/>
            </a:xfrm>
            <a:prstGeom prst="leftBrace">
              <a:avLst>
                <a:gd name="adj1" fmla="val 55066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 rot="2048761">
              <a:off x="3034381" y="3429861"/>
              <a:ext cx="66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Lit</a:t>
              </a:r>
              <a:endParaRPr lang="en-US" b="1" dirty="0"/>
            </a:p>
          </p:txBody>
        </p:sp>
        <p:sp>
          <p:nvSpPr>
            <p:cNvPr id="34" name="TextBox 33"/>
            <p:cNvSpPr txBox="1"/>
            <p:nvPr/>
          </p:nvSpPr>
          <p:spPr>
            <a:xfrm rot="2048761">
              <a:off x="6328510" y="5912483"/>
              <a:ext cx="1332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Shadowed</a:t>
              </a:r>
              <a:endParaRPr lang="en-US" b="1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46314" y="2217811"/>
            <a:ext cx="1909741" cy="1527664"/>
            <a:chOff x="4646314" y="2217811"/>
            <a:chExt cx="1909741" cy="1527664"/>
          </a:xfrm>
        </p:grpSpPr>
        <p:sp>
          <p:nvSpPr>
            <p:cNvPr id="36" name="Left Brace 35"/>
            <p:cNvSpPr/>
            <p:nvPr/>
          </p:nvSpPr>
          <p:spPr>
            <a:xfrm rot="7310257">
              <a:off x="5397796" y="2587215"/>
              <a:ext cx="406778" cy="1909741"/>
            </a:xfrm>
            <a:prstGeom prst="leftBrace">
              <a:avLst>
                <a:gd name="adj1" fmla="val 101833"/>
                <a:gd name="adj2" fmla="val 61951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2048761">
              <a:off x="4877784" y="2217811"/>
              <a:ext cx="16423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Any value in this interval works!</a:t>
              </a:r>
              <a:endParaRPr lang="en-US" b="1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058292" y="3210879"/>
            <a:ext cx="2686965" cy="3176610"/>
            <a:chOff x="2058292" y="3210879"/>
            <a:chExt cx="2686965" cy="3176610"/>
          </a:xfrm>
        </p:grpSpPr>
        <p:sp>
          <p:nvSpPr>
            <p:cNvPr id="42" name="Oval 41"/>
            <p:cNvSpPr/>
            <p:nvPr/>
          </p:nvSpPr>
          <p:spPr>
            <a:xfrm>
              <a:off x="4485803" y="3210879"/>
              <a:ext cx="259454" cy="259454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058292" y="3692324"/>
              <a:ext cx="2358639" cy="2695165"/>
              <a:chOff x="2058292" y="3692324"/>
              <a:chExt cx="2358639" cy="2695165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 flipH="1">
                <a:off x="3172444" y="3692324"/>
                <a:ext cx="1244487" cy="15749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058292" y="5464159"/>
                <a:ext cx="169116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Value saved in typical shadow maps</a:t>
                </a:r>
                <a:endParaRPr lang="en-US" b="1" dirty="0"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1195754" y="656493"/>
            <a:ext cx="10733108" cy="6009483"/>
            <a:chOff x="1195754" y="656493"/>
            <a:chExt cx="10733108" cy="6009483"/>
          </a:xfrm>
        </p:grpSpPr>
        <p:sp>
          <p:nvSpPr>
            <p:cNvPr id="64" name="Rectangle 63"/>
            <p:cNvSpPr/>
            <p:nvPr/>
          </p:nvSpPr>
          <p:spPr>
            <a:xfrm>
              <a:off x="1195754" y="656493"/>
              <a:ext cx="10733108" cy="6009483"/>
            </a:xfrm>
            <a:prstGeom prst="rect">
              <a:avLst/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744684" y="2426300"/>
              <a:ext cx="472716" cy="1942352"/>
              <a:chOff x="1615661" y="4721071"/>
              <a:chExt cx="472716" cy="332542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1851942" y="4721071"/>
                <a:ext cx="1" cy="3325428"/>
              </a:xfrm>
              <a:prstGeom prst="line">
                <a:avLst/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Rectangle 61"/>
              <p:cNvSpPr/>
              <p:nvPr/>
            </p:nvSpPr>
            <p:spPr>
              <a:xfrm>
                <a:off x="1615661" y="5716851"/>
                <a:ext cx="472716" cy="1475926"/>
              </a:xfrm>
              <a:prstGeom prst="rect">
                <a:avLst/>
              </a:prstGeom>
              <a:solidFill>
                <a:srgbClr val="92D050"/>
              </a:solidFill>
              <a:ln w="762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4254945" y="3184697"/>
              <a:ext cx="5002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One depth interval per pixel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259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6A0971-E82B-458B-9FB6-3C7365857292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947595" y="3010134"/>
            <a:ext cx="2800126" cy="2805259"/>
            <a:chOff x="6484549" y="-372194"/>
            <a:chExt cx="1597272" cy="1600200"/>
          </a:xfrm>
          <a:scene3d>
            <a:camera prst="perspectiveRelaxedModerately" fov="7200000">
              <a:rot lat="18000000" lon="0" rev="0"/>
            </a:camera>
            <a:lightRig rig="threePt" dir="t"/>
          </a:scene3d>
        </p:grpSpPr>
        <p:sp>
          <p:nvSpPr>
            <p:cNvPr id="58" name="Rectangle 57"/>
            <p:cNvSpPr/>
            <p:nvPr/>
          </p:nvSpPr>
          <p:spPr>
            <a:xfrm>
              <a:off x="6484549" y="-372194"/>
              <a:ext cx="798636" cy="8001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283185" y="-372194"/>
              <a:ext cx="798636" cy="8001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484549" y="427906"/>
              <a:ext cx="798636" cy="8001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283185" y="427906"/>
              <a:ext cx="798636" cy="8001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p3d prstMaterial="matte"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734528" y="3094284"/>
            <a:ext cx="208929" cy="979170"/>
            <a:chOff x="6172200" y="2186940"/>
            <a:chExt cx="208929" cy="1676400"/>
          </a:xfrm>
        </p:grpSpPr>
        <p:cxnSp>
          <p:nvCxnSpPr>
            <p:cNvPr id="63" name="Straight Connector 62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6172200" y="3243565"/>
              <a:ext cx="208929" cy="43333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838950" y="3094285"/>
            <a:ext cx="208853" cy="979170"/>
            <a:chOff x="6172314" y="2186940"/>
            <a:chExt cx="208853" cy="1676400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6172314" y="2669368"/>
              <a:ext cx="208853" cy="58674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438697" y="4029327"/>
            <a:ext cx="208929" cy="979170"/>
            <a:chOff x="6172200" y="2186940"/>
            <a:chExt cx="208929" cy="1676400"/>
          </a:xfrm>
        </p:grpSpPr>
        <p:cxnSp>
          <p:nvCxnSpPr>
            <p:cNvPr id="69" name="Straight Connector 68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172200" y="2438401"/>
              <a:ext cx="208929" cy="10726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047765" y="4029328"/>
            <a:ext cx="208853" cy="979170"/>
            <a:chOff x="6172276" y="2186940"/>
            <a:chExt cx="208853" cy="1676400"/>
          </a:xfrm>
        </p:grpSpPr>
        <p:cxnSp>
          <p:nvCxnSpPr>
            <p:cNvPr id="72" name="Straight Connector 71"/>
            <p:cNvCxnSpPr/>
            <p:nvPr/>
          </p:nvCxnSpPr>
          <p:spPr>
            <a:xfrm flipH="1">
              <a:off x="6276587" y="2186940"/>
              <a:ext cx="154" cy="16764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6172276" y="2438399"/>
              <a:ext cx="208853" cy="67762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itle 1"/>
          <p:cNvSpPr>
            <a:spLocks noGrp="1"/>
          </p:cNvSpPr>
          <p:nvPr>
            <p:ph type="title"/>
          </p:nvPr>
        </p:nvSpPr>
        <p:spPr>
          <a:xfrm>
            <a:off x="838200" y="99403"/>
            <a:ext cx="10515600" cy="557090"/>
          </a:xfrm>
        </p:spPr>
        <p:txBody>
          <a:bodyPr/>
          <a:lstStyle/>
          <a:p>
            <a:r>
              <a:rPr lang="en-US" dirty="0"/>
              <a:t>Introduction: Multiresolution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39850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3.75E-6 -0.06689 C 3.75E-6 -0.09676 0.08489 -0.13356 0.15442 -0.13356 L 0.30898 -0.133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-3.54167E-6 -0.13496 C -3.54167E-6 -0.19514 0.06628 -0.26968 0.12045 -0.26968 L 0.24115 -0.2696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13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13496 C -2.5E-6 -0.19514 0.08893 -0.26968 0.16172 -0.26968 L 0.32344 -0.2696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-13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1.25E-6 -0.06782 C -1.25E-6 -0.09791 0.06849 -0.13495 0.12474 -0.13495 L 0.24948 -0.1349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28977F7-37EA-4987-BFEA-ADF8818BAE7E}" vid="{B93FC99F-185A-49AA-916A-E82F9CCABE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TemplateCGV</Template>
  <TotalTime>39995</TotalTime>
  <Words>2308</Words>
  <Application>Microsoft Office PowerPoint</Application>
  <PresentationFormat>Widescreen</PresentationFormat>
  <Paragraphs>422</Paragraphs>
  <Slides>31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Office Theme</vt:lpstr>
      <vt:lpstr>Directed acyclic graph encoding for compressed shadow maps</vt:lpstr>
      <vt:lpstr>Introduction</vt:lpstr>
      <vt:lpstr>Introduction</vt:lpstr>
      <vt:lpstr>Introduction</vt:lpstr>
      <vt:lpstr>Introduction: Voxelized DAG shadows</vt:lpstr>
      <vt:lpstr>Introduction: Voxelized DAG shadows</vt:lpstr>
      <vt:lpstr>Introduction: Multiresolution hierarchies</vt:lpstr>
      <vt:lpstr>Introduction: Multiresolution hierarchies</vt:lpstr>
      <vt:lpstr>Introduction: Multiresolution hierarchies</vt:lpstr>
      <vt:lpstr>Introduction: Multiresolution hierarchies</vt:lpstr>
      <vt:lpstr>Introduction: Multiresolution hierarchies</vt:lpstr>
      <vt:lpstr>Introduction: Merged Multiresolution hierarchies</vt:lpstr>
      <vt:lpstr>Introduction: Merged Multiresolution hierarchies</vt:lpstr>
      <vt:lpstr>Our solution</vt:lpstr>
      <vt:lpstr>Our solution</vt:lpstr>
      <vt:lpstr>Our solution</vt:lpstr>
      <vt:lpstr>Our solution</vt:lpstr>
      <vt:lpstr>Our solution</vt:lpstr>
      <vt:lpstr>Our solution</vt:lpstr>
      <vt:lpstr>Our solution: treelets</vt:lpstr>
      <vt:lpstr>Our solution: Depth value encoding</vt:lpstr>
      <vt:lpstr>Our solution: Traversal</vt:lpstr>
      <vt:lpstr>Results</vt:lpstr>
      <vt:lpstr>Results: size</vt:lpstr>
      <vt:lpstr>Results: size</vt:lpstr>
      <vt:lpstr>Results: size</vt:lpstr>
      <vt:lpstr>Results: evaluation</vt:lpstr>
      <vt:lpstr>Results: treelet levels choice</vt:lpstr>
      <vt:lpstr>Results: chunk size choice</vt:lpstr>
      <vt:lpstr>Conclusion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lscandolo@gmail.com</dc:creator>
  <cp:lastModifiedBy>lscandolo@gmail.com</cp:lastModifiedBy>
  <cp:revision>154</cp:revision>
  <dcterms:created xsi:type="dcterms:W3CDTF">2021-06-11T12:21:12Z</dcterms:created>
  <dcterms:modified xsi:type="dcterms:W3CDTF">2021-07-12T12:20:54Z</dcterms:modified>
</cp:coreProperties>
</file>